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514" r:id="rId3"/>
    <p:sldId id="529" r:id="rId4"/>
    <p:sldId id="518" r:id="rId5"/>
    <p:sldId id="522" r:id="rId6"/>
    <p:sldId id="523" r:id="rId7"/>
    <p:sldId id="527" r:id="rId8"/>
    <p:sldId id="519" r:id="rId9"/>
    <p:sldId id="515" r:id="rId10"/>
    <p:sldId id="517" r:id="rId11"/>
    <p:sldId id="520" r:id="rId12"/>
    <p:sldId id="370" r:id="rId13"/>
    <p:sldId id="477" r:id="rId14"/>
    <p:sldId id="441" r:id="rId15"/>
    <p:sldId id="463" r:id="rId16"/>
    <p:sldId id="513" r:id="rId17"/>
    <p:sldId id="409" r:id="rId18"/>
    <p:sldId id="410" r:id="rId19"/>
    <p:sldId id="411" r:id="rId20"/>
    <p:sldId id="487" r:id="rId21"/>
    <p:sldId id="412" r:id="rId22"/>
    <p:sldId id="385" r:id="rId23"/>
    <p:sldId id="482" r:id="rId24"/>
    <p:sldId id="418" r:id="rId25"/>
    <p:sldId id="430" r:id="rId26"/>
    <p:sldId id="423" r:id="rId27"/>
    <p:sldId id="432" r:id="rId28"/>
    <p:sldId id="442" r:id="rId29"/>
    <p:sldId id="450" r:id="rId30"/>
    <p:sldId id="451" r:id="rId31"/>
    <p:sldId id="452" r:id="rId32"/>
    <p:sldId id="489" r:id="rId33"/>
    <p:sldId id="453" r:id="rId34"/>
    <p:sldId id="490" r:id="rId35"/>
    <p:sldId id="454" r:id="rId36"/>
    <p:sldId id="491" r:id="rId37"/>
    <p:sldId id="455" r:id="rId38"/>
    <p:sldId id="492" r:id="rId39"/>
    <p:sldId id="457" r:id="rId40"/>
    <p:sldId id="494" r:id="rId41"/>
    <p:sldId id="460" r:id="rId42"/>
    <p:sldId id="493" r:id="rId43"/>
    <p:sldId id="462" r:id="rId44"/>
    <p:sldId id="495" r:id="rId45"/>
    <p:sldId id="456" r:id="rId46"/>
    <p:sldId id="496" r:id="rId47"/>
    <p:sldId id="458" r:id="rId48"/>
    <p:sldId id="444" r:id="rId49"/>
    <p:sldId id="525" r:id="rId50"/>
    <p:sldId id="488" r:id="rId51"/>
    <p:sldId id="506" r:id="rId52"/>
    <p:sldId id="507" r:id="rId53"/>
    <p:sldId id="508" r:id="rId54"/>
    <p:sldId id="511" r:id="rId55"/>
    <p:sldId id="509" r:id="rId56"/>
    <p:sldId id="531" r:id="rId57"/>
    <p:sldId id="480" r:id="rId58"/>
    <p:sldId id="359" r:id="rId59"/>
    <p:sldId id="485"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90" d="100"/>
          <a:sy n="90" d="100"/>
        </p:scale>
        <p:origin x="3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0BE04C-B1D0-4F52-8E0E-A5E1344A0745}" type="doc">
      <dgm:prSet loTypeId="urn:microsoft.com/office/officeart/2005/8/layout/radial1" loCatId="relationship" qsTypeId="urn:microsoft.com/office/officeart/2005/8/quickstyle/3d1" qsCatId="3D" csTypeId="urn:microsoft.com/office/officeart/2005/8/colors/colorful2" csCatId="colorful" phldr="1"/>
      <dgm:spPr/>
      <dgm:t>
        <a:bodyPr/>
        <a:lstStyle/>
        <a:p>
          <a:endParaRPr lang="es-EC"/>
        </a:p>
      </dgm:t>
    </dgm:pt>
    <dgm:pt modelId="{02921CF5-74CD-44BE-8681-55796A561ECF}">
      <dgm:prSet phldrT="[Texto]" custT="1"/>
      <dgm:spPr/>
      <dgm:t>
        <a:bodyPr/>
        <a:lstStyle/>
        <a:p>
          <a:r>
            <a:rPr lang="es-MX" sz="1400" b="1" dirty="0">
              <a:solidFill>
                <a:schemeClr val="tx1"/>
              </a:solidFill>
            </a:rPr>
            <a:t>PRINCIPIOS </a:t>
          </a:r>
          <a:endParaRPr lang="es-EC" sz="1400" b="1" dirty="0">
            <a:solidFill>
              <a:schemeClr val="tx1"/>
            </a:solidFill>
          </a:endParaRPr>
        </a:p>
      </dgm:t>
    </dgm:pt>
    <dgm:pt modelId="{BCE6CCF9-C183-4C9B-AE9B-8ACBB0ADEEE8}" type="parTrans" cxnId="{A0FEEC7C-8F7B-4916-A3B8-B2DA958E8B45}">
      <dgm:prSet/>
      <dgm:spPr/>
      <dgm:t>
        <a:bodyPr/>
        <a:lstStyle/>
        <a:p>
          <a:endParaRPr lang="es-EC" sz="1400" b="1">
            <a:solidFill>
              <a:schemeClr val="tx1"/>
            </a:solidFill>
          </a:endParaRPr>
        </a:p>
      </dgm:t>
    </dgm:pt>
    <dgm:pt modelId="{F1B9CBD3-532F-4340-B912-12FA367B5A83}" type="sibTrans" cxnId="{A0FEEC7C-8F7B-4916-A3B8-B2DA958E8B45}">
      <dgm:prSet/>
      <dgm:spPr/>
      <dgm:t>
        <a:bodyPr/>
        <a:lstStyle/>
        <a:p>
          <a:endParaRPr lang="es-EC" sz="1400" b="1">
            <a:solidFill>
              <a:schemeClr val="tx1"/>
            </a:solidFill>
          </a:endParaRPr>
        </a:p>
      </dgm:t>
    </dgm:pt>
    <dgm:pt modelId="{553CC184-8540-47A4-92D8-E5C1BBB2F0AC}">
      <dgm:prSet phldrT="[Texto]" custT="1"/>
      <dgm:spPr/>
      <dgm:t>
        <a:bodyPr/>
        <a:lstStyle/>
        <a:p>
          <a:r>
            <a:rPr lang="es-MX" sz="1400" b="1" dirty="0">
              <a:solidFill>
                <a:schemeClr val="tx1"/>
              </a:solidFill>
            </a:rPr>
            <a:t>Igualdad </a:t>
          </a:r>
          <a:endParaRPr lang="es-EC" sz="1400" b="1" dirty="0">
            <a:solidFill>
              <a:schemeClr val="tx1"/>
            </a:solidFill>
          </a:endParaRPr>
        </a:p>
      </dgm:t>
    </dgm:pt>
    <dgm:pt modelId="{7D0076AB-11CC-4603-B4C7-D62DAA371857}" type="parTrans" cxnId="{FE91EBFA-F72F-4C51-A0BA-F73EEA5D92E5}">
      <dgm:prSet custT="1"/>
      <dgm:spPr/>
      <dgm:t>
        <a:bodyPr/>
        <a:lstStyle/>
        <a:p>
          <a:endParaRPr lang="es-EC" sz="1400" b="1">
            <a:solidFill>
              <a:schemeClr val="tx1"/>
            </a:solidFill>
          </a:endParaRPr>
        </a:p>
      </dgm:t>
    </dgm:pt>
    <dgm:pt modelId="{D63B0843-3594-4870-8234-3D4DA841D7A4}" type="sibTrans" cxnId="{FE91EBFA-F72F-4C51-A0BA-F73EEA5D92E5}">
      <dgm:prSet/>
      <dgm:spPr/>
      <dgm:t>
        <a:bodyPr/>
        <a:lstStyle/>
        <a:p>
          <a:endParaRPr lang="es-EC" sz="1400" b="1">
            <a:solidFill>
              <a:schemeClr val="tx1"/>
            </a:solidFill>
          </a:endParaRPr>
        </a:p>
      </dgm:t>
    </dgm:pt>
    <dgm:pt modelId="{63DEC57B-51B1-42F2-BDA0-8D9B79CC013D}">
      <dgm:prSet phldrT="[Texto]" custT="1"/>
      <dgm:spPr/>
      <dgm:t>
        <a:bodyPr/>
        <a:lstStyle/>
        <a:p>
          <a:r>
            <a:rPr lang="es-MX" sz="1400" b="1" dirty="0">
              <a:solidFill>
                <a:schemeClr val="tx1"/>
              </a:solidFill>
            </a:rPr>
            <a:t>Autonomía</a:t>
          </a:r>
          <a:endParaRPr lang="es-EC" sz="1400" b="1" dirty="0">
            <a:solidFill>
              <a:schemeClr val="tx1"/>
            </a:solidFill>
          </a:endParaRPr>
        </a:p>
      </dgm:t>
    </dgm:pt>
    <dgm:pt modelId="{63814717-1831-445E-A744-79F6A45F75C9}" type="parTrans" cxnId="{1C7D7278-A437-4412-A034-1F20F07F7644}">
      <dgm:prSet custT="1"/>
      <dgm:spPr/>
      <dgm:t>
        <a:bodyPr/>
        <a:lstStyle/>
        <a:p>
          <a:endParaRPr lang="es-EC" sz="1400" b="1">
            <a:solidFill>
              <a:schemeClr val="tx1"/>
            </a:solidFill>
          </a:endParaRPr>
        </a:p>
      </dgm:t>
    </dgm:pt>
    <dgm:pt modelId="{7D4EA1A3-3364-4CB3-AE63-1DCD7062DBA8}" type="sibTrans" cxnId="{1C7D7278-A437-4412-A034-1F20F07F7644}">
      <dgm:prSet/>
      <dgm:spPr/>
      <dgm:t>
        <a:bodyPr/>
        <a:lstStyle/>
        <a:p>
          <a:endParaRPr lang="es-EC" sz="1400" b="1">
            <a:solidFill>
              <a:schemeClr val="tx1"/>
            </a:solidFill>
          </a:endParaRPr>
        </a:p>
      </dgm:t>
    </dgm:pt>
    <dgm:pt modelId="{4A4F9D71-9F9E-4723-8AE5-45EA16A87C4D}">
      <dgm:prSet phldrT="[Texto]" custT="1"/>
      <dgm:spPr/>
      <dgm:t>
        <a:bodyPr/>
        <a:lstStyle/>
        <a:p>
          <a:r>
            <a:rPr lang="es-MX" sz="1400" b="1" dirty="0">
              <a:solidFill>
                <a:schemeClr val="tx1"/>
              </a:solidFill>
            </a:rPr>
            <a:t>Deliberación pública</a:t>
          </a:r>
          <a:endParaRPr lang="es-EC" sz="1400" b="1" dirty="0">
            <a:solidFill>
              <a:schemeClr val="tx1"/>
            </a:solidFill>
          </a:endParaRPr>
        </a:p>
      </dgm:t>
    </dgm:pt>
    <dgm:pt modelId="{3D300504-BF4B-43D4-BA6E-84F7F6D9E2A2}" type="parTrans" cxnId="{FF7472F9-84BB-4814-877E-291969574E09}">
      <dgm:prSet custT="1"/>
      <dgm:spPr/>
      <dgm:t>
        <a:bodyPr/>
        <a:lstStyle/>
        <a:p>
          <a:endParaRPr lang="es-EC" sz="1400" b="1">
            <a:solidFill>
              <a:schemeClr val="tx1"/>
            </a:solidFill>
          </a:endParaRPr>
        </a:p>
      </dgm:t>
    </dgm:pt>
    <dgm:pt modelId="{FA7DCF78-BEDD-40AE-98D5-D9F3BD1B769A}" type="sibTrans" cxnId="{FF7472F9-84BB-4814-877E-291969574E09}">
      <dgm:prSet/>
      <dgm:spPr/>
      <dgm:t>
        <a:bodyPr/>
        <a:lstStyle/>
        <a:p>
          <a:endParaRPr lang="es-EC" sz="1400" b="1">
            <a:solidFill>
              <a:schemeClr val="tx1"/>
            </a:solidFill>
          </a:endParaRPr>
        </a:p>
      </dgm:t>
    </dgm:pt>
    <dgm:pt modelId="{52BBA61B-67A0-4E0F-94E8-86E8679F1838}">
      <dgm:prSet phldrT="[Texto]" custT="1"/>
      <dgm:spPr/>
      <dgm:t>
        <a:bodyPr/>
        <a:lstStyle/>
        <a:p>
          <a:r>
            <a:rPr lang="es-MX" sz="1400" b="1" dirty="0">
              <a:solidFill>
                <a:schemeClr val="tx1"/>
              </a:solidFill>
            </a:rPr>
            <a:t>Solidaridad</a:t>
          </a:r>
          <a:endParaRPr lang="es-EC" sz="1400" b="1" dirty="0">
            <a:solidFill>
              <a:schemeClr val="tx1"/>
            </a:solidFill>
          </a:endParaRPr>
        </a:p>
      </dgm:t>
    </dgm:pt>
    <dgm:pt modelId="{2652C891-5446-443B-B3D7-8C4C11BD1002}" type="parTrans" cxnId="{BE319031-6F27-4BB8-9B8F-4389BCABE08D}">
      <dgm:prSet custT="1"/>
      <dgm:spPr/>
      <dgm:t>
        <a:bodyPr/>
        <a:lstStyle/>
        <a:p>
          <a:endParaRPr lang="es-EC" sz="1400" b="1">
            <a:solidFill>
              <a:schemeClr val="tx1"/>
            </a:solidFill>
          </a:endParaRPr>
        </a:p>
      </dgm:t>
    </dgm:pt>
    <dgm:pt modelId="{E2BD4484-6BF2-4A4C-BC27-F1CB15A0A4A7}" type="sibTrans" cxnId="{BE319031-6F27-4BB8-9B8F-4389BCABE08D}">
      <dgm:prSet/>
      <dgm:spPr/>
      <dgm:t>
        <a:bodyPr/>
        <a:lstStyle/>
        <a:p>
          <a:endParaRPr lang="es-EC" sz="1400" b="1">
            <a:solidFill>
              <a:schemeClr val="tx1"/>
            </a:solidFill>
          </a:endParaRPr>
        </a:p>
      </dgm:t>
    </dgm:pt>
    <dgm:pt modelId="{89B14B2A-F478-4DD0-8AF7-368F5FF3DB02}">
      <dgm:prSet custT="1"/>
      <dgm:spPr/>
      <dgm:t>
        <a:bodyPr/>
        <a:lstStyle/>
        <a:p>
          <a:r>
            <a:rPr lang="es-MX" sz="1400" b="1" dirty="0">
              <a:solidFill>
                <a:schemeClr val="tx1"/>
              </a:solidFill>
            </a:rPr>
            <a:t>Respeto a la diferencia</a:t>
          </a:r>
          <a:endParaRPr lang="es-EC" sz="1400" b="1" dirty="0">
            <a:solidFill>
              <a:schemeClr val="tx1"/>
            </a:solidFill>
          </a:endParaRPr>
        </a:p>
      </dgm:t>
    </dgm:pt>
    <dgm:pt modelId="{95FD809F-D085-4C43-A772-31D4E2814428}" type="parTrans" cxnId="{48668344-7A96-4AF3-9B98-433EB77D6B16}">
      <dgm:prSet custT="1"/>
      <dgm:spPr/>
      <dgm:t>
        <a:bodyPr/>
        <a:lstStyle/>
        <a:p>
          <a:endParaRPr lang="es-EC" sz="1400" b="1">
            <a:solidFill>
              <a:schemeClr val="tx1"/>
            </a:solidFill>
          </a:endParaRPr>
        </a:p>
      </dgm:t>
    </dgm:pt>
    <dgm:pt modelId="{9A39C2DF-4FB3-450A-A489-8A971192770B}" type="sibTrans" cxnId="{48668344-7A96-4AF3-9B98-433EB77D6B16}">
      <dgm:prSet/>
      <dgm:spPr/>
      <dgm:t>
        <a:bodyPr/>
        <a:lstStyle/>
        <a:p>
          <a:endParaRPr lang="es-EC" sz="1400" b="1">
            <a:solidFill>
              <a:schemeClr val="tx1"/>
            </a:solidFill>
          </a:endParaRPr>
        </a:p>
      </dgm:t>
    </dgm:pt>
    <dgm:pt modelId="{16BA17FF-184E-4BA8-8CEA-0506F2766674}">
      <dgm:prSet custT="1"/>
      <dgm:spPr/>
      <dgm:t>
        <a:bodyPr/>
        <a:lstStyle/>
        <a:p>
          <a:r>
            <a:rPr lang="es-MX" sz="1400" b="1" dirty="0">
              <a:solidFill>
                <a:schemeClr val="tx1"/>
              </a:solidFill>
            </a:rPr>
            <a:t>Control popular</a:t>
          </a:r>
          <a:endParaRPr lang="es-EC" sz="1400" b="1" dirty="0">
            <a:solidFill>
              <a:schemeClr val="tx1"/>
            </a:solidFill>
          </a:endParaRPr>
        </a:p>
      </dgm:t>
    </dgm:pt>
    <dgm:pt modelId="{A530DF92-DBA7-4676-94F6-64CBF78A772E}" type="parTrans" cxnId="{63D92BD7-0ED2-4BF9-B667-728860AF6610}">
      <dgm:prSet custT="1"/>
      <dgm:spPr/>
      <dgm:t>
        <a:bodyPr/>
        <a:lstStyle/>
        <a:p>
          <a:endParaRPr lang="es-EC" sz="1400" b="1">
            <a:solidFill>
              <a:schemeClr val="tx1"/>
            </a:solidFill>
          </a:endParaRPr>
        </a:p>
      </dgm:t>
    </dgm:pt>
    <dgm:pt modelId="{2D85ACAD-7BCB-46B8-A4DB-C9B2EA0A4A73}" type="sibTrans" cxnId="{63D92BD7-0ED2-4BF9-B667-728860AF6610}">
      <dgm:prSet/>
      <dgm:spPr/>
      <dgm:t>
        <a:bodyPr/>
        <a:lstStyle/>
        <a:p>
          <a:endParaRPr lang="es-EC" sz="1400" b="1">
            <a:solidFill>
              <a:schemeClr val="tx1"/>
            </a:solidFill>
          </a:endParaRPr>
        </a:p>
      </dgm:t>
    </dgm:pt>
    <dgm:pt modelId="{25F3C6D2-BDE0-4C88-ACAA-1F7FD05E8389}">
      <dgm:prSet custT="1"/>
      <dgm:spPr/>
      <dgm:t>
        <a:bodyPr/>
        <a:lstStyle/>
        <a:p>
          <a:r>
            <a:rPr lang="es-MX" sz="1400" b="1" dirty="0" err="1">
              <a:solidFill>
                <a:schemeClr val="tx1"/>
              </a:solidFill>
            </a:rPr>
            <a:t>Inteculturalidad</a:t>
          </a:r>
          <a:endParaRPr lang="es-EC" sz="1400" b="1" dirty="0">
            <a:solidFill>
              <a:schemeClr val="tx1"/>
            </a:solidFill>
          </a:endParaRPr>
        </a:p>
      </dgm:t>
    </dgm:pt>
    <dgm:pt modelId="{85F7B1C4-3FC1-41DB-8664-DD468F4CC617}" type="parTrans" cxnId="{3AE4BA44-CC92-4BB8-A05D-0E4D848AD442}">
      <dgm:prSet custT="1"/>
      <dgm:spPr/>
      <dgm:t>
        <a:bodyPr/>
        <a:lstStyle/>
        <a:p>
          <a:endParaRPr lang="es-EC" sz="1400" b="1">
            <a:solidFill>
              <a:schemeClr val="tx1"/>
            </a:solidFill>
          </a:endParaRPr>
        </a:p>
      </dgm:t>
    </dgm:pt>
    <dgm:pt modelId="{59AC6C87-9F5E-4AEA-A87D-9B1DFA35FCE1}" type="sibTrans" cxnId="{3AE4BA44-CC92-4BB8-A05D-0E4D848AD442}">
      <dgm:prSet/>
      <dgm:spPr/>
      <dgm:t>
        <a:bodyPr/>
        <a:lstStyle/>
        <a:p>
          <a:endParaRPr lang="es-EC" sz="1400" b="1">
            <a:solidFill>
              <a:schemeClr val="tx1"/>
            </a:solidFill>
          </a:endParaRPr>
        </a:p>
      </dgm:t>
    </dgm:pt>
    <dgm:pt modelId="{F7255F07-1AEC-4F60-A111-DE9F0A62E3DA}" type="pres">
      <dgm:prSet presAssocID="{EE0BE04C-B1D0-4F52-8E0E-A5E1344A0745}" presName="cycle" presStyleCnt="0">
        <dgm:presLayoutVars>
          <dgm:chMax val="1"/>
          <dgm:dir/>
          <dgm:animLvl val="ctr"/>
          <dgm:resizeHandles val="exact"/>
        </dgm:presLayoutVars>
      </dgm:prSet>
      <dgm:spPr/>
    </dgm:pt>
    <dgm:pt modelId="{C4DEB7D0-3D31-4533-B638-0A0EE0AB9D83}" type="pres">
      <dgm:prSet presAssocID="{02921CF5-74CD-44BE-8681-55796A561ECF}" presName="centerShape" presStyleLbl="node0" presStyleIdx="0" presStyleCnt="1" custScaleX="137408"/>
      <dgm:spPr/>
    </dgm:pt>
    <dgm:pt modelId="{606B720B-59A5-4BCB-BAEE-837B5861326B}" type="pres">
      <dgm:prSet presAssocID="{7D0076AB-11CC-4603-B4C7-D62DAA371857}" presName="Name9" presStyleLbl="parChTrans1D2" presStyleIdx="0" presStyleCnt="7"/>
      <dgm:spPr/>
    </dgm:pt>
    <dgm:pt modelId="{6158474D-E8E5-4B4E-95F6-B441A9B8FEAD}" type="pres">
      <dgm:prSet presAssocID="{7D0076AB-11CC-4603-B4C7-D62DAA371857}" presName="connTx" presStyleLbl="parChTrans1D2" presStyleIdx="0" presStyleCnt="7"/>
      <dgm:spPr/>
    </dgm:pt>
    <dgm:pt modelId="{AC0A9C8D-48E5-465F-8715-A819637C6D49}" type="pres">
      <dgm:prSet presAssocID="{553CC184-8540-47A4-92D8-E5C1BBB2F0AC}" presName="node" presStyleLbl="node1" presStyleIdx="0" presStyleCnt="7">
        <dgm:presLayoutVars>
          <dgm:bulletEnabled val="1"/>
        </dgm:presLayoutVars>
      </dgm:prSet>
      <dgm:spPr/>
    </dgm:pt>
    <dgm:pt modelId="{6576467C-A193-4F53-9706-A11B30AB1B8F}" type="pres">
      <dgm:prSet presAssocID="{63814717-1831-445E-A744-79F6A45F75C9}" presName="Name9" presStyleLbl="parChTrans1D2" presStyleIdx="1" presStyleCnt="7"/>
      <dgm:spPr/>
    </dgm:pt>
    <dgm:pt modelId="{5A399BB4-3180-4DE2-A73B-D0CF75BE758F}" type="pres">
      <dgm:prSet presAssocID="{63814717-1831-445E-A744-79F6A45F75C9}" presName="connTx" presStyleLbl="parChTrans1D2" presStyleIdx="1" presStyleCnt="7"/>
      <dgm:spPr/>
    </dgm:pt>
    <dgm:pt modelId="{8B099DCB-2BDF-4A2E-833F-0307829CEB87}" type="pres">
      <dgm:prSet presAssocID="{63DEC57B-51B1-42F2-BDA0-8D9B79CC013D}" presName="node" presStyleLbl="node1" presStyleIdx="1" presStyleCnt="7" custScaleX="113397">
        <dgm:presLayoutVars>
          <dgm:bulletEnabled val="1"/>
        </dgm:presLayoutVars>
      </dgm:prSet>
      <dgm:spPr/>
    </dgm:pt>
    <dgm:pt modelId="{7A096487-0714-4DB4-B07C-8C842C197A95}" type="pres">
      <dgm:prSet presAssocID="{3D300504-BF4B-43D4-BA6E-84F7F6D9E2A2}" presName="Name9" presStyleLbl="parChTrans1D2" presStyleIdx="2" presStyleCnt="7"/>
      <dgm:spPr/>
    </dgm:pt>
    <dgm:pt modelId="{2A7728A2-79FF-48FC-B0EA-6E94ED9362E6}" type="pres">
      <dgm:prSet presAssocID="{3D300504-BF4B-43D4-BA6E-84F7F6D9E2A2}" presName="connTx" presStyleLbl="parChTrans1D2" presStyleIdx="2" presStyleCnt="7"/>
      <dgm:spPr/>
    </dgm:pt>
    <dgm:pt modelId="{3F0E5ED4-0A73-4EE8-8849-97E2E21D9147}" type="pres">
      <dgm:prSet presAssocID="{4A4F9D71-9F9E-4723-8AE5-45EA16A87C4D}" presName="node" presStyleLbl="node1" presStyleIdx="2" presStyleCnt="7" custScaleX="121244">
        <dgm:presLayoutVars>
          <dgm:bulletEnabled val="1"/>
        </dgm:presLayoutVars>
      </dgm:prSet>
      <dgm:spPr/>
    </dgm:pt>
    <dgm:pt modelId="{3AE26795-171E-4247-965B-AE861FD2B331}" type="pres">
      <dgm:prSet presAssocID="{95FD809F-D085-4C43-A772-31D4E2814428}" presName="Name9" presStyleLbl="parChTrans1D2" presStyleIdx="3" presStyleCnt="7"/>
      <dgm:spPr/>
    </dgm:pt>
    <dgm:pt modelId="{1173FF7D-9540-4E18-BF97-BBDCE3D5493B}" type="pres">
      <dgm:prSet presAssocID="{95FD809F-D085-4C43-A772-31D4E2814428}" presName="connTx" presStyleLbl="parChTrans1D2" presStyleIdx="3" presStyleCnt="7"/>
      <dgm:spPr/>
    </dgm:pt>
    <dgm:pt modelId="{6266FD83-7AAA-4939-B6A6-8DF5DB53D938}" type="pres">
      <dgm:prSet presAssocID="{89B14B2A-F478-4DD0-8AF7-368F5FF3DB02}" presName="node" presStyleLbl="node1" presStyleIdx="3" presStyleCnt="7">
        <dgm:presLayoutVars>
          <dgm:bulletEnabled val="1"/>
        </dgm:presLayoutVars>
      </dgm:prSet>
      <dgm:spPr/>
    </dgm:pt>
    <dgm:pt modelId="{1EE73AE4-4676-4806-921C-D418C91981C4}" type="pres">
      <dgm:prSet presAssocID="{A530DF92-DBA7-4676-94F6-64CBF78A772E}" presName="Name9" presStyleLbl="parChTrans1D2" presStyleIdx="4" presStyleCnt="7"/>
      <dgm:spPr/>
    </dgm:pt>
    <dgm:pt modelId="{2BD52580-5325-45BA-BB5C-36C50ADD6EA9}" type="pres">
      <dgm:prSet presAssocID="{A530DF92-DBA7-4676-94F6-64CBF78A772E}" presName="connTx" presStyleLbl="parChTrans1D2" presStyleIdx="4" presStyleCnt="7"/>
      <dgm:spPr/>
    </dgm:pt>
    <dgm:pt modelId="{23313D91-6550-47D7-8022-1F1403ACE60E}" type="pres">
      <dgm:prSet presAssocID="{16BA17FF-184E-4BA8-8CEA-0506F2766674}" presName="node" presStyleLbl="node1" presStyleIdx="4" presStyleCnt="7">
        <dgm:presLayoutVars>
          <dgm:bulletEnabled val="1"/>
        </dgm:presLayoutVars>
      </dgm:prSet>
      <dgm:spPr/>
    </dgm:pt>
    <dgm:pt modelId="{D494C370-1715-40AA-9CA1-9F14EFDA9136}" type="pres">
      <dgm:prSet presAssocID="{2652C891-5446-443B-B3D7-8C4C11BD1002}" presName="Name9" presStyleLbl="parChTrans1D2" presStyleIdx="5" presStyleCnt="7"/>
      <dgm:spPr/>
    </dgm:pt>
    <dgm:pt modelId="{136793F0-404D-4E29-A455-706B117DB339}" type="pres">
      <dgm:prSet presAssocID="{2652C891-5446-443B-B3D7-8C4C11BD1002}" presName="connTx" presStyleLbl="parChTrans1D2" presStyleIdx="5" presStyleCnt="7"/>
      <dgm:spPr/>
    </dgm:pt>
    <dgm:pt modelId="{332DFDE4-9969-4155-81C9-1B631A7EE77A}" type="pres">
      <dgm:prSet presAssocID="{52BBA61B-67A0-4E0F-94E8-86E8679F1838}" presName="node" presStyleLbl="node1" presStyleIdx="5" presStyleCnt="7" custScaleX="121661">
        <dgm:presLayoutVars>
          <dgm:bulletEnabled val="1"/>
        </dgm:presLayoutVars>
      </dgm:prSet>
      <dgm:spPr/>
    </dgm:pt>
    <dgm:pt modelId="{20BF3E4A-99EC-4627-BE31-6F7F4BEFF733}" type="pres">
      <dgm:prSet presAssocID="{85F7B1C4-3FC1-41DB-8664-DD468F4CC617}" presName="Name9" presStyleLbl="parChTrans1D2" presStyleIdx="6" presStyleCnt="7"/>
      <dgm:spPr/>
    </dgm:pt>
    <dgm:pt modelId="{5AB43724-5F14-42B2-BA7A-4A4532979E39}" type="pres">
      <dgm:prSet presAssocID="{85F7B1C4-3FC1-41DB-8664-DD468F4CC617}" presName="connTx" presStyleLbl="parChTrans1D2" presStyleIdx="6" presStyleCnt="7"/>
      <dgm:spPr/>
    </dgm:pt>
    <dgm:pt modelId="{64739EA0-4BF0-4FD6-8C09-A6EC2CDA3C5A}" type="pres">
      <dgm:prSet presAssocID="{25F3C6D2-BDE0-4C88-ACAA-1F7FD05E8389}" presName="node" presStyleLbl="node1" presStyleIdx="6" presStyleCnt="7" custScaleX="102563">
        <dgm:presLayoutVars>
          <dgm:bulletEnabled val="1"/>
        </dgm:presLayoutVars>
      </dgm:prSet>
      <dgm:spPr/>
    </dgm:pt>
  </dgm:ptLst>
  <dgm:cxnLst>
    <dgm:cxn modelId="{81381C17-D510-48F6-B72A-EB0BE578D16F}" type="presOf" srcId="{2652C891-5446-443B-B3D7-8C4C11BD1002}" destId="{136793F0-404D-4E29-A455-706B117DB339}" srcOrd="1" destOrd="0" presId="urn:microsoft.com/office/officeart/2005/8/layout/radial1"/>
    <dgm:cxn modelId="{1193C91C-8CD3-4B02-A79E-137FAB1D1613}" type="presOf" srcId="{553CC184-8540-47A4-92D8-E5C1BBB2F0AC}" destId="{AC0A9C8D-48E5-465F-8715-A819637C6D49}" srcOrd="0" destOrd="0" presId="urn:microsoft.com/office/officeart/2005/8/layout/radial1"/>
    <dgm:cxn modelId="{EC562A22-0E77-48ED-B791-F45B2D7CDCDA}" type="presOf" srcId="{25F3C6D2-BDE0-4C88-ACAA-1F7FD05E8389}" destId="{64739EA0-4BF0-4FD6-8C09-A6EC2CDA3C5A}" srcOrd="0" destOrd="0" presId="urn:microsoft.com/office/officeart/2005/8/layout/radial1"/>
    <dgm:cxn modelId="{CACB2D22-F056-4AF6-86D7-6A46AAF677B8}" type="presOf" srcId="{7D0076AB-11CC-4603-B4C7-D62DAA371857}" destId="{606B720B-59A5-4BCB-BAEE-837B5861326B}" srcOrd="0" destOrd="0" presId="urn:microsoft.com/office/officeart/2005/8/layout/radial1"/>
    <dgm:cxn modelId="{A24C2527-33AF-4A8F-9816-8F97EDF72825}" type="presOf" srcId="{A530DF92-DBA7-4676-94F6-64CBF78A772E}" destId="{2BD52580-5325-45BA-BB5C-36C50ADD6EA9}" srcOrd="1" destOrd="0" presId="urn:microsoft.com/office/officeart/2005/8/layout/radial1"/>
    <dgm:cxn modelId="{BE319031-6F27-4BB8-9B8F-4389BCABE08D}" srcId="{02921CF5-74CD-44BE-8681-55796A561ECF}" destId="{52BBA61B-67A0-4E0F-94E8-86E8679F1838}" srcOrd="5" destOrd="0" parTransId="{2652C891-5446-443B-B3D7-8C4C11BD1002}" sibTransId="{E2BD4484-6BF2-4A4C-BC27-F1CB15A0A4A7}"/>
    <dgm:cxn modelId="{EBEACA39-58BC-4139-9425-EC59F29486ED}" type="presOf" srcId="{95FD809F-D085-4C43-A772-31D4E2814428}" destId="{1173FF7D-9540-4E18-BF97-BBDCE3D5493B}" srcOrd="1" destOrd="0" presId="urn:microsoft.com/office/officeart/2005/8/layout/radial1"/>
    <dgm:cxn modelId="{48668344-7A96-4AF3-9B98-433EB77D6B16}" srcId="{02921CF5-74CD-44BE-8681-55796A561ECF}" destId="{89B14B2A-F478-4DD0-8AF7-368F5FF3DB02}" srcOrd="3" destOrd="0" parTransId="{95FD809F-D085-4C43-A772-31D4E2814428}" sibTransId="{9A39C2DF-4FB3-450A-A489-8A971192770B}"/>
    <dgm:cxn modelId="{3AE4BA44-CC92-4BB8-A05D-0E4D848AD442}" srcId="{02921CF5-74CD-44BE-8681-55796A561ECF}" destId="{25F3C6D2-BDE0-4C88-ACAA-1F7FD05E8389}" srcOrd="6" destOrd="0" parTransId="{85F7B1C4-3FC1-41DB-8664-DD468F4CC617}" sibTransId="{59AC6C87-9F5E-4AEA-A87D-9B1DFA35FCE1}"/>
    <dgm:cxn modelId="{3AE2A045-EADF-44F4-B8B4-192BB7884719}" type="presOf" srcId="{3D300504-BF4B-43D4-BA6E-84F7F6D9E2A2}" destId="{2A7728A2-79FF-48FC-B0EA-6E94ED9362E6}" srcOrd="1" destOrd="0" presId="urn:microsoft.com/office/officeart/2005/8/layout/radial1"/>
    <dgm:cxn modelId="{002EC268-BDEF-4488-8259-51AD21E64F2B}" type="presOf" srcId="{4A4F9D71-9F9E-4723-8AE5-45EA16A87C4D}" destId="{3F0E5ED4-0A73-4EE8-8849-97E2E21D9147}" srcOrd="0" destOrd="0" presId="urn:microsoft.com/office/officeart/2005/8/layout/radial1"/>
    <dgm:cxn modelId="{FAAAD848-C169-4592-9E38-490EC3C05F1B}" type="presOf" srcId="{95FD809F-D085-4C43-A772-31D4E2814428}" destId="{3AE26795-171E-4247-965B-AE861FD2B331}" srcOrd="0" destOrd="0" presId="urn:microsoft.com/office/officeart/2005/8/layout/radial1"/>
    <dgm:cxn modelId="{6BE3DD74-1E7C-43F7-9AA6-8EBF441C8846}" type="presOf" srcId="{7D0076AB-11CC-4603-B4C7-D62DAA371857}" destId="{6158474D-E8E5-4B4E-95F6-B441A9B8FEAD}" srcOrd="1" destOrd="0" presId="urn:microsoft.com/office/officeart/2005/8/layout/radial1"/>
    <dgm:cxn modelId="{1C7D7278-A437-4412-A034-1F20F07F7644}" srcId="{02921CF5-74CD-44BE-8681-55796A561ECF}" destId="{63DEC57B-51B1-42F2-BDA0-8D9B79CC013D}" srcOrd="1" destOrd="0" parTransId="{63814717-1831-445E-A744-79F6A45F75C9}" sibTransId="{7D4EA1A3-3364-4CB3-AE63-1DCD7062DBA8}"/>
    <dgm:cxn modelId="{A0FEEC7C-8F7B-4916-A3B8-B2DA958E8B45}" srcId="{EE0BE04C-B1D0-4F52-8E0E-A5E1344A0745}" destId="{02921CF5-74CD-44BE-8681-55796A561ECF}" srcOrd="0" destOrd="0" parTransId="{BCE6CCF9-C183-4C9B-AE9B-8ACBB0ADEEE8}" sibTransId="{F1B9CBD3-532F-4340-B912-12FA367B5A83}"/>
    <dgm:cxn modelId="{36ACAA7F-C6D8-43C7-866B-925FB18AFC08}" type="presOf" srcId="{85F7B1C4-3FC1-41DB-8664-DD468F4CC617}" destId="{5AB43724-5F14-42B2-BA7A-4A4532979E39}" srcOrd="1" destOrd="0" presId="urn:microsoft.com/office/officeart/2005/8/layout/radial1"/>
    <dgm:cxn modelId="{7BF14E85-7DF1-4C85-B2A3-B5451128E8CE}" type="presOf" srcId="{02921CF5-74CD-44BE-8681-55796A561ECF}" destId="{C4DEB7D0-3D31-4533-B638-0A0EE0AB9D83}" srcOrd="0" destOrd="0" presId="urn:microsoft.com/office/officeart/2005/8/layout/radial1"/>
    <dgm:cxn modelId="{5A9BD792-FB04-4440-BA89-CD45883EC3D1}" type="presOf" srcId="{89B14B2A-F478-4DD0-8AF7-368F5FF3DB02}" destId="{6266FD83-7AAA-4939-B6A6-8DF5DB53D938}" srcOrd="0" destOrd="0" presId="urn:microsoft.com/office/officeart/2005/8/layout/radial1"/>
    <dgm:cxn modelId="{BD360295-BF0E-44AE-8976-B164DCBB44C9}" type="presOf" srcId="{EE0BE04C-B1D0-4F52-8E0E-A5E1344A0745}" destId="{F7255F07-1AEC-4F60-A111-DE9F0A62E3DA}" srcOrd="0" destOrd="0" presId="urn:microsoft.com/office/officeart/2005/8/layout/radial1"/>
    <dgm:cxn modelId="{3384A099-95AA-4B83-ADAD-85DA68847BD7}" type="presOf" srcId="{85F7B1C4-3FC1-41DB-8664-DD468F4CC617}" destId="{20BF3E4A-99EC-4627-BE31-6F7F4BEFF733}" srcOrd="0" destOrd="0" presId="urn:microsoft.com/office/officeart/2005/8/layout/radial1"/>
    <dgm:cxn modelId="{5882079C-1784-4EE4-8AB3-70979504181F}" type="presOf" srcId="{3D300504-BF4B-43D4-BA6E-84F7F6D9E2A2}" destId="{7A096487-0714-4DB4-B07C-8C842C197A95}" srcOrd="0" destOrd="0" presId="urn:microsoft.com/office/officeart/2005/8/layout/radial1"/>
    <dgm:cxn modelId="{492C35CB-D3C8-40CE-8F82-45AC20AED565}" type="presOf" srcId="{A530DF92-DBA7-4676-94F6-64CBF78A772E}" destId="{1EE73AE4-4676-4806-921C-D418C91981C4}" srcOrd="0" destOrd="0" presId="urn:microsoft.com/office/officeart/2005/8/layout/radial1"/>
    <dgm:cxn modelId="{63D92BD7-0ED2-4BF9-B667-728860AF6610}" srcId="{02921CF5-74CD-44BE-8681-55796A561ECF}" destId="{16BA17FF-184E-4BA8-8CEA-0506F2766674}" srcOrd="4" destOrd="0" parTransId="{A530DF92-DBA7-4676-94F6-64CBF78A772E}" sibTransId="{2D85ACAD-7BCB-46B8-A4DB-C9B2EA0A4A73}"/>
    <dgm:cxn modelId="{6F30DFDA-EBD2-48DC-93A4-6D024B926363}" type="presOf" srcId="{63814717-1831-445E-A744-79F6A45F75C9}" destId="{5A399BB4-3180-4DE2-A73B-D0CF75BE758F}" srcOrd="1" destOrd="0" presId="urn:microsoft.com/office/officeart/2005/8/layout/radial1"/>
    <dgm:cxn modelId="{295959E2-16F8-41F8-A545-6D2A1C5BD472}" type="presOf" srcId="{2652C891-5446-443B-B3D7-8C4C11BD1002}" destId="{D494C370-1715-40AA-9CA1-9F14EFDA9136}" srcOrd="0" destOrd="0" presId="urn:microsoft.com/office/officeart/2005/8/layout/radial1"/>
    <dgm:cxn modelId="{256FF0E8-EBD0-4793-B39C-73CA6963B38C}" type="presOf" srcId="{52BBA61B-67A0-4E0F-94E8-86E8679F1838}" destId="{332DFDE4-9969-4155-81C9-1B631A7EE77A}" srcOrd="0" destOrd="0" presId="urn:microsoft.com/office/officeart/2005/8/layout/radial1"/>
    <dgm:cxn modelId="{574FF5EB-5BD0-4F96-91D0-7A07E636DB28}" type="presOf" srcId="{16BA17FF-184E-4BA8-8CEA-0506F2766674}" destId="{23313D91-6550-47D7-8022-1F1403ACE60E}" srcOrd="0" destOrd="0" presId="urn:microsoft.com/office/officeart/2005/8/layout/radial1"/>
    <dgm:cxn modelId="{FF7472F9-84BB-4814-877E-291969574E09}" srcId="{02921CF5-74CD-44BE-8681-55796A561ECF}" destId="{4A4F9D71-9F9E-4723-8AE5-45EA16A87C4D}" srcOrd="2" destOrd="0" parTransId="{3D300504-BF4B-43D4-BA6E-84F7F6D9E2A2}" sibTransId="{FA7DCF78-BEDD-40AE-98D5-D9F3BD1B769A}"/>
    <dgm:cxn modelId="{66566CFA-1E8F-46D5-A6AF-4716D7D2D0F4}" type="presOf" srcId="{63814717-1831-445E-A744-79F6A45F75C9}" destId="{6576467C-A193-4F53-9706-A11B30AB1B8F}" srcOrd="0" destOrd="0" presId="urn:microsoft.com/office/officeart/2005/8/layout/radial1"/>
    <dgm:cxn modelId="{FE91EBFA-F72F-4C51-A0BA-F73EEA5D92E5}" srcId="{02921CF5-74CD-44BE-8681-55796A561ECF}" destId="{553CC184-8540-47A4-92D8-E5C1BBB2F0AC}" srcOrd="0" destOrd="0" parTransId="{7D0076AB-11CC-4603-B4C7-D62DAA371857}" sibTransId="{D63B0843-3594-4870-8234-3D4DA841D7A4}"/>
    <dgm:cxn modelId="{F66EFAFB-6542-44CC-9425-84CE7DB066BE}" type="presOf" srcId="{63DEC57B-51B1-42F2-BDA0-8D9B79CC013D}" destId="{8B099DCB-2BDF-4A2E-833F-0307829CEB87}" srcOrd="0" destOrd="0" presId="urn:microsoft.com/office/officeart/2005/8/layout/radial1"/>
    <dgm:cxn modelId="{A696C9E0-B902-4A85-A859-BE04C21ED641}" type="presParOf" srcId="{F7255F07-1AEC-4F60-A111-DE9F0A62E3DA}" destId="{C4DEB7D0-3D31-4533-B638-0A0EE0AB9D83}" srcOrd="0" destOrd="0" presId="urn:microsoft.com/office/officeart/2005/8/layout/radial1"/>
    <dgm:cxn modelId="{464A6C77-1E8E-441E-BD88-D4F64B19FE11}" type="presParOf" srcId="{F7255F07-1AEC-4F60-A111-DE9F0A62E3DA}" destId="{606B720B-59A5-4BCB-BAEE-837B5861326B}" srcOrd="1" destOrd="0" presId="urn:microsoft.com/office/officeart/2005/8/layout/radial1"/>
    <dgm:cxn modelId="{E94AF6A3-288C-42CE-B1D8-0E1FFF2A2253}" type="presParOf" srcId="{606B720B-59A5-4BCB-BAEE-837B5861326B}" destId="{6158474D-E8E5-4B4E-95F6-B441A9B8FEAD}" srcOrd="0" destOrd="0" presId="urn:microsoft.com/office/officeart/2005/8/layout/radial1"/>
    <dgm:cxn modelId="{09298701-FE8C-4D02-B307-E917EF0C4181}" type="presParOf" srcId="{F7255F07-1AEC-4F60-A111-DE9F0A62E3DA}" destId="{AC0A9C8D-48E5-465F-8715-A819637C6D49}" srcOrd="2" destOrd="0" presId="urn:microsoft.com/office/officeart/2005/8/layout/radial1"/>
    <dgm:cxn modelId="{7F8F26A4-0808-4E03-9231-FAAC799F6253}" type="presParOf" srcId="{F7255F07-1AEC-4F60-A111-DE9F0A62E3DA}" destId="{6576467C-A193-4F53-9706-A11B30AB1B8F}" srcOrd="3" destOrd="0" presId="urn:microsoft.com/office/officeart/2005/8/layout/radial1"/>
    <dgm:cxn modelId="{B80C9C98-4AD7-43CB-B055-F908629B820F}" type="presParOf" srcId="{6576467C-A193-4F53-9706-A11B30AB1B8F}" destId="{5A399BB4-3180-4DE2-A73B-D0CF75BE758F}" srcOrd="0" destOrd="0" presId="urn:microsoft.com/office/officeart/2005/8/layout/radial1"/>
    <dgm:cxn modelId="{541C41B6-D86A-498A-AB29-1448167C3547}" type="presParOf" srcId="{F7255F07-1AEC-4F60-A111-DE9F0A62E3DA}" destId="{8B099DCB-2BDF-4A2E-833F-0307829CEB87}" srcOrd="4" destOrd="0" presId="urn:microsoft.com/office/officeart/2005/8/layout/radial1"/>
    <dgm:cxn modelId="{468C69CC-190D-4ECC-8170-B77A5F4858D2}" type="presParOf" srcId="{F7255F07-1AEC-4F60-A111-DE9F0A62E3DA}" destId="{7A096487-0714-4DB4-B07C-8C842C197A95}" srcOrd="5" destOrd="0" presId="urn:microsoft.com/office/officeart/2005/8/layout/radial1"/>
    <dgm:cxn modelId="{7C69B580-70A0-4A0F-BBBD-A30D3FEB64CB}" type="presParOf" srcId="{7A096487-0714-4DB4-B07C-8C842C197A95}" destId="{2A7728A2-79FF-48FC-B0EA-6E94ED9362E6}" srcOrd="0" destOrd="0" presId="urn:microsoft.com/office/officeart/2005/8/layout/radial1"/>
    <dgm:cxn modelId="{D0BC895E-4B71-41EF-8BB9-7C1E4C7D3C35}" type="presParOf" srcId="{F7255F07-1AEC-4F60-A111-DE9F0A62E3DA}" destId="{3F0E5ED4-0A73-4EE8-8849-97E2E21D9147}" srcOrd="6" destOrd="0" presId="urn:microsoft.com/office/officeart/2005/8/layout/radial1"/>
    <dgm:cxn modelId="{F5BFD424-7215-4CA9-9F7A-B805916A7E4C}" type="presParOf" srcId="{F7255F07-1AEC-4F60-A111-DE9F0A62E3DA}" destId="{3AE26795-171E-4247-965B-AE861FD2B331}" srcOrd="7" destOrd="0" presId="urn:microsoft.com/office/officeart/2005/8/layout/radial1"/>
    <dgm:cxn modelId="{240A214D-32C9-4F3C-A829-9736B8711E45}" type="presParOf" srcId="{3AE26795-171E-4247-965B-AE861FD2B331}" destId="{1173FF7D-9540-4E18-BF97-BBDCE3D5493B}" srcOrd="0" destOrd="0" presId="urn:microsoft.com/office/officeart/2005/8/layout/radial1"/>
    <dgm:cxn modelId="{BD063D29-7C18-4F6C-904C-8F414D7FFD46}" type="presParOf" srcId="{F7255F07-1AEC-4F60-A111-DE9F0A62E3DA}" destId="{6266FD83-7AAA-4939-B6A6-8DF5DB53D938}" srcOrd="8" destOrd="0" presId="urn:microsoft.com/office/officeart/2005/8/layout/radial1"/>
    <dgm:cxn modelId="{D36A0471-AC47-4DA0-BC0A-14961A2E33AE}" type="presParOf" srcId="{F7255F07-1AEC-4F60-A111-DE9F0A62E3DA}" destId="{1EE73AE4-4676-4806-921C-D418C91981C4}" srcOrd="9" destOrd="0" presId="urn:microsoft.com/office/officeart/2005/8/layout/radial1"/>
    <dgm:cxn modelId="{C8B82206-97EB-4B66-9647-779DA71F9355}" type="presParOf" srcId="{1EE73AE4-4676-4806-921C-D418C91981C4}" destId="{2BD52580-5325-45BA-BB5C-36C50ADD6EA9}" srcOrd="0" destOrd="0" presId="urn:microsoft.com/office/officeart/2005/8/layout/radial1"/>
    <dgm:cxn modelId="{0CDE3132-04F3-455F-89D2-CCECBD790D68}" type="presParOf" srcId="{F7255F07-1AEC-4F60-A111-DE9F0A62E3DA}" destId="{23313D91-6550-47D7-8022-1F1403ACE60E}" srcOrd="10" destOrd="0" presId="urn:microsoft.com/office/officeart/2005/8/layout/radial1"/>
    <dgm:cxn modelId="{4B3284AD-646D-4B31-8D48-8B6F702DC1BC}" type="presParOf" srcId="{F7255F07-1AEC-4F60-A111-DE9F0A62E3DA}" destId="{D494C370-1715-40AA-9CA1-9F14EFDA9136}" srcOrd="11" destOrd="0" presId="urn:microsoft.com/office/officeart/2005/8/layout/radial1"/>
    <dgm:cxn modelId="{C3E6CB3A-1654-4043-A53E-19137073F667}" type="presParOf" srcId="{D494C370-1715-40AA-9CA1-9F14EFDA9136}" destId="{136793F0-404D-4E29-A455-706B117DB339}" srcOrd="0" destOrd="0" presId="urn:microsoft.com/office/officeart/2005/8/layout/radial1"/>
    <dgm:cxn modelId="{16322AC2-0EEC-4355-A106-DCB7E7B40F60}" type="presParOf" srcId="{F7255F07-1AEC-4F60-A111-DE9F0A62E3DA}" destId="{332DFDE4-9969-4155-81C9-1B631A7EE77A}" srcOrd="12" destOrd="0" presId="urn:microsoft.com/office/officeart/2005/8/layout/radial1"/>
    <dgm:cxn modelId="{A5BB92A1-B524-4E3D-AFB3-41CC016F0E5E}" type="presParOf" srcId="{F7255F07-1AEC-4F60-A111-DE9F0A62E3DA}" destId="{20BF3E4A-99EC-4627-BE31-6F7F4BEFF733}" srcOrd="13" destOrd="0" presId="urn:microsoft.com/office/officeart/2005/8/layout/radial1"/>
    <dgm:cxn modelId="{37C6619F-24AF-419B-8B76-3507467D1EC2}" type="presParOf" srcId="{20BF3E4A-99EC-4627-BE31-6F7F4BEFF733}" destId="{5AB43724-5F14-42B2-BA7A-4A4532979E39}" srcOrd="0" destOrd="0" presId="urn:microsoft.com/office/officeart/2005/8/layout/radial1"/>
    <dgm:cxn modelId="{7E1EB15A-52D5-4EC1-92DA-5AB8B3CFF8F2}" type="presParOf" srcId="{F7255F07-1AEC-4F60-A111-DE9F0A62E3DA}" destId="{64739EA0-4BF0-4FD6-8C09-A6EC2CDA3C5A}" srcOrd="14" destOrd="0" presId="urn:microsoft.com/office/officeart/2005/8/layout/radia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0E1F9A-0D22-45D6-A82D-CAC15FBA9D77}"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s-EC"/>
        </a:p>
      </dgm:t>
    </dgm:pt>
    <dgm:pt modelId="{163D4998-58C8-480E-AAA5-51A2299AF11F}">
      <dgm:prSet phldrT="[Texto]" custT="1"/>
      <dgm:spPr/>
      <dgm:t>
        <a:bodyPr/>
        <a:lstStyle/>
        <a:p>
          <a:r>
            <a:rPr lang="es-MX" sz="1400" dirty="0"/>
            <a:t>Credibilidad</a:t>
          </a:r>
          <a:endParaRPr lang="es-EC" sz="1400" dirty="0"/>
        </a:p>
      </dgm:t>
    </dgm:pt>
    <dgm:pt modelId="{E1A28899-6B66-47ED-A86E-FFC06BABC9BD}" type="parTrans" cxnId="{040E772C-ECB7-4AB3-A0F4-9CC061047F9F}">
      <dgm:prSet/>
      <dgm:spPr/>
      <dgm:t>
        <a:bodyPr/>
        <a:lstStyle/>
        <a:p>
          <a:endParaRPr lang="es-EC"/>
        </a:p>
      </dgm:t>
    </dgm:pt>
    <dgm:pt modelId="{63AD6F71-09F4-47A2-A78C-F577953F7BE9}" type="sibTrans" cxnId="{040E772C-ECB7-4AB3-A0F4-9CC061047F9F}">
      <dgm:prSet/>
      <dgm:spPr/>
      <dgm:t>
        <a:bodyPr/>
        <a:lstStyle/>
        <a:p>
          <a:endParaRPr lang="es-EC"/>
        </a:p>
      </dgm:t>
    </dgm:pt>
    <dgm:pt modelId="{15C227D7-1428-4C32-9FFF-D931C4D7B9B4}">
      <dgm:prSet phldrT="[Texto]" custT="1"/>
      <dgm:spPr/>
      <dgm:t>
        <a:bodyPr/>
        <a:lstStyle/>
        <a:p>
          <a:r>
            <a:rPr lang="es-MX" sz="1400" dirty="0"/>
            <a:t>Empatía</a:t>
          </a:r>
          <a:endParaRPr lang="es-EC" sz="1400" dirty="0"/>
        </a:p>
      </dgm:t>
    </dgm:pt>
    <dgm:pt modelId="{AC7665F7-1D66-4112-81EC-5595C2F3A98F}" type="parTrans" cxnId="{7B5431F3-C580-427B-9326-402FF255716A}">
      <dgm:prSet/>
      <dgm:spPr/>
      <dgm:t>
        <a:bodyPr/>
        <a:lstStyle/>
        <a:p>
          <a:endParaRPr lang="es-EC"/>
        </a:p>
      </dgm:t>
    </dgm:pt>
    <dgm:pt modelId="{5CB9CF83-4452-48C3-AE4F-8C162C87D75C}" type="sibTrans" cxnId="{7B5431F3-C580-427B-9326-402FF255716A}">
      <dgm:prSet/>
      <dgm:spPr/>
      <dgm:t>
        <a:bodyPr/>
        <a:lstStyle/>
        <a:p>
          <a:endParaRPr lang="es-EC"/>
        </a:p>
      </dgm:t>
    </dgm:pt>
    <dgm:pt modelId="{1BF214BD-0F90-42BF-A77E-E444EEAD8C91}">
      <dgm:prSet phldrT="[Texto]" custT="1"/>
      <dgm:spPr/>
      <dgm:t>
        <a:bodyPr/>
        <a:lstStyle/>
        <a:p>
          <a:r>
            <a:rPr lang="es-MX" sz="1400" dirty="0"/>
            <a:t>Firmeza</a:t>
          </a:r>
          <a:endParaRPr lang="es-EC" sz="1400" dirty="0"/>
        </a:p>
      </dgm:t>
    </dgm:pt>
    <dgm:pt modelId="{5476AF2E-7AAE-4A48-885E-832E37C96886}" type="parTrans" cxnId="{1A32298E-3260-414D-A0F4-F9BDC6A457C1}">
      <dgm:prSet/>
      <dgm:spPr/>
      <dgm:t>
        <a:bodyPr/>
        <a:lstStyle/>
        <a:p>
          <a:endParaRPr lang="es-EC"/>
        </a:p>
      </dgm:t>
    </dgm:pt>
    <dgm:pt modelId="{290F083D-D3A3-4880-A8D2-51FAC3FFC26A}" type="sibTrans" cxnId="{1A32298E-3260-414D-A0F4-F9BDC6A457C1}">
      <dgm:prSet/>
      <dgm:spPr/>
      <dgm:t>
        <a:bodyPr/>
        <a:lstStyle/>
        <a:p>
          <a:endParaRPr lang="es-EC"/>
        </a:p>
      </dgm:t>
    </dgm:pt>
    <dgm:pt modelId="{CE9CE531-C14F-4E2A-8618-8438EF834BCA}">
      <dgm:prSet phldrT="[Texto]" custT="1"/>
      <dgm:spPr/>
      <dgm:t>
        <a:bodyPr/>
        <a:lstStyle/>
        <a:p>
          <a:r>
            <a:rPr lang="es-MX" sz="1400" dirty="0"/>
            <a:t>Trabajo en equipo</a:t>
          </a:r>
          <a:endParaRPr lang="es-EC" sz="1400" dirty="0"/>
        </a:p>
      </dgm:t>
    </dgm:pt>
    <dgm:pt modelId="{E2C17005-29CB-4FB4-A5A3-E74E1FF4AE69}" type="parTrans" cxnId="{BB3A5B8E-963C-4766-87DE-B5006187DB1D}">
      <dgm:prSet/>
      <dgm:spPr/>
      <dgm:t>
        <a:bodyPr/>
        <a:lstStyle/>
        <a:p>
          <a:endParaRPr lang="es-EC"/>
        </a:p>
      </dgm:t>
    </dgm:pt>
    <dgm:pt modelId="{BAD98049-B49A-4222-A8DE-731327CEA09E}" type="sibTrans" cxnId="{BB3A5B8E-963C-4766-87DE-B5006187DB1D}">
      <dgm:prSet/>
      <dgm:spPr/>
      <dgm:t>
        <a:bodyPr/>
        <a:lstStyle/>
        <a:p>
          <a:endParaRPr lang="es-EC"/>
        </a:p>
      </dgm:t>
    </dgm:pt>
    <dgm:pt modelId="{74A7709A-B621-4743-B1FC-4C39DDE1EF90}">
      <dgm:prSet phldrT="[Texto]" custT="1"/>
      <dgm:spPr/>
      <dgm:t>
        <a:bodyPr/>
        <a:lstStyle/>
        <a:p>
          <a:r>
            <a:rPr lang="es-MX" sz="1400" dirty="0"/>
            <a:t>Humilde</a:t>
          </a:r>
          <a:endParaRPr lang="es-EC" sz="1400" dirty="0"/>
        </a:p>
      </dgm:t>
    </dgm:pt>
    <dgm:pt modelId="{17EB2930-611B-4D56-B005-EEC16CA84268}" type="parTrans" cxnId="{68222F49-392A-4C81-9CDF-3835AF04C447}">
      <dgm:prSet/>
      <dgm:spPr/>
      <dgm:t>
        <a:bodyPr/>
        <a:lstStyle/>
        <a:p>
          <a:endParaRPr lang="es-EC"/>
        </a:p>
      </dgm:t>
    </dgm:pt>
    <dgm:pt modelId="{632E5D0E-6D2D-4468-B70F-D83DDC849DA0}" type="sibTrans" cxnId="{68222F49-392A-4C81-9CDF-3835AF04C447}">
      <dgm:prSet/>
      <dgm:spPr/>
      <dgm:t>
        <a:bodyPr/>
        <a:lstStyle/>
        <a:p>
          <a:endParaRPr lang="es-EC"/>
        </a:p>
      </dgm:t>
    </dgm:pt>
    <dgm:pt modelId="{04BE72C4-AB57-4175-8CA4-F45AA8D42A7E}">
      <dgm:prSet custT="1"/>
      <dgm:spPr/>
      <dgm:t>
        <a:bodyPr/>
        <a:lstStyle/>
        <a:p>
          <a:r>
            <a:rPr lang="es-MX" sz="1400" dirty="0"/>
            <a:t>Capacidad de adaptación</a:t>
          </a:r>
          <a:endParaRPr lang="es-EC" sz="1400" dirty="0"/>
        </a:p>
      </dgm:t>
    </dgm:pt>
    <dgm:pt modelId="{F6E2B0E9-DD96-4634-B4C8-EECC6FAD36EE}" type="parTrans" cxnId="{0E59577F-642E-4FD4-AB80-23E9692DEFC7}">
      <dgm:prSet/>
      <dgm:spPr/>
      <dgm:t>
        <a:bodyPr/>
        <a:lstStyle/>
        <a:p>
          <a:endParaRPr lang="es-EC"/>
        </a:p>
      </dgm:t>
    </dgm:pt>
    <dgm:pt modelId="{FB4F9DA3-78B4-4D29-9E37-28DED35E74E7}" type="sibTrans" cxnId="{0E59577F-642E-4FD4-AB80-23E9692DEFC7}">
      <dgm:prSet/>
      <dgm:spPr/>
      <dgm:t>
        <a:bodyPr/>
        <a:lstStyle/>
        <a:p>
          <a:endParaRPr lang="es-EC"/>
        </a:p>
      </dgm:t>
    </dgm:pt>
    <dgm:pt modelId="{164A6F29-41FC-45C1-B7FF-1034E0BBB51C}">
      <dgm:prSet custT="1"/>
      <dgm:spPr/>
      <dgm:t>
        <a:bodyPr/>
        <a:lstStyle/>
        <a:p>
          <a:r>
            <a:rPr lang="es-MX" sz="1400" dirty="0"/>
            <a:t>Capacidad de comunicación</a:t>
          </a:r>
          <a:endParaRPr lang="es-EC" sz="1400" dirty="0"/>
        </a:p>
      </dgm:t>
    </dgm:pt>
    <dgm:pt modelId="{24D5F389-E984-420C-B5BD-2D2AB6366C30}" type="parTrans" cxnId="{634103F8-2AF2-4937-8303-480C6EB5A188}">
      <dgm:prSet/>
      <dgm:spPr/>
      <dgm:t>
        <a:bodyPr/>
        <a:lstStyle/>
        <a:p>
          <a:endParaRPr lang="es-EC"/>
        </a:p>
      </dgm:t>
    </dgm:pt>
    <dgm:pt modelId="{18E1CEF5-9597-4AE5-A24F-3F8222E27CE3}" type="sibTrans" cxnId="{634103F8-2AF2-4937-8303-480C6EB5A188}">
      <dgm:prSet/>
      <dgm:spPr/>
      <dgm:t>
        <a:bodyPr/>
        <a:lstStyle/>
        <a:p>
          <a:endParaRPr lang="es-EC"/>
        </a:p>
      </dgm:t>
    </dgm:pt>
    <dgm:pt modelId="{83CD778E-7CB5-49D4-8C7A-87D5C2013070}">
      <dgm:prSet custT="1"/>
      <dgm:spPr/>
      <dgm:t>
        <a:bodyPr/>
        <a:lstStyle/>
        <a:p>
          <a:r>
            <a:rPr lang="es-MX" sz="1400" dirty="0"/>
            <a:t>Persuasivo</a:t>
          </a:r>
          <a:endParaRPr lang="es-EC" sz="1400" dirty="0"/>
        </a:p>
      </dgm:t>
    </dgm:pt>
    <dgm:pt modelId="{08A3D8C4-AE04-4468-938A-01CED3A25195}" type="parTrans" cxnId="{A1AF0A4D-DD59-4C00-A3AB-35FB1CF7E20B}">
      <dgm:prSet/>
      <dgm:spPr/>
      <dgm:t>
        <a:bodyPr/>
        <a:lstStyle/>
        <a:p>
          <a:endParaRPr lang="es-EC"/>
        </a:p>
      </dgm:t>
    </dgm:pt>
    <dgm:pt modelId="{94329A53-4FD2-4C67-9E00-2E5065E62D04}" type="sibTrans" cxnId="{A1AF0A4D-DD59-4C00-A3AB-35FB1CF7E20B}">
      <dgm:prSet/>
      <dgm:spPr/>
      <dgm:t>
        <a:bodyPr/>
        <a:lstStyle/>
        <a:p>
          <a:endParaRPr lang="es-EC"/>
        </a:p>
      </dgm:t>
    </dgm:pt>
    <dgm:pt modelId="{037E758D-CE9B-4796-A04D-B21E74238019}" type="pres">
      <dgm:prSet presAssocID="{1C0E1F9A-0D22-45D6-A82D-CAC15FBA9D77}" presName="cycle" presStyleCnt="0">
        <dgm:presLayoutVars>
          <dgm:dir/>
          <dgm:resizeHandles val="exact"/>
        </dgm:presLayoutVars>
      </dgm:prSet>
      <dgm:spPr/>
    </dgm:pt>
    <dgm:pt modelId="{985B0D38-7C0C-43FB-A72C-AAAA8921B03F}" type="pres">
      <dgm:prSet presAssocID="{163D4998-58C8-480E-AAA5-51A2299AF11F}" presName="node" presStyleLbl="node1" presStyleIdx="0" presStyleCnt="8" custScaleX="118471">
        <dgm:presLayoutVars>
          <dgm:bulletEnabled val="1"/>
        </dgm:presLayoutVars>
      </dgm:prSet>
      <dgm:spPr/>
    </dgm:pt>
    <dgm:pt modelId="{18FC74BB-42D9-4362-819A-4E253CD624A4}" type="pres">
      <dgm:prSet presAssocID="{163D4998-58C8-480E-AAA5-51A2299AF11F}" presName="spNode" presStyleCnt="0"/>
      <dgm:spPr/>
    </dgm:pt>
    <dgm:pt modelId="{A67D607D-AE39-4D28-8575-CD75F501D105}" type="pres">
      <dgm:prSet presAssocID="{63AD6F71-09F4-47A2-A78C-F577953F7BE9}" presName="sibTrans" presStyleLbl="sibTrans1D1" presStyleIdx="0" presStyleCnt="8"/>
      <dgm:spPr/>
    </dgm:pt>
    <dgm:pt modelId="{92CA111C-87A9-4710-B92E-4C2813E259E8}" type="pres">
      <dgm:prSet presAssocID="{164A6F29-41FC-45C1-B7FF-1034E0BBB51C}" presName="node" presStyleLbl="node1" presStyleIdx="1" presStyleCnt="8" custScaleX="111374" custScaleY="156640">
        <dgm:presLayoutVars>
          <dgm:bulletEnabled val="1"/>
        </dgm:presLayoutVars>
      </dgm:prSet>
      <dgm:spPr/>
    </dgm:pt>
    <dgm:pt modelId="{85873B62-44EA-4384-804B-2668341E83AB}" type="pres">
      <dgm:prSet presAssocID="{164A6F29-41FC-45C1-B7FF-1034E0BBB51C}" presName="spNode" presStyleCnt="0"/>
      <dgm:spPr/>
    </dgm:pt>
    <dgm:pt modelId="{CC2C149B-D8CB-48F1-AAE2-355F9F70ECC5}" type="pres">
      <dgm:prSet presAssocID="{18E1CEF5-9597-4AE5-A24F-3F8222E27CE3}" presName="sibTrans" presStyleLbl="sibTrans1D1" presStyleIdx="1" presStyleCnt="8"/>
      <dgm:spPr/>
    </dgm:pt>
    <dgm:pt modelId="{C825872A-47AB-4751-A78D-01B98B6D14C0}" type="pres">
      <dgm:prSet presAssocID="{04BE72C4-AB57-4175-8CA4-F45AA8D42A7E}" presName="node" presStyleLbl="node1" presStyleIdx="2" presStyleCnt="8" custScaleX="113255" custScaleY="109600">
        <dgm:presLayoutVars>
          <dgm:bulletEnabled val="1"/>
        </dgm:presLayoutVars>
      </dgm:prSet>
      <dgm:spPr/>
    </dgm:pt>
    <dgm:pt modelId="{645DA088-E760-49A4-955F-DD7E66F70EA0}" type="pres">
      <dgm:prSet presAssocID="{04BE72C4-AB57-4175-8CA4-F45AA8D42A7E}" presName="spNode" presStyleCnt="0"/>
      <dgm:spPr/>
    </dgm:pt>
    <dgm:pt modelId="{227EE6F9-A473-404C-A142-24889E795B39}" type="pres">
      <dgm:prSet presAssocID="{FB4F9DA3-78B4-4D29-9E37-28DED35E74E7}" presName="sibTrans" presStyleLbl="sibTrans1D1" presStyleIdx="2" presStyleCnt="8"/>
      <dgm:spPr/>
    </dgm:pt>
    <dgm:pt modelId="{4B6D19A0-9ADB-4822-A0D3-874FE5D86710}" type="pres">
      <dgm:prSet presAssocID="{15C227D7-1428-4C32-9FFF-D931C4D7B9B4}" presName="node" presStyleLbl="node1" presStyleIdx="3" presStyleCnt="8" custScaleX="112872">
        <dgm:presLayoutVars>
          <dgm:bulletEnabled val="1"/>
        </dgm:presLayoutVars>
      </dgm:prSet>
      <dgm:spPr/>
    </dgm:pt>
    <dgm:pt modelId="{96B39036-B5F6-423B-8E82-821EBA0845BB}" type="pres">
      <dgm:prSet presAssocID="{15C227D7-1428-4C32-9FFF-D931C4D7B9B4}" presName="spNode" presStyleCnt="0"/>
      <dgm:spPr/>
    </dgm:pt>
    <dgm:pt modelId="{03DB3187-DC28-45D9-9D10-1DD711B8C20C}" type="pres">
      <dgm:prSet presAssocID="{5CB9CF83-4452-48C3-AE4F-8C162C87D75C}" presName="sibTrans" presStyleLbl="sibTrans1D1" presStyleIdx="3" presStyleCnt="8"/>
      <dgm:spPr/>
    </dgm:pt>
    <dgm:pt modelId="{B12E089C-B260-410F-94E2-8E454855BD4D}" type="pres">
      <dgm:prSet presAssocID="{1BF214BD-0F90-42BF-A77E-E444EEAD8C91}" presName="node" presStyleLbl="node1" presStyleIdx="4" presStyleCnt="8">
        <dgm:presLayoutVars>
          <dgm:bulletEnabled val="1"/>
        </dgm:presLayoutVars>
      </dgm:prSet>
      <dgm:spPr/>
    </dgm:pt>
    <dgm:pt modelId="{F1071E1C-9B72-4F19-A4A6-96BBC7ABD942}" type="pres">
      <dgm:prSet presAssocID="{1BF214BD-0F90-42BF-A77E-E444EEAD8C91}" presName="spNode" presStyleCnt="0"/>
      <dgm:spPr/>
    </dgm:pt>
    <dgm:pt modelId="{9F7E7034-4C14-49C3-A6BB-E5D65E6455C2}" type="pres">
      <dgm:prSet presAssocID="{290F083D-D3A3-4880-A8D2-51FAC3FFC26A}" presName="sibTrans" presStyleLbl="sibTrans1D1" presStyleIdx="4" presStyleCnt="8"/>
      <dgm:spPr/>
    </dgm:pt>
    <dgm:pt modelId="{DD153604-2C1F-43A9-9531-FD47C43E18BC}" type="pres">
      <dgm:prSet presAssocID="{CE9CE531-C14F-4E2A-8618-8438EF834BCA}" presName="node" presStyleLbl="node1" presStyleIdx="5" presStyleCnt="8">
        <dgm:presLayoutVars>
          <dgm:bulletEnabled val="1"/>
        </dgm:presLayoutVars>
      </dgm:prSet>
      <dgm:spPr/>
    </dgm:pt>
    <dgm:pt modelId="{CA5EDAE4-ACBA-4688-8CBC-C63E42725ACF}" type="pres">
      <dgm:prSet presAssocID="{CE9CE531-C14F-4E2A-8618-8438EF834BCA}" presName="spNode" presStyleCnt="0"/>
      <dgm:spPr/>
    </dgm:pt>
    <dgm:pt modelId="{392CF95F-7C41-44EA-84DF-DE35CAAA8DC1}" type="pres">
      <dgm:prSet presAssocID="{BAD98049-B49A-4222-A8DE-731327CEA09E}" presName="sibTrans" presStyleLbl="sibTrans1D1" presStyleIdx="5" presStyleCnt="8"/>
      <dgm:spPr/>
    </dgm:pt>
    <dgm:pt modelId="{6EF7E008-C6BC-4E35-8D17-75847DAAA535}" type="pres">
      <dgm:prSet presAssocID="{83CD778E-7CB5-49D4-8C7A-87D5C2013070}" presName="node" presStyleLbl="node1" presStyleIdx="6" presStyleCnt="8" custScaleX="120862">
        <dgm:presLayoutVars>
          <dgm:bulletEnabled val="1"/>
        </dgm:presLayoutVars>
      </dgm:prSet>
      <dgm:spPr/>
    </dgm:pt>
    <dgm:pt modelId="{BA41D680-6CDE-4D43-B833-814E30B1C7DC}" type="pres">
      <dgm:prSet presAssocID="{83CD778E-7CB5-49D4-8C7A-87D5C2013070}" presName="spNode" presStyleCnt="0"/>
      <dgm:spPr/>
    </dgm:pt>
    <dgm:pt modelId="{EAEE6915-40DE-4C52-ACAC-2CB30D963F3B}" type="pres">
      <dgm:prSet presAssocID="{94329A53-4FD2-4C67-9E00-2E5065E62D04}" presName="sibTrans" presStyleLbl="sibTrans1D1" presStyleIdx="6" presStyleCnt="8"/>
      <dgm:spPr/>
    </dgm:pt>
    <dgm:pt modelId="{E77827C9-7DED-4910-B625-06DF5D50A1A2}" type="pres">
      <dgm:prSet presAssocID="{74A7709A-B621-4743-B1FC-4C39DDE1EF90}" presName="node" presStyleLbl="node1" presStyleIdx="7" presStyleCnt="8" custScaleX="110853">
        <dgm:presLayoutVars>
          <dgm:bulletEnabled val="1"/>
        </dgm:presLayoutVars>
      </dgm:prSet>
      <dgm:spPr/>
    </dgm:pt>
    <dgm:pt modelId="{429B15DA-9089-4848-8950-D3B7FD3AABC5}" type="pres">
      <dgm:prSet presAssocID="{74A7709A-B621-4743-B1FC-4C39DDE1EF90}" presName="spNode" presStyleCnt="0"/>
      <dgm:spPr/>
    </dgm:pt>
    <dgm:pt modelId="{6059033E-87CC-4F0C-A08C-F395E98CD1F5}" type="pres">
      <dgm:prSet presAssocID="{632E5D0E-6D2D-4468-B70F-D83DDC849DA0}" presName="sibTrans" presStyleLbl="sibTrans1D1" presStyleIdx="7" presStyleCnt="8"/>
      <dgm:spPr/>
    </dgm:pt>
  </dgm:ptLst>
  <dgm:cxnLst>
    <dgm:cxn modelId="{040E772C-ECB7-4AB3-A0F4-9CC061047F9F}" srcId="{1C0E1F9A-0D22-45D6-A82D-CAC15FBA9D77}" destId="{163D4998-58C8-480E-AAA5-51A2299AF11F}" srcOrd="0" destOrd="0" parTransId="{E1A28899-6B66-47ED-A86E-FFC06BABC9BD}" sibTransId="{63AD6F71-09F4-47A2-A78C-F577953F7BE9}"/>
    <dgm:cxn modelId="{2189B53B-AA21-45BF-9B87-E20C1BEB41E8}" type="presOf" srcId="{FB4F9DA3-78B4-4D29-9E37-28DED35E74E7}" destId="{227EE6F9-A473-404C-A142-24889E795B39}" srcOrd="0" destOrd="0" presId="urn:microsoft.com/office/officeart/2005/8/layout/cycle5"/>
    <dgm:cxn modelId="{677F915D-5723-41F4-946C-ACBEC35D7842}" type="presOf" srcId="{74A7709A-B621-4743-B1FC-4C39DDE1EF90}" destId="{E77827C9-7DED-4910-B625-06DF5D50A1A2}" srcOrd="0" destOrd="0" presId="urn:microsoft.com/office/officeart/2005/8/layout/cycle5"/>
    <dgm:cxn modelId="{B41F5160-1973-4816-8417-A78390DD35F2}" type="presOf" srcId="{CE9CE531-C14F-4E2A-8618-8438EF834BCA}" destId="{DD153604-2C1F-43A9-9531-FD47C43E18BC}" srcOrd="0" destOrd="0" presId="urn:microsoft.com/office/officeart/2005/8/layout/cycle5"/>
    <dgm:cxn modelId="{68222F49-392A-4C81-9CDF-3835AF04C447}" srcId="{1C0E1F9A-0D22-45D6-A82D-CAC15FBA9D77}" destId="{74A7709A-B621-4743-B1FC-4C39DDE1EF90}" srcOrd="7" destOrd="0" parTransId="{17EB2930-611B-4D56-B005-EEC16CA84268}" sibTransId="{632E5D0E-6D2D-4468-B70F-D83DDC849DA0}"/>
    <dgm:cxn modelId="{A1AF0A4D-DD59-4C00-A3AB-35FB1CF7E20B}" srcId="{1C0E1F9A-0D22-45D6-A82D-CAC15FBA9D77}" destId="{83CD778E-7CB5-49D4-8C7A-87D5C2013070}" srcOrd="6" destOrd="0" parTransId="{08A3D8C4-AE04-4468-938A-01CED3A25195}" sibTransId="{94329A53-4FD2-4C67-9E00-2E5065E62D04}"/>
    <dgm:cxn modelId="{1B45265A-C845-49A8-B813-C306BC61A9B6}" type="presOf" srcId="{164A6F29-41FC-45C1-B7FF-1034E0BBB51C}" destId="{92CA111C-87A9-4710-B92E-4C2813E259E8}" srcOrd="0" destOrd="0" presId="urn:microsoft.com/office/officeart/2005/8/layout/cycle5"/>
    <dgm:cxn modelId="{0E59577F-642E-4FD4-AB80-23E9692DEFC7}" srcId="{1C0E1F9A-0D22-45D6-A82D-CAC15FBA9D77}" destId="{04BE72C4-AB57-4175-8CA4-F45AA8D42A7E}" srcOrd="2" destOrd="0" parTransId="{F6E2B0E9-DD96-4634-B4C8-EECC6FAD36EE}" sibTransId="{FB4F9DA3-78B4-4D29-9E37-28DED35E74E7}"/>
    <dgm:cxn modelId="{1A32298E-3260-414D-A0F4-F9BDC6A457C1}" srcId="{1C0E1F9A-0D22-45D6-A82D-CAC15FBA9D77}" destId="{1BF214BD-0F90-42BF-A77E-E444EEAD8C91}" srcOrd="4" destOrd="0" parTransId="{5476AF2E-7AAE-4A48-885E-832E37C96886}" sibTransId="{290F083D-D3A3-4880-A8D2-51FAC3FFC26A}"/>
    <dgm:cxn modelId="{BB3A5B8E-963C-4766-87DE-B5006187DB1D}" srcId="{1C0E1F9A-0D22-45D6-A82D-CAC15FBA9D77}" destId="{CE9CE531-C14F-4E2A-8618-8438EF834BCA}" srcOrd="5" destOrd="0" parTransId="{E2C17005-29CB-4FB4-A5A3-E74E1FF4AE69}" sibTransId="{BAD98049-B49A-4222-A8DE-731327CEA09E}"/>
    <dgm:cxn modelId="{4A9E34AB-B1BB-4968-8505-57DA80E24974}" type="presOf" srcId="{632E5D0E-6D2D-4468-B70F-D83DDC849DA0}" destId="{6059033E-87CC-4F0C-A08C-F395E98CD1F5}" srcOrd="0" destOrd="0" presId="urn:microsoft.com/office/officeart/2005/8/layout/cycle5"/>
    <dgm:cxn modelId="{E243CCC2-FE22-49A1-962B-D5EBD8D98F7C}" type="presOf" srcId="{1C0E1F9A-0D22-45D6-A82D-CAC15FBA9D77}" destId="{037E758D-CE9B-4796-A04D-B21E74238019}" srcOrd="0" destOrd="0" presId="urn:microsoft.com/office/officeart/2005/8/layout/cycle5"/>
    <dgm:cxn modelId="{33075FC4-41A0-4F57-9223-534C48501401}" type="presOf" srcId="{18E1CEF5-9597-4AE5-A24F-3F8222E27CE3}" destId="{CC2C149B-D8CB-48F1-AAE2-355F9F70ECC5}" srcOrd="0" destOrd="0" presId="urn:microsoft.com/office/officeart/2005/8/layout/cycle5"/>
    <dgm:cxn modelId="{8B9948CC-B67C-4A1E-BE95-C7CDA64520C7}" type="presOf" srcId="{BAD98049-B49A-4222-A8DE-731327CEA09E}" destId="{392CF95F-7C41-44EA-84DF-DE35CAAA8DC1}" srcOrd="0" destOrd="0" presId="urn:microsoft.com/office/officeart/2005/8/layout/cycle5"/>
    <dgm:cxn modelId="{28AF93CC-0EB6-4B00-8731-E81F3C051676}" type="presOf" srcId="{94329A53-4FD2-4C67-9E00-2E5065E62D04}" destId="{EAEE6915-40DE-4C52-ACAC-2CB30D963F3B}" srcOrd="0" destOrd="0" presId="urn:microsoft.com/office/officeart/2005/8/layout/cycle5"/>
    <dgm:cxn modelId="{C5FD33D5-69BA-4977-BFB6-A6731B2D1547}" type="presOf" srcId="{163D4998-58C8-480E-AAA5-51A2299AF11F}" destId="{985B0D38-7C0C-43FB-A72C-AAAA8921B03F}" srcOrd="0" destOrd="0" presId="urn:microsoft.com/office/officeart/2005/8/layout/cycle5"/>
    <dgm:cxn modelId="{562F27E5-B3C1-48C6-991D-54BF9983E697}" type="presOf" srcId="{04BE72C4-AB57-4175-8CA4-F45AA8D42A7E}" destId="{C825872A-47AB-4751-A78D-01B98B6D14C0}" srcOrd="0" destOrd="0" presId="urn:microsoft.com/office/officeart/2005/8/layout/cycle5"/>
    <dgm:cxn modelId="{B1B9E5EC-0085-4CE0-AC84-9740F2A2EACB}" type="presOf" srcId="{15C227D7-1428-4C32-9FFF-D931C4D7B9B4}" destId="{4B6D19A0-9ADB-4822-A0D3-874FE5D86710}" srcOrd="0" destOrd="0" presId="urn:microsoft.com/office/officeart/2005/8/layout/cycle5"/>
    <dgm:cxn modelId="{7B5431F3-C580-427B-9326-402FF255716A}" srcId="{1C0E1F9A-0D22-45D6-A82D-CAC15FBA9D77}" destId="{15C227D7-1428-4C32-9FFF-D931C4D7B9B4}" srcOrd="3" destOrd="0" parTransId="{AC7665F7-1D66-4112-81EC-5595C2F3A98F}" sibTransId="{5CB9CF83-4452-48C3-AE4F-8C162C87D75C}"/>
    <dgm:cxn modelId="{48BF7EF3-AB77-40B6-A533-29747C587721}" type="presOf" srcId="{63AD6F71-09F4-47A2-A78C-F577953F7BE9}" destId="{A67D607D-AE39-4D28-8575-CD75F501D105}" srcOrd="0" destOrd="0" presId="urn:microsoft.com/office/officeart/2005/8/layout/cycle5"/>
    <dgm:cxn modelId="{AC27FEF4-90D7-4065-AA40-86DAB730E48A}" type="presOf" srcId="{5CB9CF83-4452-48C3-AE4F-8C162C87D75C}" destId="{03DB3187-DC28-45D9-9D10-1DD711B8C20C}" srcOrd="0" destOrd="0" presId="urn:microsoft.com/office/officeart/2005/8/layout/cycle5"/>
    <dgm:cxn modelId="{634103F8-2AF2-4937-8303-480C6EB5A188}" srcId="{1C0E1F9A-0D22-45D6-A82D-CAC15FBA9D77}" destId="{164A6F29-41FC-45C1-B7FF-1034E0BBB51C}" srcOrd="1" destOrd="0" parTransId="{24D5F389-E984-420C-B5BD-2D2AB6366C30}" sibTransId="{18E1CEF5-9597-4AE5-A24F-3F8222E27CE3}"/>
    <dgm:cxn modelId="{FE1B9DFB-3E4F-4378-BAF9-2C5542D50B25}" type="presOf" srcId="{1BF214BD-0F90-42BF-A77E-E444EEAD8C91}" destId="{B12E089C-B260-410F-94E2-8E454855BD4D}" srcOrd="0" destOrd="0" presId="urn:microsoft.com/office/officeart/2005/8/layout/cycle5"/>
    <dgm:cxn modelId="{4FA7FAFB-F21D-4EB7-A975-F4DC9D252C13}" type="presOf" srcId="{290F083D-D3A3-4880-A8D2-51FAC3FFC26A}" destId="{9F7E7034-4C14-49C3-A6BB-E5D65E6455C2}" srcOrd="0" destOrd="0" presId="urn:microsoft.com/office/officeart/2005/8/layout/cycle5"/>
    <dgm:cxn modelId="{C17483FF-DD49-4A9D-A34E-C51B2C79F9E5}" type="presOf" srcId="{83CD778E-7CB5-49D4-8C7A-87D5C2013070}" destId="{6EF7E008-C6BC-4E35-8D17-75847DAAA535}" srcOrd="0" destOrd="0" presId="urn:microsoft.com/office/officeart/2005/8/layout/cycle5"/>
    <dgm:cxn modelId="{91492F3F-EF66-45C5-B76D-FF1D31A3729D}" type="presParOf" srcId="{037E758D-CE9B-4796-A04D-B21E74238019}" destId="{985B0D38-7C0C-43FB-A72C-AAAA8921B03F}" srcOrd="0" destOrd="0" presId="urn:microsoft.com/office/officeart/2005/8/layout/cycle5"/>
    <dgm:cxn modelId="{1C60F376-273B-4DBD-8AD1-65EAAA97CF38}" type="presParOf" srcId="{037E758D-CE9B-4796-A04D-B21E74238019}" destId="{18FC74BB-42D9-4362-819A-4E253CD624A4}" srcOrd="1" destOrd="0" presId="urn:microsoft.com/office/officeart/2005/8/layout/cycle5"/>
    <dgm:cxn modelId="{50A6AA3F-B329-48FD-A975-B78047400411}" type="presParOf" srcId="{037E758D-CE9B-4796-A04D-B21E74238019}" destId="{A67D607D-AE39-4D28-8575-CD75F501D105}" srcOrd="2" destOrd="0" presId="urn:microsoft.com/office/officeart/2005/8/layout/cycle5"/>
    <dgm:cxn modelId="{EA6FAE0E-7ED1-46B0-B8EA-C752FC642419}" type="presParOf" srcId="{037E758D-CE9B-4796-A04D-B21E74238019}" destId="{92CA111C-87A9-4710-B92E-4C2813E259E8}" srcOrd="3" destOrd="0" presId="urn:microsoft.com/office/officeart/2005/8/layout/cycle5"/>
    <dgm:cxn modelId="{2559ACB1-1C80-45B6-82DD-C6A7C9BCCE05}" type="presParOf" srcId="{037E758D-CE9B-4796-A04D-B21E74238019}" destId="{85873B62-44EA-4384-804B-2668341E83AB}" srcOrd="4" destOrd="0" presId="urn:microsoft.com/office/officeart/2005/8/layout/cycle5"/>
    <dgm:cxn modelId="{7CABAD17-0BFD-439E-AFE1-1379F044DD9D}" type="presParOf" srcId="{037E758D-CE9B-4796-A04D-B21E74238019}" destId="{CC2C149B-D8CB-48F1-AAE2-355F9F70ECC5}" srcOrd="5" destOrd="0" presId="urn:microsoft.com/office/officeart/2005/8/layout/cycle5"/>
    <dgm:cxn modelId="{95A4AC3E-DB33-4860-8176-C430EBC75E14}" type="presParOf" srcId="{037E758D-CE9B-4796-A04D-B21E74238019}" destId="{C825872A-47AB-4751-A78D-01B98B6D14C0}" srcOrd="6" destOrd="0" presId="urn:microsoft.com/office/officeart/2005/8/layout/cycle5"/>
    <dgm:cxn modelId="{C5E42CA7-CCB3-46D5-AB38-60F4BD67371D}" type="presParOf" srcId="{037E758D-CE9B-4796-A04D-B21E74238019}" destId="{645DA088-E760-49A4-955F-DD7E66F70EA0}" srcOrd="7" destOrd="0" presId="urn:microsoft.com/office/officeart/2005/8/layout/cycle5"/>
    <dgm:cxn modelId="{1A042A72-0292-4F66-B75C-5E081F62AF95}" type="presParOf" srcId="{037E758D-CE9B-4796-A04D-B21E74238019}" destId="{227EE6F9-A473-404C-A142-24889E795B39}" srcOrd="8" destOrd="0" presId="urn:microsoft.com/office/officeart/2005/8/layout/cycle5"/>
    <dgm:cxn modelId="{F01EC2CB-9A4F-4DA0-8B77-2B7DF770384F}" type="presParOf" srcId="{037E758D-CE9B-4796-A04D-B21E74238019}" destId="{4B6D19A0-9ADB-4822-A0D3-874FE5D86710}" srcOrd="9" destOrd="0" presId="urn:microsoft.com/office/officeart/2005/8/layout/cycle5"/>
    <dgm:cxn modelId="{3DF3C4B9-E91D-468D-A7E7-FF19EBCDD381}" type="presParOf" srcId="{037E758D-CE9B-4796-A04D-B21E74238019}" destId="{96B39036-B5F6-423B-8E82-821EBA0845BB}" srcOrd="10" destOrd="0" presId="urn:microsoft.com/office/officeart/2005/8/layout/cycle5"/>
    <dgm:cxn modelId="{86C62056-FBB4-4727-A0B9-9788EEAF533F}" type="presParOf" srcId="{037E758D-CE9B-4796-A04D-B21E74238019}" destId="{03DB3187-DC28-45D9-9D10-1DD711B8C20C}" srcOrd="11" destOrd="0" presId="urn:microsoft.com/office/officeart/2005/8/layout/cycle5"/>
    <dgm:cxn modelId="{426DC8A1-0920-4CDD-9D81-03B57E55DE0C}" type="presParOf" srcId="{037E758D-CE9B-4796-A04D-B21E74238019}" destId="{B12E089C-B260-410F-94E2-8E454855BD4D}" srcOrd="12" destOrd="0" presId="urn:microsoft.com/office/officeart/2005/8/layout/cycle5"/>
    <dgm:cxn modelId="{569440FE-67EA-450A-9024-CC79914BD68E}" type="presParOf" srcId="{037E758D-CE9B-4796-A04D-B21E74238019}" destId="{F1071E1C-9B72-4F19-A4A6-96BBC7ABD942}" srcOrd="13" destOrd="0" presId="urn:microsoft.com/office/officeart/2005/8/layout/cycle5"/>
    <dgm:cxn modelId="{21104626-9D72-4C07-9EDF-CBC4E0AF02F4}" type="presParOf" srcId="{037E758D-CE9B-4796-A04D-B21E74238019}" destId="{9F7E7034-4C14-49C3-A6BB-E5D65E6455C2}" srcOrd="14" destOrd="0" presId="urn:microsoft.com/office/officeart/2005/8/layout/cycle5"/>
    <dgm:cxn modelId="{AB4D7E2E-7DDD-4704-828D-E8439DB6AF56}" type="presParOf" srcId="{037E758D-CE9B-4796-A04D-B21E74238019}" destId="{DD153604-2C1F-43A9-9531-FD47C43E18BC}" srcOrd="15" destOrd="0" presId="urn:microsoft.com/office/officeart/2005/8/layout/cycle5"/>
    <dgm:cxn modelId="{359EB985-8BBA-4B13-A2CC-FA409606D5C3}" type="presParOf" srcId="{037E758D-CE9B-4796-A04D-B21E74238019}" destId="{CA5EDAE4-ACBA-4688-8CBC-C63E42725ACF}" srcOrd="16" destOrd="0" presId="urn:microsoft.com/office/officeart/2005/8/layout/cycle5"/>
    <dgm:cxn modelId="{CCDBE7D7-69C1-46DC-803C-2B6976749C8C}" type="presParOf" srcId="{037E758D-CE9B-4796-A04D-B21E74238019}" destId="{392CF95F-7C41-44EA-84DF-DE35CAAA8DC1}" srcOrd="17" destOrd="0" presId="urn:microsoft.com/office/officeart/2005/8/layout/cycle5"/>
    <dgm:cxn modelId="{18266921-9695-48FE-872D-DA99DEB57DD2}" type="presParOf" srcId="{037E758D-CE9B-4796-A04D-B21E74238019}" destId="{6EF7E008-C6BC-4E35-8D17-75847DAAA535}" srcOrd="18" destOrd="0" presId="urn:microsoft.com/office/officeart/2005/8/layout/cycle5"/>
    <dgm:cxn modelId="{B4D86F10-B713-4C68-AD7C-0EE92C3C707A}" type="presParOf" srcId="{037E758D-CE9B-4796-A04D-B21E74238019}" destId="{BA41D680-6CDE-4D43-B833-814E30B1C7DC}" srcOrd="19" destOrd="0" presId="urn:microsoft.com/office/officeart/2005/8/layout/cycle5"/>
    <dgm:cxn modelId="{9FCEEE9C-9D05-45B6-8FCF-E0734E30526A}" type="presParOf" srcId="{037E758D-CE9B-4796-A04D-B21E74238019}" destId="{EAEE6915-40DE-4C52-ACAC-2CB30D963F3B}" srcOrd="20" destOrd="0" presId="urn:microsoft.com/office/officeart/2005/8/layout/cycle5"/>
    <dgm:cxn modelId="{CDD917D4-2FDD-4553-85E0-B3A6B5C71D73}" type="presParOf" srcId="{037E758D-CE9B-4796-A04D-B21E74238019}" destId="{E77827C9-7DED-4910-B625-06DF5D50A1A2}" srcOrd="21" destOrd="0" presId="urn:microsoft.com/office/officeart/2005/8/layout/cycle5"/>
    <dgm:cxn modelId="{7CF43828-12ED-4B42-8B1E-1462355B5677}" type="presParOf" srcId="{037E758D-CE9B-4796-A04D-B21E74238019}" destId="{429B15DA-9089-4848-8950-D3B7FD3AABC5}" srcOrd="22" destOrd="0" presId="urn:microsoft.com/office/officeart/2005/8/layout/cycle5"/>
    <dgm:cxn modelId="{AE54243D-552A-4C48-B9AE-FC8650E1484C}" type="presParOf" srcId="{037E758D-CE9B-4796-A04D-B21E74238019}" destId="{6059033E-87CC-4F0C-A08C-F395E98CD1F5}" srcOrd="23"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DEB7D0-3D31-4533-B638-0A0EE0AB9D83}">
      <dsp:nvSpPr>
        <dsp:cNvPr id="0" name=""/>
        <dsp:cNvSpPr/>
      </dsp:nvSpPr>
      <dsp:spPr>
        <a:xfrm>
          <a:off x="3601181" y="1872450"/>
          <a:ext cx="1696767" cy="1234838"/>
        </a:xfrm>
        <a:prstGeom prst="ellipse">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b="1" kern="1200" dirty="0">
              <a:solidFill>
                <a:schemeClr val="tx1"/>
              </a:solidFill>
            </a:rPr>
            <a:t>PRINCIPIOS </a:t>
          </a:r>
          <a:endParaRPr lang="es-EC" sz="1400" b="1" kern="1200" dirty="0">
            <a:solidFill>
              <a:schemeClr val="tx1"/>
            </a:solidFill>
          </a:endParaRPr>
        </a:p>
      </dsp:txBody>
      <dsp:txXfrm>
        <a:off x="3849667" y="2053288"/>
        <a:ext cx="1199795" cy="873162"/>
      </dsp:txXfrm>
    </dsp:sp>
    <dsp:sp modelId="{606B720B-59A5-4BCB-BAEE-837B5861326B}">
      <dsp:nvSpPr>
        <dsp:cNvPr id="0" name=""/>
        <dsp:cNvSpPr/>
      </dsp:nvSpPr>
      <dsp:spPr>
        <a:xfrm rot="16200000">
          <a:off x="4140461" y="1550855"/>
          <a:ext cx="618205" cy="24983"/>
        </a:xfrm>
        <a:custGeom>
          <a:avLst/>
          <a:gdLst/>
          <a:ahLst/>
          <a:cxnLst/>
          <a:rect l="0" t="0" r="0" b="0"/>
          <a:pathLst>
            <a:path>
              <a:moveTo>
                <a:pt x="0" y="12491"/>
              </a:moveTo>
              <a:lnTo>
                <a:pt x="618205" y="12491"/>
              </a:lnTo>
            </a:path>
          </a:pathLst>
        </a:custGeom>
        <a:noFill/>
        <a:ln w="15875"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EC" sz="1400" b="1" kern="1200">
            <a:solidFill>
              <a:schemeClr val="tx1"/>
            </a:solidFill>
          </a:endParaRPr>
        </a:p>
      </dsp:txBody>
      <dsp:txXfrm>
        <a:off x="4434109" y="1547892"/>
        <a:ext cx="30910" cy="30910"/>
      </dsp:txXfrm>
    </dsp:sp>
    <dsp:sp modelId="{AC0A9C8D-48E5-465F-8715-A819637C6D49}">
      <dsp:nvSpPr>
        <dsp:cNvPr id="0" name=""/>
        <dsp:cNvSpPr/>
      </dsp:nvSpPr>
      <dsp:spPr>
        <a:xfrm>
          <a:off x="3832145" y="19405"/>
          <a:ext cx="1234838" cy="1234838"/>
        </a:xfrm>
        <a:prstGeom prst="ellipse">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b="1" kern="1200" dirty="0">
              <a:solidFill>
                <a:schemeClr val="tx1"/>
              </a:solidFill>
            </a:rPr>
            <a:t>Igualdad </a:t>
          </a:r>
          <a:endParaRPr lang="es-EC" sz="1400" b="1" kern="1200" dirty="0">
            <a:solidFill>
              <a:schemeClr val="tx1"/>
            </a:solidFill>
          </a:endParaRPr>
        </a:p>
      </dsp:txBody>
      <dsp:txXfrm>
        <a:off x="4012983" y="200243"/>
        <a:ext cx="873162" cy="873162"/>
      </dsp:txXfrm>
    </dsp:sp>
    <dsp:sp modelId="{6576467C-A193-4F53-9706-A11B30AB1B8F}">
      <dsp:nvSpPr>
        <dsp:cNvPr id="0" name=""/>
        <dsp:cNvSpPr/>
      </dsp:nvSpPr>
      <dsp:spPr>
        <a:xfrm rot="19285714">
          <a:off x="4971552" y="1878730"/>
          <a:ext cx="457382" cy="24983"/>
        </a:xfrm>
        <a:custGeom>
          <a:avLst/>
          <a:gdLst/>
          <a:ahLst/>
          <a:cxnLst/>
          <a:rect l="0" t="0" r="0" b="0"/>
          <a:pathLst>
            <a:path>
              <a:moveTo>
                <a:pt x="0" y="12491"/>
              </a:moveTo>
              <a:lnTo>
                <a:pt x="457382" y="12491"/>
              </a:lnTo>
            </a:path>
          </a:pathLst>
        </a:custGeom>
        <a:noFill/>
        <a:ln w="15875"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EC" sz="1400" b="1" kern="1200">
            <a:solidFill>
              <a:schemeClr val="tx1"/>
            </a:solidFill>
          </a:endParaRPr>
        </a:p>
      </dsp:txBody>
      <dsp:txXfrm>
        <a:off x="5188809" y="1879788"/>
        <a:ext cx="22869" cy="22869"/>
      </dsp:txXfrm>
    </dsp:sp>
    <dsp:sp modelId="{8B099DCB-2BDF-4A2E-833F-0307829CEB87}">
      <dsp:nvSpPr>
        <dsp:cNvPr id="0" name=""/>
        <dsp:cNvSpPr/>
      </dsp:nvSpPr>
      <dsp:spPr>
        <a:xfrm>
          <a:off x="5198198" y="717095"/>
          <a:ext cx="1400270" cy="1234838"/>
        </a:xfrm>
        <a:prstGeom prst="ellipse">
          <a:avLst/>
        </a:prstGeom>
        <a:gradFill rotWithShape="0">
          <a:gsLst>
            <a:gs pos="0">
              <a:schemeClr val="accent2">
                <a:hueOff val="-241033"/>
                <a:satOff val="-1654"/>
                <a:lumOff val="850"/>
                <a:alphaOff val="0"/>
                <a:tint val="98000"/>
                <a:satMod val="110000"/>
                <a:lumMod val="104000"/>
              </a:schemeClr>
            </a:gs>
            <a:gs pos="69000">
              <a:schemeClr val="accent2">
                <a:hueOff val="-241033"/>
                <a:satOff val="-1654"/>
                <a:lumOff val="850"/>
                <a:alphaOff val="0"/>
                <a:shade val="88000"/>
                <a:satMod val="130000"/>
                <a:lumMod val="92000"/>
              </a:schemeClr>
            </a:gs>
            <a:gs pos="100000">
              <a:schemeClr val="accent2">
                <a:hueOff val="-241033"/>
                <a:satOff val="-1654"/>
                <a:lumOff val="85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b="1" kern="1200" dirty="0">
              <a:solidFill>
                <a:schemeClr val="tx1"/>
              </a:solidFill>
            </a:rPr>
            <a:t>Autonomía</a:t>
          </a:r>
          <a:endParaRPr lang="es-EC" sz="1400" b="1" kern="1200" dirty="0">
            <a:solidFill>
              <a:schemeClr val="tx1"/>
            </a:solidFill>
          </a:endParaRPr>
        </a:p>
      </dsp:txBody>
      <dsp:txXfrm>
        <a:off x="5403263" y="897933"/>
        <a:ext cx="990140" cy="873162"/>
      </dsp:txXfrm>
    </dsp:sp>
    <dsp:sp modelId="{7A096487-0714-4DB4-B07C-8C842C197A95}">
      <dsp:nvSpPr>
        <dsp:cNvPr id="0" name=""/>
        <dsp:cNvSpPr/>
      </dsp:nvSpPr>
      <dsp:spPr>
        <a:xfrm rot="771429">
          <a:off x="5255526" y="2693595"/>
          <a:ext cx="282698" cy="24983"/>
        </a:xfrm>
        <a:custGeom>
          <a:avLst/>
          <a:gdLst/>
          <a:ahLst/>
          <a:cxnLst/>
          <a:rect l="0" t="0" r="0" b="0"/>
          <a:pathLst>
            <a:path>
              <a:moveTo>
                <a:pt x="0" y="12491"/>
              </a:moveTo>
              <a:lnTo>
                <a:pt x="282698" y="12491"/>
              </a:lnTo>
            </a:path>
          </a:pathLst>
        </a:custGeom>
        <a:noFill/>
        <a:ln w="15875"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EC" sz="1400" b="1" kern="1200">
            <a:solidFill>
              <a:schemeClr val="tx1"/>
            </a:solidFill>
          </a:endParaRPr>
        </a:p>
      </dsp:txBody>
      <dsp:txXfrm>
        <a:off x="5389808" y="2699019"/>
        <a:ext cx="14134" cy="14134"/>
      </dsp:txXfrm>
    </dsp:sp>
    <dsp:sp modelId="{3F0E5ED4-0A73-4EE8-8849-97E2E21D9147}">
      <dsp:nvSpPr>
        <dsp:cNvPr id="0" name=""/>
        <dsp:cNvSpPr/>
      </dsp:nvSpPr>
      <dsp:spPr>
        <a:xfrm>
          <a:off x="5507565" y="2284791"/>
          <a:ext cx="1497168" cy="1234838"/>
        </a:xfrm>
        <a:prstGeom prst="ellipse">
          <a:avLst/>
        </a:prstGeom>
        <a:gradFill rotWithShape="0">
          <a:gsLst>
            <a:gs pos="0">
              <a:schemeClr val="accent2">
                <a:hueOff val="-482067"/>
                <a:satOff val="-3308"/>
                <a:lumOff val="1699"/>
                <a:alphaOff val="0"/>
                <a:tint val="98000"/>
                <a:satMod val="110000"/>
                <a:lumMod val="104000"/>
              </a:schemeClr>
            </a:gs>
            <a:gs pos="69000">
              <a:schemeClr val="accent2">
                <a:hueOff val="-482067"/>
                <a:satOff val="-3308"/>
                <a:lumOff val="1699"/>
                <a:alphaOff val="0"/>
                <a:shade val="88000"/>
                <a:satMod val="130000"/>
                <a:lumMod val="92000"/>
              </a:schemeClr>
            </a:gs>
            <a:gs pos="100000">
              <a:schemeClr val="accent2">
                <a:hueOff val="-482067"/>
                <a:satOff val="-3308"/>
                <a:lumOff val="1699"/>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b="1" kern="1200" dirty="0">
              <a:solidFill>
                <a:schemeClr val="tx1"/>
              </a:solidFill>
            </a:rPr>
            <a:t>Deliberación pública</a:t>
          </a:r>
          <a:endParaRPr lang="es-EC" sz="1400" b="1" kern="1200" dirty="0">
            <a:solidFill>
              <a:schemeClr val="tx1"/>
            </a:solidFill>
          </a:endParaRPr>
        </a:p>
      </dsp:txBody>
      <dsp:txXfrm>
        <a:off x="5726820" y="2465629"/>
        <a:ext cx="1058658" cy="873162"/>
      </dsp:txXfrm>
    </dsp:sp>
    <dsp:sp modelId="{3AE26795-171E-4247-965B-AE861FD2B331}">
      <dsp:nvSpPr>
        <dsp:cNvPr id="0" name=""/>
        <dsp:cNvSpPr/>
      </dsp:nvSpPr>
      <dsp:spPr>
        <a:xfrm rot="3857143">
          <a:off x="4563468" y="3325343"/>
          <a:ext cx="588909" cy="24983"/>
        </a:xfrm>
        <a:custGeom>
          <a:avLst/>
          <a:gdLst/>
          <a:ahLst/>
          <a:cxnLst/>
          <a:rect l="0" t="0" r="0" b="0"/>
          <a:pathLst>
            <a:path>
              <a:moveTo>
                <a:pt x="0" y="12491"/>
              </a:moveTo>
              <a:lnTo>
                <a:pt x="588909" y="12491"/>
              </a:lnTo>
            </a:path>
          </a:pathLst>
        </a:custGeom>
        <a:noFill/>
        <a:ln w="15875"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EC" sz="1400" b="1" kern="1200">
            <a:solidFill>
              <a:schemeClr val="tx1"/>
            </a:solidFill>
          </a:endParaRPr>
        </a:p>
      </dsp:txBody>
      <dsp:txXfrm>
        <a:off x="4843200" y="3323112"/>
        <a:ext cx="29445" cy="29445"/>
      </dsp:txXfrm>
    </dsp:sp>
    <dsp:sp modelId="{6266FD83-7AAA-4939-B6A6-8DF5DB53D938}">
      <dsp:nvSpPr>
        <dsp:cNvPr id="0" name=""/>
        <dsp:cNvSpPr/>
      </dsp:nvSpPr>
      <dsp:spPr>
        <a:xfrm>
          <a:off x="4636151" y="3541985"/>
          <a:ext cx="1234838" cy="1234838"/>
        </a:xfrm>
        <a:prstGeom prst="ellipse">
          <a:avLst/>
        </a:prstGeom>
        <a:gradFill rotWithShape="0">
          <a:gsLst>
            <a:gs pos="0">
              <a:schemeClr val="accent2">
                <a:hueOff val="-723100"/>
                <a:satOff val="-4962"/>
                <a:lumOff val="2549"/>
                <a:alphaOff val="0"/>
                <a:tint val="98000"/>
                <a:satMod val="110000"/>
                <a:lumMod val="104000"/>
              </a:schemeClr>
            </a:gs>
            <a:gs pos="69000">
              <a:schemeClr val="accent2">
                <a:hueOff val="-723100"/>
                <a:satOff val="-4962"/>
                <a:lumOff val="2549"/>
                <a:alphaOff val="0"/>
                <a:shade val="88000"/>
                <a:satMod val="130000"/>
                <a:lumMod val="92000"/>
              </a:schemeClr>
            </a:gs>
            <a:gs pos="100000">
              <a:schemeClr val="accent2">
                <a:hueOff val="-723100"/>
                <a:satOff val="-4962"/>
                <a:lumOff val="2549"/>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b="1" kern="1200" dirty="0">
              <a:solidFill>
                <a:schemeClr val="tx1"/>
              </a:solidFill>
            </a:rPr>
            <a:t>Respeto a la diferencia</a:t>
          </a:r>
          <a:endParaRPr lang="es-EC" sz="1400" b="1" kern="1200" dirty="0">
            <a:solidFill>
              <a:schemeClr val="tx1"/>
            </a:solidFill>
          </a:endParaRPr>
        </a:p>
      </dsp:txBody>
      <dsp:txXfrm>
        <a:off x="4816989" y="3722823"/>
        <a:ext cx="873162" cy="873162"/>
      </dsp:txXfrm>
    </dsp:sp>
    <dsp:sp modelId="{1EE73AE4-4676-4806-921C-D418C91981C4}">
      <dsp:nvSpPr>
        <dsp:cNvPr id="0" name=""/>
        <dsp:cNvSpPr/>
      </dsp:nvSpPr>
      <dsp:spPr>
        <a:xfrm rot="6942857">
          <a:off x="3746751" y="3325343"/>
          <a:ext cx="588909" cy="24983"/>
        </a:xfrm>
        <a:custGeom>
          <a:avLst/>
          <a:gdLst/>
          <a:ahLst/>
          <a:cxnLst/>
          <a:rect l="0" t="0" r="0" b="0"/>
          <a:pathLst>
            <a:path>
              <a:moveTo>
                <a:pt x="0" y="12491"/>
              </a:moveTo>
              <a:lnTo>
                <a:pt x="588909" y="12491"/>
              </a:lnTo>
            </a:path>
          </a:pathLst>
        </a:custGeom>
        <a:noFill/>
        <a:ln w="15875"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EC" sz="1400" b="1" kern="1200">
            <a:solidFill>
              <a:schemeClr val="tx1"/>
            </a:solidFill>
          </a:endParaRPr>
        </a:p>
      </dsp:txBody>
      <dsp:txXfrm rot="10800000">
        <a:off x="4026483" y="3323112"/>
        <a:ext cx="29445" cy="29445"/>
      </dsp:txXfrm>
    </dsp:sp>
    <dsp:sp modelId="{23313D91-6550-47D7-8022-1F1403ACE60E}">
      <dsp:nvSpPr>
        <dsp:cNvPr id="0" name=""/>
        <dsp:cNvSpPr/>
      </dsp:nvSpPr>
      <dsp:spPr>
        <a:xfrm>
          <a:off x="3028139" y="3541985"/>
          <a:ext cx="1234838" cy="1234838"/>
        </a:xfrm>
        <a:prstGeom prst="ellipse">
          <a:avLst/>
        </a:prstGeom>
        <a:gradFill rotWithShape="0">
          <a:gsLst>
            <a:gs pos="0">
              <a:schemeClr val="accent2">
                <a:hueOff val="-964133"/>
                <a:satOff val="-6616"/>
                <a:lumOff val="3399"/>
                <a:alphaOff val="0"/>
                <a:tint val="98000"/>
                <a:satMod val="110000"/>
                <a:lumMod val="104000"/>
              </a:schemeClr>
            </a:gs>
            <a:gs pos="69000">
              <a:schemeClr val="accent2">
                <a:hueOff val="-964133"/>
                <a:satOff val="-6616"/>
                <a:lumOff val="3399"/>
                <a:alphaOff val="0"/>
                <a:shade val="88000"/>
                <a:satMod val="130000"/>
                <a:lumMod val="92000"/>
              </a:schemeClr>
            </a:gs>
            <a:gs pos="100000">
              <a:schemeClr val="accent2">
                <a:hueOff val="-964133"/>
                <a:satOff val="-6616"/>
                <a:lumOff val="3399"/>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b="1" kern="1200" dirty="0">
              <a:solidFill>
                <a:schemeClr val="tx1"/>
              </a:solidFill>
            </a:rPr>
            <a:t>Control popular</a:t>
          </a:r>
          <a:endParaRPr lang="es-EC" sz="1400" b="1" kern="1200" dirty="0">
            <a:solidFill>
              <a:schemeClr val="tx1"/>
            </a:solidFill>
          </a:endParaRPr>
        </a:p>
      </dsp:txBody>
      <dsp:txXfrm>
        <a:off x="3208977" y="3722823"/>
        <a:ext cx="873162" cy="873162"/>
      </dsp:txXfrm>
    </dsp:sp>
    <dsp:sp modelId="{D494C370-1715-40AA-9CA1-9F14EFDA9136}">
      <dsp:nvSpPr>
        <dsp:cNvPr id="0" name=""/>
        <dsp:cNvSpPr/>
      </dsp:nvSpPr>
      <dsp:spPr>
        <a:xfrm rot="10028571">
          <a:off x="3363237" y="2693332"/>
          <a:ext cx="280335" cy="24983"/>
        </a:xfrm>
        <a:custGeom>
          <a:avLst/>
          <a:gdLst/>
          <a:ahLst/>
          <a:cxnLst/>
          <a:rect l="0" t="0" r="0" b="0"/>
          <a:pathLst>
            <a:path>
              <a:moveTo>
                <a:pt x="0" y="12491"/>
              </a:moveTo>
              <a:lnTo>
                <a:pt x="280335" y="12491"/>
              </a:lnTo>
            </a:path>
          </a:pathLst>
        </a:custGeom>
        <a:noFill/>
        <a:ln w="15875"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EC" sz="1400" b="1" kern="1200">
            <a:solidFill>
              <a:schemeClr val="tx1"/>
            </a:solidFill>
          </a:endParaRPr>
        </a:p>
      </dsp:txBody>
      <dsp:txXfrm rot="10800000">
        <a:off x="3496397" y="2698815"/>
        <a:ext cx="14016" cy="14016"/>
      </dsp:txXfrm>
    </dsp:sp>
    <dsp:sp modelId="{332DFDE4-9969-4155-81C9-1B631A7EE77A}">
      <dsp:nvSpPr>
        <dsp:cNvPr id="0" name=""/>
        <dsp:cNvSpPr/>
      </dsp:nvSpPr>
      <dsp:spPr>
        <a:xfrm>
          <a:off x="1891821" y="2284791"/>
          <a:ext cx="1502317" cy="1234838"/>
        </a:xfrm>
        <a:prstGeom prst="ellipse">
          <a:avLst/>
        </a:prstGeom>
        <a:gradFill rotWithShape="0">
          <a:gsLst>
            <a:gs pos="0">
              <a:schemeClr val="accent2">
                <a:hueOff val="-1205167"/>
                <a:satOff val="-8270"/>
                <a:lumOff val="4248"/>
                <a:alphaOff val="0"/>
                <a:tint val="98000"/>
                <a:satMod val="110000"/>
                <a:lumMod val="104000"/>
              </a:schemeClr>
            </a:gs>
            <a:gs pos="69000">
              <a:schemeClr val="accent2">
                <a:hueOff val="-1205167"/>
                <a:satOff val="-8270"/>
                <a:lumOff val="4248"/>
                <a:alphaOff val="0"/>
                <a:shade val="88000"/>
                <a:satMod val="130000"/>
                <a:lumMod val="92000"/>
              </a:schemeClr>
            </a:gs>
            <a:gs pos="100000">
              <a:schemeClr val="accent2">
                <a:hueOff val="-1205167"/>
                <a:satOff val="-8270"/>
                <a:lumOff val="4248"/>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b="1" kern="1200" dirty="0">
              <a:solidFill>
                <a:schemeClr val="tx1"/>
              </a:solidFill>
            </a:rPr>
            <a:t>Solidaridad</a:t>
          </a:r>
          <a:endParaRPr lang="es-EC" sz="1400" b="1" kern="1200" dirty="0">
            <a:solidFill>
              <a:schemeClr val="tx1"/>
            </a:solidFill>
          </a:endParaRPr>
        </a:p>
      </dsp:txBody>
      <dsp:txXfrm>
        <a:off x="2111830" y="2465629"/>
        <a:ext cx="1062299" cy="873162"/>
      </dsp:txXfrm>
    </dsp:sp>
    <dsp:sp modelId="{20BF3E4A-99EC-4627-BE31-6F7F4BEFF733}">
      <dsp:nvSpPr>
        <dsp:cNvPr id="0" name=""/>
        <dsp:cNvSpPr/>
      </dsp:nvSpPr>
      <dsp:spPr>
        <a:xfrm rot="13114286">
          <a:off x="3437007" y="1867118"/>
          <a:ext cx="494632" cy="24983"/>
        </a:xfrm>
        <a:custGeom>
          <a:avLst/>
          <a:gdLst/>
          <a:ahLst/>
          <a:cxnLst/>
          <a:rect l="0" t="0" r="0" b="0"/>
          <a:pathLst>
            <a:path>
              <a:moveTo>
                <a:pt x="0" y="12491"/>
              </a:moveTo>
              <a:lnTo>
                <a:pt x="494632" y="12491"/>
              </a:lnTo>
            </a:path>
          </a:pathLst>
        </a:custGeom>
        <a:noFill/>
        <a:ln w="15875"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EC" sz="1400" b="1" kern="1200">
            <a:solidFill>
              <a:schemeClr val="tx1"/>
            </a:solidFill>
          </a:endParaRPr>
        </a:p>
      </dsp:txBody>
      <dsp:txXfrm rot="10800000">
        <a:off x="3671958" y="1867244"/>
        <a:ext cx="24731" cy="24731"/>
      </dsp:txXfrm>
    </dsp:sp>
    <dsp:sp modelId="{64739EA0-4BF0-4FD6-8C09-A6EC2CDA3C5A}">
      <dsp:nvSpPr>
        <dsp:cNvPr id="0" name=""/>
        <dsp:cNvSpPr/>
      </dsp:nvSpPr>
      <dsp:spPr>
        <a:xfrm>
          <a:off x="2367552" y="717095"/>
          <a:ext cx="1266487" cy="1234838"/>
        </a:xfrm>
        <a:prstGeom prst="ellipse">
          <a:avLst/>
        </a:prstGeom>
        <a:gradFill rotWithShape="0">
          <a:gsLst>
            <a:gs pos="0">
              <a:schemeClr val="accent2">
                <a:hueOff val="-1446200"/>
                <a:satOff val="-9924"/>
                <a:lumOff val="5098"/>
                <a:alphaOff val="0"/>
                <a:tint val="98000"/>
                <a:satMod val="110000"/>
                <a:lumMod val="104000"/>
              </a:schemeClr>
            </a:gs>
            <a:gs pos="69000">
              <a:schemeClr val="accent2">
                <a:hueOff val="-1446200"/>
                <a:satOff val="-9924"/>
                <a:lumOff val="5098"/>
                <a:alphaOff val="0"/>
                <a:shade val="88000"/>
                <a:satMod val="130000"/>
                <a:lumMod val="92000"/>
              </a:schemeClr>
            </a:gs>
            <a:gs pos="100000">
              <a:schemeClr val="accent2">
                <a:hueOff val="-1446200"/>
                <a:satOff val="-9924"/>
                <a:lumOff val="5098"/>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b="1" kern="1200" dirty="0" err="1">
              <a:solidFill>
                <a:schemeClr val="tx1"/>
              </a:solidFill>
            </a:rPr>
            <a:t>Inteculturalidad</a:t>
          </a:r>
          <a:endParaRPr lang="es-EC" sz="1400" b="1" kern="1200" dirty="0">
            <a:solidFill>
              <a:schemeClr val="tx1"/>
            </a:solidFill>
          </a:endParaRPr>
        </a:p>
      </dsp:txBody>
      <dsp:txXfrm>
        <a:off x="2553025" y="897933"/>
        <a:ext cx="895541" cy="8731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5B0D38-7C0C-43FB-A72C-AAAA8921B03F}">
      <dsp:nvSpPr>
        <dsp:cNvPr id="0" name=""/>
        <dsp:cNvSpPr/>
      </dsp:nvSpPr>
      <dsp:spPr>
        <a:xfrm>
          <a:off x="3536708" y="2817"/>
          <a:ext cx="1208840" cy="66323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t>Credibilidad</a:t>
          </a:r>
          <a:endParaRPr lang="es-EC" sz="1400" kern="1200" dirty="0"/>
        </a:p>
      </dsp:txBody>
      <dsp:txXfrm>
        <a:off x="3569085" y="35194"/>
        <a:ext cx="1144086" cy="598485"/>
      </dsp:txXfrm>
    </dsp:sp>
    <dsp:sp modelId="{A67D607D-AE39-4D28-8575-CD75F501D105}">
      <dsp:nvSpPr>
        <dsp:cNvPr id="0" name=""/>
        <dsp:cNvSpPr/>
      </dsp:nvSpPr>
      <dsp:spPr>
        <a:xfrm>
          <a:off x="1841069" y="334437"/>
          <a:ext cx="4600119" cy="4600119"/>
        </a:xfrm>
        <a:custGeom>
          <a:avLst/>
          <a:gdLst/>
          <a:ahLst/>
          <a:cxnLst/>
          <a:rect l="0" t="0" r="0" b="0"/>
          <a:pathLst>
            <a:path>
              <a:moveTo>
                <a:pt x="2997899" y="108417"/>
              </a:moveTo>
              <a:arcTo wR="2300059" hR="2300059" stAng="17259719" swAng="438159"/>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2CA111C-87A9-4710-B92E-4C2813E259E8}">
      <dsp:nvSpPr>
        <dsp:cNvPr id="0" name=""/>
        <dsp:cNvSpPr/>
      </dsp:nvSpPr>
      <dsp:spPr>
        <a:xfrm>
          <a:off x="5199304" y="488660"/>
          <a:ext cx="1136424" cy="1038898"/>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t>Capacidad de comunicación</a:t>
          </a:r>
          <a:endParaRPr lang="es-EC" sz="1400" kern="1200" dirty="0"/>
        </a:p>
      </dsp:txBody>
      <dsp:txXfrm>
        <a:off x="5250019" y="539375"/>
        <a:ext cx="1034994" cy="937468"/>
      </dsp:txXfrm>
    </dsp:sp>
    <dsp:sp modelId="{CC2C149B-D8CB-48F1-AAE2-355F9F70ECC5}">
      <dsp:nvSpPr>
        <dsp:cNvPr id="0" name=""/>
        <dsp:cNvSpPr/>
      </dsp:nvSpPr>
      <dsp:spPr>
        <a:xfrm>
          <a:off x="1841069" y="334437"/>
          <a:ext cx="4600119" cy="4600119"/>
        </a:xfrm>
        <a:custGeom>
          <a:avLst/>
          <a:gdLst/>
          <a:ahLst/>
          <a:cxnLst/>
          <a:rect l="0" t="0" r="0" b="0"/>
          <a:pathLst>
            <a:path>
              <a:moveTo>
                <a:pt x="4387123" y="1333394"/>
              </a:moveTo>
              <a:arcTo wR="2300059" hR="2300059" stAng="20108870" swAng="710656"/>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825872A-47AB-4751-A78D-01B98B6D14C0}">
      <dsp:nvSpPr>
        <dsp:cNvPr id="0" name=""/>
        <dsp:cNvSpPr/>
      </dsp:nvSpPr>
      <dsp:spPr>
        <a:xfrm>
          <a:off x="5863379" y="2271041"/>
          <a:ext cx="1155618" cy="72691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t>Capacidad de adaptación</a:t>
          </a:r>
          <a:endParaRPr lang="es-EC" sz="1400" kern="1200" dirty="0"/>
        </a:p>
      </dsp:txBody>
      <dsp:txXfrm>
        <a:off x="5898864" y="2306526"/>
        <a:ext cx="1084648" cy="655940"/>
      </dsp:txXfrm>
    </dsp:sp>
    <dsp:sp modelId="{227EE6F9-A473-404C-A142-24889E795B39}">
      <dsp:nvSpPr>
        <dsp:cNvPr id="0" name=""/>
        <dsp:cNvSpPr/>
      </dsp:nvSpPr>
      <dsp:spPr>
        <a:xfrm>
          <a:off x="1841069" y="334437"/>
          <a:ext cx="4600119" cy="4600119"/>
        </a:xfrm>
        <a:custGeom>
          <a:avLst/>
          <a:gdLst/>
          <a:ahLst/>
          <a:cxnLst/>
          <a:rect l="0" t="0" r="0" b="0"/>
          <a:pathLst>
            <a:path>
              <a:moveTo>
                <a:pt x="4530970" y="2859802"/>
              </a:moveTo>
              <a:arcTo wR="2300059" hR="2300059" stAng="845096" swAng="910840"/>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B6D19A0-9ADB-4822-A0D3-874FE5D86710}">
      <dsp:nvSpPr>
        <dsp:cNvPr id="0" name=""/>
        <dsp:cNvSpPr/>
      </dsp:nvSpPr>
      <dsp:spPr>
        <a:xfrm>
          <a:off x="5191661" y="3929265"/>
          <a:ext cx="1151709" cy="663239"/>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t>Empatía</a:t>
          </a:r>
          <a:endParaRPr lang="es-EC" sz="1400" kern="1200" dirty="0"/>
        </a:p>
      </dsp:txBody>
      <dsp:txXfrm>
        <a:off x="5224038" y="3961642"/>
        <a:ext cx="1086955" cy="598485"/>
      </dsp:txXfrm>
    </dsp:sp>
    <dsp:sp modelId="{03DB3187-DC28-45D9-9D10-1DD711B8C20C}">
      <dsp:nvSpPr>
        <dsp:cNvPr id="0" name=""/>
        <dsp:cNvSpPr/>
      </dsp:nvSpPr>
      <dsp:spPr>
        <a:xfrm>
          <a:off x="1841069" y="334437"/>
          <a:ext cx="4600119" cy="4600119"/>
        </a:xfrm>
        <a:custGeom>
          <a:avLst/>
          <a:gdLst/>
          <a:ahLst/>
          <a:cxnLst/>
          <a:rect l="0" t="0" r="0" b="0"/>
          <a:pathLst>
            <a:path>
              <a:moveTo>
                <a:pt x="3376277" y="4332799"/>
              </a:moveTo>
              <a:arcTo wR="2300059" hR="2300059" stAng="3726082" swAng="680008"/>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12E089C-B260-410F-94E2-8E454855BD4D}">
      <dsp:nvSpPr>
        <dsp:cNvPr id="0" name=""/>
        <dsp:cNvSpPr/>
      </dsp:nvSpPr>
      <dsp:spPr>
        <a:xfrm>
          <a:off x="3630944" y="4602937"/>
          <a:ext cx="1020368" cy="663239"/>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t>Firmeza</a:t>
          </a:r>
          <a:endParaRPr lang="es-EC" sz="1400" kern="1200" dirty="0"/>
        </a:p>
      </dsp:txBody>
      <dsp:txXfrm>
        <a:off x="3663321" y="4635314"/>
        <a:ext cx="955614" cy="598485"/>
      </dsp:txXfrm>
    </dsp:sp>
    <dsp:sp modelId="{9F7E7034-4C14-49C3-A6BB-E5D65E6455C2}">
      <dsp:nvSpPr>
        <dsp:cNvPr id="0" name=""/>
        <dsp:cNvSpPr/>
      </dsp:nvSpPr>
      <dsp:spPr>
        <a:xfrm>
          <a:off x="1841069" y="334437"/>
          <a:ext cx="4600119" cy="4600119"/>
        </a:xfrm>
        <a:custGeom>
          <a:avLst/>
          <a:gdLst/>
          <a:ahLst/>
          <a:cxnLst/>
          <a:rect l="0" t="0" r="0" b="0"/>
          <a:pathLst>
            <a:path>
              <a:moveTo>
                <a:pt x="1644299" y="4504658"/>
              </a:moveTo>
              <a:arcTo wR="2300059" hR="2300059" stAng="6393910" swAng="680008"/>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D153604-2C1F-43A9-9531-FD47C43E18BC}">
      <dsp:nvSpPr>
        <dsp:cNvPr id="0" name=""/>
        <dsp:cNvSpPr/>
      </dsp:nvSpPr>
      <dsp:spPr>
        <a:xfrm>
          <a:off x="2004556" y="3929265"/>
          <a:ext cx="1020368" cy="66323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t>Trabajo en equipo</a:t>
          </a:r>
          <a:endParaRPr lang="es-EC" sz="1400" kern="1200" dirty="0"/>
        </a:p>
      </dsp:txBody>
      <dsp:txXfrm>
        <a:off x="2036933" y="3961642"/>
        <a:ext cx="955614" cy="598485"/>
      </dsp:txXfrm>
    </dsp:sp>
    <dsp:sp modelId="{392CF95F-7C41-44EA-84DF-DE35CAAA8DC1}">
      <dsp:nvSpPr>
        <dsp:cNvPr id="0" name=""/>
        <dsp:cNvSpPr/>
      </dsp:nvSpPr>
      <dsp:spPr>
        <a:xfrm>
          <a:off x="1841069" y="334437"/>
          <a:ext cx="4600119" cy="4600119"/>
        </a:xfrm>
        <a:custGeom>
          <a:avLst/>
          <a:gdLst/>
          <a:ahLst/>
          <a:cxnLst/>
          <a:rect l="0" t="0" r="0" b="0"/>
          <a:pathLst>
            <a:path>
              <a:moveTo>
                <a:pt x="290509" y="3418979"/>
              </a:moveTo>
              <a:arcTo wR="2300059" hR="2300059" stAng="9053453" swAng="940198"/>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EF7E008-C6BC-4E35-8D17-75847DAAA535}">
      <dsp:nvSpPr>
        <dsp:cNvPr id="0" name=""/>
        <dsp:cNvSpPr/>
      </dsp:nvSpPr>
      <dsp:spPr>
        <a:xfrm>
          <a:off x="1224450" y="2302877"/>
          <a:ext cx="1233237" cy="663239"/>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t>Persuasivo</a:t>
          </a:r>
          <a:endParaRPr lang="es-EC" sz="1400" kern="1200" dirty="0"/>
        </a:p>
      </dsp:txBody>
      <dsp:txXfrm>
        <a:off x="1256827" y="2335254"/>
        <a:ext cx="1168483" cy="598485"/>
      </dsp:txXfrm>
    </dsp:sp>
    <dsp:sp modelId="{EAEE6915-40DE-4C52-ACAC-2CB30D963F3B}">
      <dsp:nvSpPr>
        <dsp:cNvPr id="0" name=""/>
        <dsp:cNvSpPr/>
      </dsp:nvSpPr>
      <dsp:spPr>
        <a:xfrm>
          <a:off x="1841069" y="334437"/>
          <a:ext cx="4600119" cy="4600119"/>
        </a:xfrm>
        <a:custGeom>
          <a:avLst/>
          <a:gdLst/>
          <a:ahLst/>
          <a:cxnLst/>
          <a:rect l="0" t="0" r="0" b="0"/>
          <a:pathLst>
            <a:path>
              <a:moveTo>
                <a:pt x="62981" y="1765497"/>
              </a:moveTo>
              <a:arcTo wR="2300059" hR="2300059" stAng="11606349" swAng="940198"/>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77827C9-7DED-4910-B625-06DF5D50A1A2}">
      <dsp:nvSpPr>
        <dsp:cNvPr id="0" name=""/>
        <dsp:cNvSpPr/>
      </dsp:nvSpPr>
      <dsp:spPr>
        <a:xfrm>
          <a:off x="1949186" y="676489"/>
          <a:ext cx="1131108" cy="663239"/>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t>Humilde</a:t>
          </a:r>
          <a:endParaRPr lang="es-EC" sz="1400" kern="1200" dirty="0"/>
        </a:p>
      </dsp:txBody>
      <dsp:txXfrm>
        <a:off x="1981563" y="708866"/>
        <a:ext cx="1066354" cy="598485"/>
      </dsp:txXfrm>
    </dsp:sp>
    <dsp:sp modelId="{6059033E-87CC-4F0C-A08C-F395E98CD1F5}">
      <dsp:nvSpPr>
        <dsp:cNvPr id="0" name=""/>
        <dsp:cNvSpPr/>
      </dsp:nvSpPr>
      <dsp:spPr>
        <a:xfrm>
          <a:off x="1841069" y="334437"/>
          <a:ext cx="4600119" cy="4600119"/>
        </a:xfrm>
        <a:custGeom>
          <a:avLst/>
          <a:gdLst/>
          <a:ahLst/>
          <a:cxnLst/>
          <a:rect l="0" t="0" r="0" b="0"/>
          <a:pathLst>
            <a:path>
              <a:moveTo>
                <a:pt x="1206912" y="276374"/>
              </a:moveTo>
              <a:arcTo wR="2300059" hR="2300059" stAng="14497388" swAng="592209"/>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493105" y="802298"/>
            <a:ext cx="8561747" cy="2541431"/>
          </a:xfrm>
        </p:spPr>
        <p:txBody>
          <a:bodyPr bIns="0" anchor="b">
            <a:normAutofit/>
          </a:bodyPr>
          <a:lstStyle>
            <a:lvl1pPr algn="l">
              <a:defRPr sz="66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493106" y="3531204"/>
            <a:ext cx="8561746"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0FEEB7F3-10CA-4154-BE2D-7DA6DFBB19C1}" type="datetimeFigureOut">
              <a:rPr lang="es-EC" smtClean="0"/>
              <a:t>17/4/2024</a:t>
            </a:fld>
            <a:endParaRPr lang="es-EC"/>
          </a:p>
        </p:txBody>
      </p:sp>
      <p:sp>
        <p:nvSpPr>
          <p:cNvPr id="5" name="Footer Placeholder 4"/>
          <p:cNvSpPr>
            <a:spLocks noGrp="1"/>
          </p:cNvSpPr>
          <p:nvPr>
            <p:ph type="ftr" sz="quarter" idx="11"/>
          </p:nvPr>
        </p:nvSpPr>
        <p:spPr>
          <a:xfrm>
            <a:off x="2493105" y="329307"/>
            <a:ext cx="4897310" cy="309201"/>
          </a:xfrm>
        </p:spPr>
        <p:txBody>
          <a:bodyPr/>
          <a:lstStyle/>
          <a:p>
            <a:endParaRPr lang="es-EC"/>
          </a:p>
        </p:txBody>
      </p:sp>
      <p:sp>
        <p:nvSpPr>
          <p:cNvPr id="6" name="Slide Number Placeholder 5"/>
          <p:cNvSpPr>
            <a:spLocks noGrp="1"/>
          </p:cNvSpPr>
          <p:nvPr>
            <p:ph type="sldNum" sz="quarter" idx="12"/>
          </p:nvPr>
        </p:nvSpPr>
        <p:spPr>
          <a:xfrm>
            <a:off x="1437664" y="798973"/>
            <a:ext cx="811019" cy="503578"/>
          </a:xfrm>
        </p:spPr>
        <p:txBody>
          <a:bodyPr/>
          <a:lstStyle/>
          <a:p>
            <a:fld id="{2C273FFC-385D-4752-A7CE-2AAC54EEF5DF}" type="slidenum">
              <a:rPr lang="es-EC" smtClean="0"/>
              <a:t>‹Nº›</a:t>
            </a:fld>
            <a:endParaRPr lang="es-EC"/>
          </a:p>
        </p:txBody>
      </p:sp>
      <p:cxnSp>
        <p:nvCxnSpPr>
          <p:cNvPr id="8" name="Straight Connector 7"/>
          <p:cNvCxnSpPr/>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51952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FEEB7F3-10CA-4154-BE2D-7DA6DFBB19C1}" type="datetimeFigureOut">
              <a:rPr lang="es-EC" smtClean="0"/>
              <a:t>17/4/2024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C273FFC-385D-4752-A7CE-2AAC54EEF5DF}" type="slidenum">
              <a:rPr lang="es-EC" smtClean="0"/>
              <a:t>‹Nº›</a:t>
            </a:fld>
            <a:endParaRPr lang="es-EC"/>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04695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883863"/>
            <a:ext cx="1615742" cy="4574999"/>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534694" y="883863"/>
            <a:ext cx="7738807" cy="457499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FEEB7F3-10CA-4154-BE2D-7DA6DFBB19C1}" type="datetimeFigureOut">
              <a:rPr lang="es-EC" smtClean="0"/>
              <a:t>17/4/2024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C273FFC-385D-4752-A7CE-2AAC54EEF5DF}" type="slidenum">
              <a:rPr lang="es-EC" smtClean="0"/>
              <a:t>‹Nº›</a:t>
            </a:fld>
            <a:endParaRPr lang="es-EC"/>
          </a:p>
        </p:txBody>
      </p:sp>
      <p:cxnSp>
        <p:nvCxnSpPr>
          <p:cNvPr id="8" name="Straight Connector 7"/>
          <p:cNvCxnSpPr/>
          <p:nvPr/>
        </p:nvCxnSpPr>
        <p:spPr>
          <a:xfrm flipH="1">
            <a:off x="9439111" y="719272"/>
            <a:ext cx="1615742" cy="0"/>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52157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FEEB7F3-10CA-4154-BE2D-7DA6DFBB19C1}" type="datetimeFigureOut">
              <a:rPr lang="es-EC" smtClean="0"/>
              <a:t>17/4/2024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C273FFC-385D-4752-A7CE-2AAC54EEF5DF}" type="slidenum">
              <a:rPr lang="es-EC" smtClean="0"/>
              <a:t>‹Nº›</a:t>
            </a:fld>
            <a:endParaRPr lang="es-EC"/>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17807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534813" y="1756130"/>
            <a:ext cx="8562580" cy="1887950"/>
          </a:xfrm>
        </p:spPr>
        <p:txBody>
          <a:bodyPr anchor="b">
            <a:normAutofit/>
          </a:bodyPr>
          <a:lstStyle>
            <a:lvl1pPr algn="l">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534695" y="3806195"/>
            <a:ext cx="854999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FEEB7F3-10CA-4154-BE2D-7DA6DFBB19C1}" type="datetimeFigureOut">
              <a:rPr lang="es-EC" smtClean="0"/>
              <a:t>17/4/2024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C273FFC-385D-4752-A7CE-2AAC54EEF5DF}" type="slidenum">
              <a:rPr lang="es-EC" smtClean="0"/>
              <a:t>‹Nº›</a:t>
            </a:fld>
            <a:endParaRPr lang="es-EC"/>
          </a:p>
        </p:txBody>
      </p:sp>
      <p:cxnSp>
        <p:nvCxnSpPr>
          <p:cNvPr id="8" name="Straight Connector 7"/>
          <p:cNvCxnSpPr/>
          <p:nvPr/>
        </p:nvCxnSpPr>
        <p:spPr>
          <a:xfrm>
            <a:off x="1371687" y="798973"/>
            <a:ext cx="0" cy="284510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27063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889"/>
            <a:ext cx="9520157" cy="1059305"/>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534695" y="2010878"/>
            <a:ext cx="4608576" cy="343814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454793" y="2017343"/>
            <a:ext cx="4604130" cy="344152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FEEB7F3-10CA-4154-BE2D-7DA6DFBB19C1}" type="datetimeFigureOut">
              <a:rPr lang="es-EC" smtClean="0"/>
              <a:t>17/4/2024</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2C273FFC-385D-4752-A7CE-2AAC54EEF5DF}" type="slidenum">
              <a:rPr lang="es-EC" smtClean="0"/>
              <a:t>‹Nº›</a:t>
            </a:fld>
            <a:endParaRPr lang="es-EC"/>
          </a:p>
        </p:txBody>
      </p:sp>
      <p:cxnSp>
        <p:nvCxnSpPr>
          <p:cNvPr id="9" name="Straight Connector 8"/>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76808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163"/>
            <a:ext cx="9520157" cy="1056319"/>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534695" y="2019549"/>
            <a:ext cx="4608576"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534695" y="2824269"/>
            <a:ext cx="4608576" cy="264445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54791" y="2023003"/>
            <a:ext cx="4608576"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454792" y="2821491"/>
            <a:ext cx="4608576" cy="263737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FEEB7F3-10CA-4154-BE2D-7DA6DFBB19C1}" type="datetimeFigureOut">
              <a:rPr lang="es-EC" smtClean="0"/>
              <a:t>17/4/2024</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2C273FFC-385D-4752-A7CE-2AAC54EEF5DF}" type="slidenum">
              <a:rPr lang="es-EC" smtClean="0"/>
              <a:t>‹Nº›</a:t>
            </a:fld>
            <a:endParaRPr lang="es-EC"/>
          </a:p>
        </p:txBody>
      </p:sp>
      <p:cxnSp>
        <p:nvCxnSpPr>
          <p:cNvPr id="11" name="Straight Connector 10"/>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45433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FEEB7F3-10CA-4154-BE2D-7DA6DFBB19C1}" type="datetimeFigureOut">
              <a:rPr lang="es-EC" smtClean="0"/>
              <a:t>17/4/2024</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2C273FFC-385D-4752-A7CE-2AAC54EEF5DF}" type="slidenum">
              <a:rPr lang="es-EC" smtClean="0"/>
              <a:t>‹Nº›</a:t>
            </a:fld>
            <a:endParaRPr lang="es-EC"/>
          </a:p>
        </p:txBody>
      </p:sp>
      <p:cxnSp>
        <p:nvCxnSpPr>
          <p:cNvPr id="7" name="Straight Connector 6"/>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75962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EEB7F3-10CA-4154-BE2D-7DA6DFBB19C1}" type="datetimeFigureOut">
              <a:rPr lang="es-EC" smtClean="0"/>
              <a:t>17/4/2024</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2C273FFC-385D-4752-A7CE-2AAC54EEF5DF}" type="slidenum">
              <a:rPr lang="es-EC" smtClean="0"/>
              <a:t>‹Nº›</a:t>
            </a:fld>
            <a:endParaRPr lang="es-EC"/>
          </a:p>
        </p:txBody>
      </p:sp>
    </p:spTree>
    <p:extLst>
      <p:ext uri="{BB962C8B-B14F-4D97-AF65-F5344CB8AC3E}">
        <p14:creationId xmlns:p14="http://schemas.microsoft.com/office/powerpoint/2010/main" val="1264610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534642" y="798973"/>
            <a:ext cx="3183128" cy="2247117"/>
          </a:xfrm>
        </p:spPr>
        <p:txBody>
          <a:bodyPr anchor="b">
            <a:normAutofit/>
          </a:bodyPr>
          <a:lstStyle>
            <a:lvl1pPr algn="l">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534695" y="3205491"/>
            <a:ext cx="3184989"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FEEB7F3-10CA-4154-BE2D-7DA6DFBB19C1}" type="datetimeFigureOut">
              <a:rPr lang="es-EC" smtClean="0"/>
              <a:t>17/4/2024</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2C273FFC-385D-4752-A7CE-2AAC54EEF5DF}" type="slidenum">
              <a:rPr lang="es-EC" smtClean="0"/>
              <a:t>‹Nº›</a:t>
            </a:fld>
            <a:endParaRPr lang="es-EC"/>
          </a:p>
        </p:txBody>
      </p:sp>
      <p:cxnSp>
        <p:nvCxnSpPr>
          <p:cNvPr id="9" name="Straight Connector 8"/>
          <p:cNvCxnSpPr/>
          <p:nvPr/>
        </p:nvCxnSpPr>
        <p:spPr>
          <a:xfrm>
            <a:off x="1371687" y="798973"/>
            <a:ext cx="0" cy="224711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14115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535694" y="1129513"/>
            <a:ext cx="5447840" cy="1830584"/>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534695" y="3145992"/>
            <a:ext cx="5440037"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1534695" y="5469856"/>
            <a:ext cx="5440038" cy="320123"/>
          </a:xfrm>
        </p:spPr>
        <p:txBody>
          <a:bodyPr/>
          <a:lstStyle>
            <a:lvl1pPr algn="l">
              <a:defRPr/>
            </a:lvl1pPr>
          </a:lstStyle>
          <a:p>
            <a:fld id="{0FEEB7F3-10CA-4154-BE2D-7DA6DFBB19C1}" type="datetimeFigureOut">
              <a:rPr lang="es-EC" smtClean="0"/>
              <a:t>17/4/2024</a:t>
            </a:fld>
            <a:endParaRPr lang="es-EC"/>
          </a:p>
        </p:txBody>
      </p:sp>
      <p:sp>
        <p:nvSpPr>
          <p:cNvPr id="6" name="Footer Placeholder 5"/>
          <p:cNvSpPr>
            <a:spLocks noGrp="1"/>
          </p:cNvSpPr>
          <p:nvPr>
            <p:ph type="ftr" sz="quarter" idx="11"/>
          </p:nvPr>
        </p:nvSpPr>
        <p:spPr>
          <a:xfrm>
            <a:off x="1534910" y="318640"/>
            <a:ext cx="5453475" cy="320931"/>
          </a:xfrm>
        </p:spPr>
        <p:txBody>
          <a:bodyPr/>
          <a:lstStyle/>
          <a:p>
            <a:endParaRPr lang="es-EC"/>
          </a:p>
        </p:txBody>
      </p:sp>
      <p:sp>
        <p:nvSpPr>
          <p:cNvPr id="7" name="Slide Number Placeholder 6"/>
          <p:cNvSpPr>
            <a:spLocks noGrp="1"/>
          </p:cNvSpPr>
          <p:nvPr>
            <p:ph type="sldNum" sz="quarter" idx="12"/>
          </p:nvPr>
        </p:nvSpPr>
        <p:spPr/>
        <p:txBody>
          <a:bodyPr/>
          <a:lstStyle/>
          <a:p>
            <a:fld id="{2C273FFC-385D-4752-A7CE-2AAC54EEF5DF}" type="slidenum">
              <a:rPr lang="es-EC" smtClean="0"/>
              <a:t>‹Nº›</a:t>
            </a:fld>
            <a:endParaRPr lang="es-EC"/>
          </a:p>
        </p:txBody>
      </p:sp>
      <p:cxnSp>
        <p:nvCxnSpPr>
          <p:cNvPr id="14" name="Straight Connector 13"/>
          <p:cNvCxnSpPr/>
          <p:nvPr/>
        </p:nvCxnSpPr>
        <p:spPr>
          <a:xfrm>
            <a:off x="1371687" y="798973"/>
            <a:ext cx="0" cy="2161124"/>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59411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8"/>
          <p:cNvSpPr/>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srcRect t="2769" b="-2769"/>
          <a:stretch/>
        </p:blipFill>
        <p:spPr>
          <a:xfrm>
            <a:off x="0" y="6135624"/>
            <a:ext cx="12192000" cy="742950"/>
          </a:xfrm>
          <a:prstGeom prst="rect">
            <a:avLst/>
          </a:prstGeom>
        </p:spPr>
      </p:pic>
      <p:sp>
        <p:nvSpPr>
          <p:cNvPr id="2" name="Title Placeholder 1"/>
          <p:cNvSpPr>
            <a:spLocks noGrp="1"/>
          </p:cNvSpPr>
          <p:nvPr>
            <p:ph type="title"/>
          </p:nvPr>
        </p:nvSpPr>
        <p:spPr>
          <a:xfrm>
            <a:off x="1534696" y="804519"/>
            <a:ext cx="9520158" cy="1049235"/>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534696" y="2015732"/>
            <a:ext cx="9520158" cy="345061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0FEEB7F3-10CA-4154-BE2D-7DA6DFBB19C1}" type="datetimeFigureOut">
              <a:rPr lang="es-EC" smtClean="0"/>
              <a:t>17/4/2024</a:t>
            </a:fld>
            <a:endParaRPr lang="es-EC"/>
          </a:p>
        </p:txBody>
      </p:sp>
      <p:sp>
        <p:nvSpPr>
          <p:cNvPr id="5" name="Footer Placeholder 4"/>
          <p:cNvSpPr>
            <a:spLocks noGrp="1"/>
          </p:cNvSpPr>
          <p:nvPr>
            <p:ph type="ftr" sz="quarter" idx="3"/>
          </p:nvPr>
        </p:nvSpPr>
        <p:spPr>
          <a:xfrm>
            <a:off x="1534695" y="329307"/>
            <a:ext cx="5855719"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2C273FFC-385D-4752-A7CE-2AAC54EEF5DF}" type="slidenum">
              <a:rPr lang="es-EC" smtClean="0"/>
              <a:t>‹Nº›</a:t>
            </a:fld>
            <a:endParaRPr lang="es-EC"/>
          </a:p>
        </p:txBody>
      </p:sp>
      <p:cxnSp>
        <p:nvCxnSpPr>
          <p:cNvPr id="12" name="Straight Connector 11"/>
          <p:cNvCxnSpPr/>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476840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2.png"/><Relationship Id="rId7" Type="http://schemas.openxmlformats.org/officeDocument/2006/relationships/diagramData" Target="../diagrams/data1.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diagramDrawing" Target="../diagrams/drawing1.xml"/><Relationship Id="rId5" Type="http://schemas.openxmlformats.org/officeDocument/2006/relationships/image" Target="../media/image4.png"/><Relationship Id="rId10" Type="http://schemas.openxmlformats.org/officeDocument/2006/relationships/diagramColors" Target="../diagrams/colors1.xml"/><Relationship Id="rId4" Type="http://schemas.openxmlformats.org/officeDocument/2006/relationships/image" Target="../media/image3.png"/><Relationship Id="rId9"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1.png"/><Relationship Id="rId7" Type="http://schemas.openxmlformats.org/officeDocument/2006/relationships/image" Target="../media/image5.png"/><Relationship Id="rId2" Type="http://schemas.openxmlformats.org/officeDocument/2006/relationships/hyperlink" Target="https://www.agricultura.gob.ec/representantes-de-los-consejos-ciudadanos-sectoriales-buscan-mejorar-la-comercializacion-de-productos/"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igualdad.gob.ec/consejos-consultivos-de-quito-presentaron-su-mandato/" TargetMode="External"/><Relationship Id="rId7" Type="http://schemas.openxmlformats.org/officeDocument/2006/relationships/image" Target="../media/image4.png"/><Relationship Id="rId2" Type="http://schemas.openxmlformats.org/officeDocument/2006/relationships/hyperlink" Target="https://www.igualdad.gob.ec/wp-content/uploads/downloads/2019/03/mandato_uio.pdf"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2.png"/><Relationship Id="rId9"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hyperlink" Target="https://acortar.link/diBj9F" TargetMode="External"/><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2" Type="http://schemas.openxmlformats.org/officeDocument/2006/relationships/hyperlink" Target="https://acortar.link/H8dlGJ"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hyperlink" Target="https://twitter.com/hashtag/ParoNacionalEC?src=hashtag_click" TargetMode="External"/><Relationship Id="rId5" Type="http://schemas.openxmlformats.org/officeDocument/2006/relationships/hyperlink" Target="https://twitter.com/hashtag/Defensor%C3%ADaDelPueblo?src=hashtag_click" TargetMode="External"/><Relationship Id="rId4" Type="http://schemas.openxmlformats.org/officeDocument/2006/relationships/hyperlink" Target="https://twitter.com/asciudbuenvivir"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acortar.link/4Qikg1"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2.xml"/><Relationship Id="rId7" Type="http://schemas.openxmlformats.org/officeDocument/2006/relationships/image" Target="../media/image2.png"/><Relationship Id="rId12" Type="http://schemas.openxmlformats.org/officeDocument/2006/relationships/image" Target="../media/image38.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11" Type="http://schemas.openxmlformats.org/officeDocument/2006/relationships/image" Target="../media/image6.png"/><Relationship Id="rId5" Type="http://schemas.openxmlformats.org/officeDocument/2006/relationships/diagramColors" Target="../diagrams/colors2.xml"/><Relationship Id="rId10" Type="http://schemas.openxmlformats.org/officeDocument/2006/relationships/image" Target="../media/image5.png"/><Relationship Id="rId4" Type="http://schemas.openxmlformats.org/officeDocument/2006/relationships/diagramQuickStyle" Target="../diagrams/quickStyle2.xml"/><Relationship Id="rId9"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acortar.link/VzV7ju" TargetMode="External"/><Relationship Id="rId2" Type="http://schemas.openxmlformats.org/officeDocument/2006/relationships/hyperlink" Target="https://n9.cl/lih5j" TargetMode="External"/><Relationship Id="rId1" Type="http://schemas.openxmlformats.org/officeDocument/2006/relationships/slideLayout" Target="../slideLayouts/slideLayout2.xml"/><Relationship Id="rId5" Type="http://schemas.openxmlformats.org/officeDocument/2006/relationships/hyperlink" Target="https://n9.cl/5zka" TargetMode="External"/><Relationship Id="rId4" Type="http://schemas.openxmlformats.org/officeDocument/2006/relationships/hyperlink" Target="https://n9.cl/l06r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16C519-1913-4593-9827-0F00DF924857}"/>
              </a:ext>
            </a:extLst>
          </p:cNvPr>
          <p:cNvSpPr>
            <a:spLocks noGrp="1"/>
          </p:cNvSpPr>
          <p:nvPr>
            <p:ph type="ctrTitle"/>
          </p:nvPr>
        </p:nvSpPr>
        <p:spPr>
          <a:xfrm>
            <a:off x="2317562" y="2311369"/>
            <a:ext cx="9482018" cy="2017102"/>
          </a:xfrm>
        </p:spPr>
        <p:txBody>
          <a:bodyPr>
            <a:normAutofit/>
          </a:bodyPr>
          <a:lstStyle/>
          <a:p>
            <a:pPr algn="ctr"/>
            <a:r>
              <a:rPr lang="es-EC" sz="4000" b="1" dirty="0">
                <a:effectLst/>
                <a:latin typeface="Calibri" panose="020F0502020204030204" pitchFamily="34" charset="0"/>
                <a:ea typeface="Arial" panose="020B0604020202020204" pitchFamily="34" charset="0"/>
              </a:rPr>
              <a:t>PARTICIPACIÓN POLÍTICA Y LIDERAZGO DE LAS MUJERES </a:t>
            </a:r>
            <a:r>
              <a:rPr lang="es-EC" sz="4000" b="1" dirty="0">
                <a:latin typeface="Calibri" panose="020F0502020204030204" pitchFamily="34" charset="0"/>
                <a:ea typeface="Arial" panose="020B0604020202020204" pitchFamily="34" charset="0"/>
              </a:rPr>
              <a:t>AUTORIDADES LOCALES </a:t>
            </a:r>
            <a:r>
              <a:rPr lang="es-EC" sz="4000" b="1" dirty="0">
                <a:effectLst/>
                <a:latin typeface="Calibri" panose="020F0502020204030204" pitchFamily="34" charset="0"/>
                <a:ea typeface="Arial" panose="020B0604020202020204" pitchFamily="34" charset="0"/>
              </a:rPr>
              <a:t>EN EL TERRITORIO</a:t>
            </a:r>
            <a:r>
              <a:rPr lang="es-EC" sz="4000" dirty="0">
                <a:effectLst/>
                <a:latin typeface="Calibri" panose="020F0502020204030204" pitchFamily="34" charset="0"/>
                <a:ea typeface="Arial" panose="020B0604020202020204" pitchFamily="34" charset="0"/>
              </a:rPr>
              <a:t> </a:t>
            </a:r>
            <a:endParaRPr lang="es-EC" sz="8000" dirty="0"/>
          </a:p>
        </p:txBody>
      </p:sp>
      <p:sp>
        <p:nvSpPr>
          <p:cNvPr id="3" name="Subtítulo 2">
            <a:extLst>
              <a:ext uri="{FF2B5EF4-FFF2-40B4-BE49-F238E27FC236}">
                <a16:creationId xmlns:a16="http://schemas.microsoft.com/office/drawing/2014/main" id="{95911AE4-86B4-4FB3-9678-A766BC0D1AD5}"/>
              </a:ext>
            </a:extLst>
          </p:cNvPr>
          <p:cNvSpPr>
            <a:spLocks noGrp="1"/>
          </p:cNvSpPr>
          <p:nvPr>
            <p:ph type="subTitle" idx="1"/>
          </p:nvPr>
        </p:nvSpPr>
        <p:spPr>
          <a:xfrm>
            <a:off x="2336800" y="1466290"/>
            <a:ext cx="8718052" cy="880534"/>
          </a:xfrm>
        </p:spPr>
        <p:txBody>
          <a:bodyPr>
            <a:normAutofit/>
          </a:bodyPr>
          <a:lstStyle/>
          <a:p>
            <a:pPr algn="ctr"/>
            <a:r>
              <a:rPr lang="es-MX" b="1" dirty="0"/>
              <a:t>PROYECTO TEJIENDO EL EMPODERAMIENTO DE MUJERES AUTORIDADES LOCALES</a:t>
            </a:r>
            <a:endParaRPr lang="es-EC" b="1" dirty="0"/>
          </a:p>
        </p:txBody>
      </p:sp>
      <p:pic>
        <p:nvPicPr>
          <p:cNvPr id="4" name="Imagen 3">
            <a:extLst>
              <a:ext uri="{FF2B5EF4-FFF2-40B4-BE49-F238E27FC236}">
                <a16:creationId xmlns:a16="http://schemas.microsoft.com/office/drawing/2014/main" id="{B756ACB5-DA95-4CA7-9DAE-8D1729502E07}"/>
              </a:ext>
            </a:extLst>
          </p:cNvPr>
          <p:cNvPicPr>
            <a:picLocks noChangeAspect="1"/>
          </p:cNvPicPr>
          <p:nvPr/>
        </p:nvPicPr>
        <p:blipFill rotWithShape="1">
          <a:blip r:embed="rId2"/>
          <a:srcRect l="2299" t="9456" r="3073" b="8108"/>
          <a:stretch/>
        </p:blipFill>
        <p:spPr bwMode="auto">
          <a:xfrm>
            <a:off x="484313" y="286619"/>
            <a:ext cx="1852487" cy="915420"/>
          </a:xfrm>
          <a:prstGeom prst="rect">
            <a:avLst/>
          </a:prstGeom>
          <a:noFill/>
          <a:ln>
            <a:noFill/>
          </a:ln>
          <a:extLst>
            <a:ext uri="{53640926-AAD7-44D8-BBD7-CCE9431645EC}">
              <a14:shadowObscured xmlns:a14="http://schemas.microsoft.com/office/drawing/2010/main"/>
            </a:ext>
          </a:extLst>
        </p:spPr>
      </p:pic>
      <p:pic>
        <p:nvPicPr>
          <p:cNvPr id="5" name="Imagen 4" descr="Texto&#10;&#10;Descripción generada automáticamente">
            <a:extLst>
              <a:ext uri="{FF2B5EF4-FFF2-40B4-BE49-F238E27FC236}">
                <a16:creationId xmlns:a16="http://schemas.microsoft.com/office/drawing/2014/main" id="{7857DC92-2F97-4B3E-9FD1-65FF1DC18A29}"/>
              </a:ext>
            </a:extLst>
          </p:cNvPr>
          <p:cNvPicPr>
            <a:picLocks noChangeAspect="1"/>
          </p:cNvPicPr>
          <p:nvPr/>
        </p:nvPicPr>
        <p:blipFill rotWithShape="1">
          <a:blip r:embed="rId3">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6" name="Imagen 5" descr="Icono&#10;&#10;Descripción generada automáticamente">
            <a:extLst>
              <a:ext uri="{FF2B5EF4-FFF2-40B4-BE49-F238E27FC236}">
                <a16:creationId xmlns:a16="http://schemas.microsoft.com/office/drawing/2014/main" id="{926FEB5E-645E-4449-983E-6BFC6F198C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7" name="Imagen 6" descr="Imagen que contiene Texto&#10;&#10;Descripción generada automáticamente">
            <a:extLst>
              <a:ext uri="{FF2B5EF4-FFF2-40B4-BE49-F238E27FC236}">
                <a16:creationId xmlns:a16="http://schemas.microsoft.com/office/drawing/2014/main" id="{D706BD7D-1880-4DE3-9E38-A3BF0D719C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8" name="Imagen 7" descr="Logotipo&#10;&#10;Descripción generada automáticamente">
            <a:extLst>
              <a:ext uri="{FF2B5EF4-FFF2-40B4-BE49-F238E27FC236}">
                <a16:creationId xmlns:a16="http://schemas.microsoft.com/office/drawing/2014/main" id="{0F1EC78F-D3E3-46F6-8A6A-AAFB261FE7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6141" y="282143"/>
            <a:ext cx="1644539" cy="801222"/>
          </a:xfrm>
          <a:prstGeom prst="rect">
            <a:avLst/>
          </a:prstGeom>
        </p:spPr>
      </p:pic>
      <p:sp>
        <p:nvSpPr>
          <p:cNvPr id="9" name="CuadroTexto 8">
            <a:extLst>
              <a:ext uri="{FF2B5EF4-FFF2-40B4-BE49-F238E27FC236}">
                <a16:creationId xmlns:a16="http://schemas.microsoft.com/office/drawing/2014/main" id="{F55DD15C-EDBC-4680-B3C8-E7B4976A5080}"/>
              </a:ext>
            </a:extLst>
          </p:cNvPr>
          <p:cNvSpPr txBox="1"/>
          <p:nvPr/>
        </p:nvSpPr>
        <p:spPr>
          <a:xfrm>
            <a:off x="4402666" y="4791545"/>
            <a:ext cx="4586320" cy="1200329"/>
          </a:xfrm>
          <a:prstGeom prst="rect">
            <a:avLst/>
          </a:prstGeom>
          <a:noFill/>
        </p:spPr>
        <p:txBody>
          <a:bodyPr wrap="square" rtlCol="0">
            <a:spAutoFit/>
          </a:bodyPr>
          <a:lstStyle/>
          <a:p>
            <a:pPr algn="ctr"/>
            <a:r>
              <a:rPr lang="es-MX" b="1" i="1" dirty="0">
                <a:latin typeface="Bodoni MT" panose="02070603080606020203" pitchFamily="18" charset="0"/>
              </a:rPr>
              <a:t>Facilitadora: </a:t>
            </a:r>
          </a:p>
          <a:p>
            <a:pPr algn="ctr"/>
            <a:r>
              <a:rPr lang="es-MX" i="1" dirty="0">
                <a:latin typeface="Bodoni MT" panose="02070603080606020203" pitchFamily="18" charset="0"/>
              </a:rPr>
              <a:t>María de los Ángeles Páez Salvador</a:t>
            </a:r>
          </a:p>
          <a:p>
            <a:pPr algn="ctr"/>
            <a:r>
              <a:rPr lang="es-MX" i="1" dirty="0">
                <a:latin typeface="Bodoni MT" panose="02070603080606020203" pitchFamily="18" charset="0"/>
              </a:rPr>
              <a:t>Socióloga, Facilitadora en Desarrollo Personal </a:t>
            </a:r>
          </a:p>
          <a:p>
            <a:pPr algn="ctr"/>
            <a:r>
              <a:rPr lang="es-MX" i="1" dirty="0">
                <a:latin typeface="Bodoni MT" panose="02070603080606020203" pitchFamily="18" charset="0"/>
              </a:rPr>
              <a:t>Magister en Desarrollo Local</a:t>
            </a:r>
            <a:endParaRPr lang="es-EC" i="1" dirty="0">
              <a:latin typeface="Bodoni MT" panose="02070603080606020203" pitchFamily="18" charset="0"/>
            </a:endParaRPr>
          </a:p>
        </p:txBody>
      </p:sp>
    </p:spTree>
    <p:extLst>
      <p:ext uri="{BB962C8B-B14F-4D97-AF65-F5344CB8AC3E}">
        <p14:creationId xmlns:p14="http://schemas.microsoft.com/office/powerpoint/2010/main" val="296825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6456A5B-F2A0-4826-B2F0-1EE0AD7EF23D}"/>
              </a:ext>
            </a:extLst>
          </p:cNvPr>
          <p:cNvSpPr>
            <a:spLocks noGrp="1"/>
          </p:cNvSpPr>
          <p:nvPr>
            <p:ph type="title"/>
          </p:nvPr>
        </p:nvSpPr>
        <p:spPr/>
        <p:txBody>
          <a:bodyPr/>
          <a:lstStyle/>
          <a:p>
            <a:r>
              <a:rPr lang="es-MX" dirty="0"/>
              <a:t>Marco legal internacional que protege la inserción de la mujer en el ámbito político</a:t>
            </a:r>
            <a:endParaRPr lang="es-EC" dirty="0"/>
          </a:p>
        </p:txBody>
      </p:sp>
      <p:pic>
        <p:nvPicPr>
          <p:cNvPr id="5" name="Imagen 4">
            <a:extLst>
              <a:ext uri="{FF2B5EF4-FFF2-40B4-BE49-F238E27FC236}">
                <a16:creationId xmlns:a16="http://schemas.microsoft.com/office/drawing/2014/main" id="{A6DC6C1D-247F-48A5-8DC1-0C1C6C590994}"/>
              </a:ext>
            </a:extLst>
          </p:cNvPr>
          <p:cNvPicPr>
            <a:picLocks noChangeAspect="1"/>
          </p:cNvPicPr>
          <p:nvPr/>
        </p:nvPicPr>
        <p:blipFill rotWithShape="1">
          <a:blip r:embed="rId2"/>
          <a:srcRect l="2299" t="9456" r="3073" b="8108"/>
          <a:stretch/>
        </p:blipFill>
        <p:spPr bwMode="auto">
          <a:xfrm>
            <a:off x="823128" y="0"/>
            <a:ext cx="1684655" cy="832485"/>
          </a:xfrm>
          <a:prstGeom prst="rect">
            <a:avLst/>
          </a:prstGeom>
          <a:noFill/>
          <a:ln>
            <a:noFill/>
          </a:ln>
          <a:extLst>
            <a:ext uri="{53640926-AAD7-44D8-BBD7-CCE9431645EC}">
              <a14:shadowObscured xmlns:a14="http://schemas.microsoft.com/office/drawing/2010/main"/>
            </a:ext>
          </a:extLst>
        </p:spPr>
      </p:pic>
      <p:pic>
        <p:nvPicPr>
          <p:cNvPr id="6" name="Imagen 5" descr="Texto&#10;&#10;Descripción generada automáticamente">
            <a:extLst>
              <a:ext uri="{FF2B5EF4-FFF2-40B4-BE49-F238E27FC236}">
                <a16:creationId xmlns:a16="http://schemas.microsoft.com/office/drawing/2014/main" id="{3F224E30-EF78-4503-8D77-14B2997AA26F}"/>
              </a:ext>
            </a:extLst>
          </p:cNvPr>
          <p:cNvPicPr>
            <a:picLocks noChangeAspect="1"/>
          </p:cNvPicPr>
          <p:nvPr/>
        </p:nvPicPr>
        <p:blipFill rotWithShape="1">
          <a:blip r:embed="rId3">
            <a:extLst>
              <a:ext uri="{28A0092B-C50C-407E-A947-70E740481C1C}">
                <a14:useLocalDpi xmlns:a14="http://schemas.microsoft.com/office/drawing/2010/main" val="0"/>
              </a:ext>
            </a:extLst>
          </a:blip>
          <a:srcRect r="50936"/>
          <a:stretch/>
        </p:blipFill>
        <p:spPr bwMode="auto">
          <a:xfrm>
            <a:off x="3480491" y="-15063"/>
            <a:ext cx="1793240" cy="728980"/>
          </a:xfrm>
          <a:prstGeom prst="rect">
            <a:avLst/>
          </a:prstGeom>
          <a:noFill/>
          <a:ln>
            <a:noFill/>
          </a:ln>
          <a:extLst>
            <a:ext uri="{53640926-AAD7-44D8-BBD7-CCE9431645EC}">
              <a14:shadowObscured xmlns:a14="http://schemas.microsoft.com/office/drawing/2010/main"/>
            </a:ext>
          </a:extLst>
        </p:spPr>
      </p:pic>
      <p:pic>
        <p:nvPicPr>
          <p:cNvPr id="7" name="Imagen 6" descr="Icono&#10;&#10;Descripción generada automáticamente">
            <a:extLst>
              <a:ext uri="{FF2B5EF4-FFF2-40B4-BE49-F238E27FC236}">
                <a16:creationId xmlns:a16="http://schemas.microsoft.com/office/drawing/2014/main" id="{C393BA58-78D6-4B44-82F7-011A18240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2749" y="49720"/>
            <a:ext cx="671830" cy="800100"/>
          </a:xfrm>
          <a:prstGeom prst="rect">
            <a:avLst/>
          </a:prstGeom>
        </p:spPr>
      </p:pic>
      <p:pic>
        <p:nvPicPr>
          <p:cNvPr id="8" name="Imagen 7" descr="Imagen que contiene Texto&#10;&#10;Descripción generada automáticamente">
            <a:extLst>
              <a:ext uri="{FF2B5EF4-FFF2-40B4-BE49-F238E27FC236}">
                <a16:creationId xmlns:a16="http://schemas.microsoft.com/office/drawing/2014/main" id="{EFF45E6F-C6D9-46BC-B740-93DC8B7BF4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4579" y="-40882"/>
            <a:ext cx="1792796" cy="800100"/>
          </a:xfrm>
          <a:prstGeom prst="rect">
            <a:avLst/>
          </a:prstGeom>
        </p:spPr>
      </p:pic>
      <p:pic>
        <p:nvPicPr>
          <p:cNvPr id="9" name="Imagen 8" descr="Logotipo&#10;&#10;Descripción generada automáticamente">
            <a:extLst>
              <a:ext uri="{FF2B5EF4-FFF2-40B4-BE49-F238E27FC236}">
                <a16:creationId xmlns:a16="http://schemas.microsoft.com/office/drawing/2014/main" id="{40267217-98FA-4706-93A4-676478FE97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9992" y="-51184"/>
            <a:ext cx="1644539" cy="801222"/>
          </a:xfrm>
          <a:prstGeom prst="rect">
            <a:avLst/>
          </a:prstGeom>
        </p:spPr>
      </p:pic>
      <p:cxnSp>
        <p:nvCxnSpPr>
          <p:cNvPr id="11" name="Conector recto 10">
            <a:extLst>
              <a:ext uri="{FF2B5EF4-FFF2-40B4-BE49-F238E27FC236}">
                <a16:creationId xmlns:a16="http://schemas.microsoft.com/office/drawing/2014/main" id="{06771B72-B443-4C8F-BED0-50E7A15ACB89}"/>
              </a:ext>
            </a:extLst>
          </p:cNvPr>
          <p:cNvCxnSpPr>
            <a:cxnSpLocks/>
          </p:cNvCxnSpPr>
          <p:nvPr/>
        </p:nvCxnSpPr>
        <p:spPr>
          <a:xfrm>
            <a:off x="450975" y="4074085"/>
            <a:ext cx="1063140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F5EB6850-9C3C-4FD6-A165-ED769827C614}"/>
              </a:ext>
            </a:extLst>
          </p:cNvPr>
          <p:cNvSpPr txBox="1"/>
          <p:nvPr/>
        </p:nvSpPr>
        <p:spPr>
          <a:xfrm>
            <a:off x="486165" y="2124130"/>
            <a:ext cx="1410345" cy="1477328"/>
          </a:xfrm>
          <a:prstGeom prst="rect">
            <a:avLst/>
          </a:prstGeom>
          <a:noFill/>
        </p:spPr>
        <p:txBody>
          <a:bodyPr wrap="square" rtlCol="0">
            <a:spAutoFit/>
          </a:bodyPr>
          <a:lstStyle/>
          <a:p>
            <a:r>
              <a:rPr lang="es-MX" dirty="0"/>
              <a:t>Conferencia mundial sobre Derechos Humanos</a:t>
            </a:r>
            <a:endParaRPr lang="es-EC" dirty="0"/>
          </a:p>
        </p:txBody>
      </p:sp>
      <p:sp>
        <p:nvSpPr>
          <p:cNvPr id="14" name="CuadroTexto 13">
            <a:extLst>
              <a:ext uri="{FF2B5EF4-FFF2-40B4-BE49-F238E27FC236}">
                <a16:creationId xmlns:a16="http://schemas.microsoft.com/office/drawing/2014/main" id="{2A4C3173-FE9F-4F1E-9ACC-351C110FE8E9}"/>
              </a:ext>
            </a:extLst>
          </p:cNvPr>
          <p:cNvSpPr txBox="1"/>
          <p:nvPr/>
        </p:nvSpPr>
        <p:spPr>
          <a:xfrm>
            <a:off x="567247" y="4091047"/>
            <a:ext cx="646331" cy="369332"/>
          </a:xfrm>
          <a:prstGeom prst="rect">
            <a:avLst/>
          </a:prstGeom>
          <a:noFill/>
        </p:spPr>
        <p:txBody>
          <a:bodyPr wrap="none" rtlCol="0">
            <a:spAutoFit/>
          </a:bodyPr>
          <a:lstStyle/>
          <a:p>
            <a:r>
              <a:rPr lang="es-MX" dirty="0">
                <a:solidFill>
                  <a:srgbClr val="C00000"/>
                </a:solidFill>
              </a:rPr>
              <a:t>1993</a:t>
            </a:r>
            <a:endParaRPr lang="es-EC" dirty="0">
              <a:solidFill>
                <a:srgbClr val="C00000"/>
              </a:solidFill>
            </a:endParaRPr>
          </a:p>
        </p:txBody>
      </p:sp>
      <p:sp>
        <p:nvSpPr>
          <p:cNvPr id="15" name="CuadroTexto 14">
            <a:extLst>
              <a:ext uri="{FF2B5EF4-FFF2-40B4-BE49-F238E27FC236}">
                <a16:creationId xmlns:a16="http://schemas.microsoft.com/office/drawing/2014/main" id="{350C5AF3-7618-4B19-9859-56046459461F}"/>
              </a:ext>
            </a:extLst>
          </p:cNvPr>
          <p:cNvSpPr txBox="1"/>
          <p:nvPr/>
        </p:nvSpPr>
        <p:spPr>
          <a:xfrm rot="10800000" flipV="1">
            <a:off x="2345830" y="2154561"/>
            <a:ext cx="1456841" cy="1477328"/>
          </a:xfrm>
          <a:prstGeom prst="rect">
            <a:avLst/>
          </a:prstGeom>
          <a:noFill/>
        </p:spPr>
        <p:txBody>
          <a:bodyPr wrap="square" rtlCol="0">
            <a:spAutoFit/>
          </a:bodyPr>
          <a:lstStyle/>
          <a:p>
            <a:r>
              <a:rPr lang="es-MX" dirty="0"/>
              <a:t>Resolución 1325 del Consejo de Seguridad de la ONU</a:t>
            </a:r>
            <a:endParaRPr lang="es-EC" dirty="0"/>
          </a:p>
        </p:txBody>
      </p:sp>
      <p:sp>
        <p:nvSpPr>
          <p:cNvPr id="16" name="CuadroTexto 15">
            <a:extLst>
              <a:ext uri="{FF2B5EF4-FFF2-40B4-BE49-F238E27FC236}">
                <a16:creationId xmlns:a16="http://schemas.microsoft.com/office/drawing/2014/main" id="{A43F2F1C-F890-4F24-A1E2-FE3FE2E87F90}"/>
              </a:ext>
            </a:extLst>
          </p:cNvPr>
          <p:cNvSpPr txBox="1"/>
          <p:nvPr/>
        </p:nvSpPr>
        <p:spPr>
          <a:xfrm>
            <a:off x="2532335" y="4088271"/>
            <a:ext cx="646331" cy="369332"/>
          </a:xfrm>
          <a:prstGeom prst="rect">
            <a:avLst/>
          </a:prstGeom>
          <a:noFill/>
        </p:spPr>
        <p:txBody>
          <a:bodyPr wrap="none" rtlCol="0">
            <a:spAutoFit/>
          </a:bodyPr>
          <a:lstStyle/>
          <a:p>
            <a:r>
              <a:rPr lang="es-MX" dirty="0">
                <a:solidFill>
                  <a:srgbClr val="C00000"/>
                </a:solidFill>
              </a:rPr>
              <a:t>2000</a:t>
            </a:r>
            <a:endParaRPr lang="es-EC" dirty="0">
              <a:solidFill>
                <a:srgbClr val="C00000"/>
              </a:solidFill>
            </a:endParaRPr>
          </a:p>
        </p:txBody>
      </p:sp>
      <p:sp>
        <p:nvSpPr>
          <p:cNvPr id="17" name="CuadroTexto 16">
            <a:extLst>
              <a:ext uri="{FF2B5EF4-FFF2-40B4-BE49-F238E27FC236}">
                <a16:creationId xmlns:a16="http://schemas.microsoft.com/office/drawing/2014/main" id="{FD7CC721-D9E0-43D5-86F9-B1F75A767E13}"/>
              </a:ext>
            </a:extLst>
          </p:cNvPr>
          <p:cNvSpPr txBox="1"/>
          <p:nvPr/>
        </p:nvSpPr>
        <p:spPr>
          <a:xfrm>
            <a:off x="430591" y="4491988"/>
            <a:ext cx="1573412" cy="1754326"/>
          </a:xfrm>
          <a:prstGeom prst="rect">
            <a:avLst/>
          </a:prstGeom>
          <a:noFill/>
        </p:spPr>
        <p:txBody>
          <a:bodyPr wrap="square" rtlCol="0">
            <a:spAutoFit/>
          </a:bodyPr>
          <a:lstStyle/>
          <a:p>
            <a:r>
              <a:rPr lang="es-MX" dirty="0"/>
              <a:t>Reconoce derechos de la mujer y la niña, en la vida política, eco, </a:t>
            </a:r>
            <a:r>
              <a:rPr lang="es-MX" dirty="0" err="1"/>
              <a:t>soc</a:t>
            </a:r>
            <a:r>
              <a:rPr lang="es-MX" dirty="0"/>
              <a:t>, </a:t>
            </a:r>
            <a:r>
              <a:rPr lang="es-MX" dirty="0" err="1"/>
              <a:t>cult</a:t>
            </a:r>
            <a:endParaRPr lang="es-EC" dirty="0"/>
          </a:p>
        </p:txBody>
      </p:sp>
      <p:sp>
        <p:nvSpPr>
          <p:cNvPr id="18" name="CuadroTexto 17">
            <a:extLst>
              <a:ext uri="{FF2B5EF4-FFF2-40B4-BE49-F238E27FC236}">
                <a16:creationId xmlns:a16="http://schemas.microsoft.com/office/drawing/2014/main" id="{4D029EA8-A49E-471C-8EFC-D51491B32CD9}"/>
              </a:ext>
            </a:extLst>
          </p:cNvPr>
          <p:cNvSpPr txBox="1"/>
          <p:nvPr/>
        </p:nvSpPr>
        <p:spPr>
          <a:xfrm>
            <a:off x="2310607" y="4516282"/>
            <a:ext cx="1722436" cy="1477328"/>
          </a:xfrm>
          <a:prstGeom prst="rect">
            <a:avLst/>
          </a:prstGeom>
          <a:noFill/>
        </p:spPr>
        <p:txBody>
          <a:bodyPr wrap="square" rtlCol="0">
            <a:spAutoFit/>
          </a:bodyPr>
          <a:lstStyle/>
          <a:p>
            <a:r>
              <a:rPr lang="es-MX" dirty="0"/>
              <a:t>Representación de la Mujer para prevenir conflictos, paz y seguridad</a:t>
            </a:r>
            <a:endParaRPr lang="es-EC" dirty="0"/>
          </a:p>
        </p:txBody>
      </p:sp>
      <p:sp>
        <p:nvSpPr>
          <p:cNvPr id="19" name="CuadroTexto 18">
            <a:extLst>
              <a:ext uri="{FF2B5EF4-FFF2-40B4-BE49-F238E27FC236}">
                <a16:creationId xmlns:a16="http://schemas.microsoft.com/office/drawing/2014/main" id="{B702B938-D819-41A7-B607-817104BB1078}"/>
              </a:ext>
            </a:extLst>
          </p:cNvPr>
          <p:cNvSpPr txBox="1"/>
          <p:nvPr/>
        </p:nvSpPr>
        <p:spPr>
          <a:xfrm>
            <a:off x="4519543" y="2357150"/>
            <a:ext cx="1643791" cy="923330"/>
          </a:xfrm>
          <a:prstGeom prst="rect">
            <a:avLst/>
          </a:prstGeom>
          <a:noFill/>
        </p:spPr>
        <p:txBody>
          <a:bodyPr wrap="square" rtlCol="0">
            <a:spAutoFit/>
          </a:bodyPr>
          <a:lstStyle/>
          <a:p>
            <a:r>
              <a:rPr lang="es-MX" dirty="0"/>
              <a:t>Conferencias mundiales sobre la Mujer</a:t>
            </a:r>
            <a:endParaRPr lang="es-EC" dirty="0"/>
          </a:p>
        </p:txBody>
      </p:sp>
      <p:sp>
        <p:nvSpPr>
          <p:cNvPr id="20" name="CuadroTexto 19">
            <a:extLst>
              <a:ext uri="{FF2B5EF4-FFF2-40B4-BE49-F238E27FC236}">
                <a16:creationId xmlns:a16="http://schemas.microsoft.com/office/drawing/2014/main" id="{428845FD-9B48-46A3-A12C-6E3BDF35B992}"/>
              </a:ext>
            </a:extLst>
          </p:cNvPr>
          <p:cNvSpPr txBox="1"/>
          <p:nvPr/>
        </p:nvSpPr>
        <p:spPr>
          <a:xfrm>
            <a:off x="4647189" y="4074085"/>
            <a:ext cx="1573412" cy="646331"/>
          </a:xfrm>
          <a:prstGeom prst="rect">
            <a:avLst/>
          </a:prstGeom>
          <a:noFill/>
        </p:spPr>
        <p:txBody>
          <a:bodyPr wrap="square" rtlCol="0">
            <a:spAutoFit/>
          </a:bodyPr>
          <a:lstStyle/>
          <a:p>
            <a:r>
              <a:rPr lang="es-MX" dirty="0">
                <a:solidFill>
                  <a:srgbClr val="C00000"/>
                </a:solidFill>
              </a:rPr>
              <a:t>1975, 1980, 1985, 1995</a:t>
            </a:r>
            <a:endParaRPr lang="es-EC" dirty="0">
              <a:solidFill>
                <a:srgbClr val="C00000"/>
              </a:solidFill>
            </a:endParaRPr>
          </a:p>
        </p:txBody>
      </p:sp>
      <p:sp>
        <p:nvSpPr>
          <p:cNvPr id="21" name="CuadroTexto 20">
            <a:extLst>
              <a:ext uri="{FF2B5EF4-FFF2-40B4-BE49-F238E27FC236}">
                <a16:creationId xmlns:a16="http://schemas.microsoft.com/office/drawing/2014/main" id="{4F39229D-E8AD-4A09-B543-4C61D8414452}"/>
              </a:ext>
            </a:extLst>
          </p:cNvPr>
          <p:cNvSpPr txBox="1"/>
          <p:nvPr/>
        </p:nvSpPr>
        <p:spPr>
          <a:xfrm>
            <a:off x="4595264" y="4906686"/>
            <a:ext cx="1413340" cy="646331"/>
          </a:xfrm>
          <a:prstGeom prst="rect">
            <a:avLst/>
          </a:prstGeom>
          <a:noFill/>
        </p:spPr>
        <p:txBody>
          <a:bodyPr wrap="square" rtlCol="0">
            <a:spAutoFit/>
          </a:bodyPr>
          <a:lstStyle/>
          <a:p>
            <a:r>
              <a:rPr lang="es-MX" dirty="0"/>
              <a:t>Igualdad de derechos</a:t>
            </a:r>
            <a:endParaRPr lang="es-EC" dirty="0"/>
          </a:p>
        </p:txBody>
      </p:sp>
      <p:sp>
        <p:nvSpPr>
          <p:cNvPr id="23" name="CuadroTexto 22">
            <a:extLst>
              <a:ext uri="{FF2B5EF4-FFF2-40B4-BE49-F238E27FC236}">
                <a16:creationId xmlns:a16="http://schemas.microsoft.com/office/drawing/2014/main" id="{74529232-8417-4F85-AD3D-2514DE21B3DC}"/>
              </a:ext>
            </a:extLst>
          </p:cNvPr>
          <p:cNvSpPr txBox="1"/>
          <p:nvPr/>
        </p:nvSpPr>
        <p:spPr>
          <a:xfrm>
            <a:off x="6865062" y="1779947"/>
            <a:ext cx="1643791" cy="2308324"/>
          </a:xfrm>
          <a:prstGeom prst="rect">
            <a:avLst/>
          </a:prstGeom>
          <a:noFill/>
        </p:spPr>
        <p:txBody>
          <a:bodyPr wrap="square" rtlCol="0">
            <a:spAutoFit/>
          </a:bodyPr>
          <a:lstStyle/>
          <a:p>
            <a:r>
              <a:rPr lang="es-MX" dirty="0"/>
              <a:t>Convención I. prevenir, sancionar, erradicar la violencia contra la Mujer Belem Do Pará</a:t>
            </a:r>
            <a:endParaRPr lang="es-EC" dirty="0"/>
          </a:p>
        </p:txBody>
      </p:sp>
      <p:sp>
        <p:nvSpPr>
          <p:cNvPr id="24" name="CuadroTexto 23">
            <a:extLst>
              <a:ext uri="{FF2B5EF4-FFF2-40B4-BE49-F238E27FC236}">
                <a16:creationId xmlns:a16="http://schemas.microsoft.com/office/drawing/2014/main" id="{712F178C-8D8C-4B6D-952B-32B22D1A9E71}"/>
              </a:ext>
            </a:extLst>
          </p:cNvPr>
          <p:cNvSpPr txBox="1"/>
          <p:nvPr/>
        </p:nvSpPr>
        <p:spPr>
          <a:xfrm flipH="1">
            <a:off x="7270990" y="4122656"/>
            <a:ext cx="697017" cy="369332"/>
          </a:xfrm>
          <a:prstGeom prst="rect">
            <a:avLst/>
          </a:prstGeom>
          <a:noFill/>
        </p:spPr>
        <p:txBody>
          <a:bodyPr wrap="square" rtlCol="0">
            <a:spAutoFit/>
          </a:bodyPr>
          <a:lstStyle/>
          <a:p>
            <a:r>
              <a:rPr lang="es-MX" dirty="0">
                <a:solidFill>
                  <a:srgbClr val="C00000"/>
                </a:solidFill>
              </a:rPr>
              <a:t>1994</a:t>
            </a:r>
            <a:endParaRPr lang="es-EC" dirty="0">
              <a:solidFill>
                <a:srgbClr val="C00000"/>
              </a:solidFill>
            </a:endParaRPr>
          </a:p>
        </p:txBody>
      </p:sp>
      <p:sp>
        <p:nvSpPr>
          <p:cNvPr id="26" name="CuadroTexto 25">
            <a:extLst>
              <a:ext uri="{FF2B5EF4-FFF2-40B4-BE49-F238E27FC236}">
                <a16:creationId xmlns:a16="http://schemas.microsoft.com/office/drawing/2014/main" id="{9B772350-F409-4F8E-AAD6-7362B9D57890}"/>
              </a:ext>
            </a:extLst>
          </p:cNvPr>
          <p:cNvSpPr txBox="1"/>
          <p:nvPr/>
        </p:nvSpPr>
        <p:spPr>
          <a:xfrm>
            <a:off x="6940658" y="4439832"/>
            <a:ext cx="1966440" cy="1754326"/>
          </a:xfrm>
          <a:prstGeom prst="rect">
            <a:avLst/>
          </a:prstGeom>
          <a:noFill/>
        </p:spPr>
        <p:txBody>
          <a:bodyPr wrap="square" rtlCol="0">
            <a:spAutoFit/>
          </a:bodyPr>
          <a:lstStyle/>
          <a:p>
            <a:r>
              <a:rPr lang="es-MX" dirty="0"/>
              <a:t>Condena la violencia en todas sus formas  en el espacio público y privado</a:t>
            </a:r>
            <a:endParaRPr lang="es-EC" dirty="0"/>
          </a:p>
        </p:txBody>
      </p:sp>
      <p:sp>
        <p:nvSpPr>
          <p:cNvPr id="27" name="CuadroTexto 26">
            <a:extLst>
              <a:ext uri="{FF2B5EF4-FFF2-40B4-BE49-F238E27FC236}">
                <a16:creationId xmlns:a16="http://schemas.microsoft.com/office/drawing/2014/main" id="{88B265C7-4645-44AA-B825-841CD5C3FA1E}"/>
              </a:ext>
            </a:extLst>
          </p:cNvPr>
          <p:cNvSpPr txBox="1"/>
          <p:nvPr/>
        </p:nvSpPr>
        <p:spPr>
          <a:xfrm flipH="1">
            <a:off x="9490980" y="4129027"/>
            <a:ext cx="697017" cy="369332"/>
          </a:xfrm>
          <a:prstGeom prst="rect">
            <a:avLst/>
          </a:prstGeom>
          <a:noFill/>
        </p:spPr>
        <p:txBody>
          <a:bodyPr wrap="square" rtlCol="0">
            <a:spAutoFit/>
          </a:bodyPr>
          <a:lstStyle/>
          <a:p>
            <a:r>
              <a:rPr lang="es-MX" dirty="0">
                <a:solidFill>
                  <a:srgbClr val="C00000"/>
                </a:solidFill>
              </a:rPr>
              <a:t>2015</a:t>
            </a:r>
            <a:endParaRPr lang="es-EC" dirty="0">
              <a:solidFill>
                <a:srgbClr val="C00000"/>
              </a:solidFill>
            </a:endParaRPr>
          </a:p>
        </p:txBody>
      </p:sp>
      <p:sp>
        <p:nvSpPr>
          <p:cNvPr id="28" name="CuadroTexto 27">
            <a:extLst>
              <a:ext uri="{FF2B5EF4-FFF2-40B4-BE49-F238E27FC236}">
                <a16:creationId xmlns:a16="http://schemas.microsoft.com/office/drawing/2014/main" id="{C9DDC93C-2C48-4E2D-8839-FF4F11BB2BB3}"/>
              </a:ext>
            </a:extLst>
          </p:cNvPr>
          <p:cNvSpPr txBox="1"/>
          <p:nvPr/>
        </p:nvSpPr>
        <p:spPr>
          <a:xfrm>
            <a:off x="9366101" y="2766235"/>
            <a:ext cx="1643791" cy="646331"/>
          </a:xfrm>
          <a:prstGeom prst="rect">
            <a:avLst/>
          </a:prstGeom>
          <a:noFill/>
        </p:spPr>
        <p:txBody>
          <a:bodyPr wrap="square" rtlCol="0">
            <a:spAutoFit/>
          </a:bodyPr>
          <a:lstStyle/>
          <a:p>
            <a:r>
              <a:rPr lang="es-MX" dirty="0"/>
              <a:t>Agenda 2030</a:t>
            </a:r>
          </a:p>
          <a:p>
            <a:r>
              <a:rPr lang="es-MX" dirty="0"/>
              <a:t>ODS 5</a:t>
            </a:r>
            <a:endParaRPr lang="es-EC" dirty="0"/>
          </a:p>
        </p:txBody>
      </p:sp>
      <p:sp>
        <p:nvSpPr>
          <p:cNvPr id="29" name="CuadroTexto 28">
            <a:extLst>
              <a:ext uri="{FF2B5EF4-FFF2-40B4-BE49-F238E27FC236}">
                <a16:creationId xmlns:a16="http://schemas.microsoft.com/office/drawing/2014/main" id="{390E3FBE-5ADB-4CAB-94F0-F94E35F4D3C2}"/>
              </a:ext>
            </a:extLst>
          </p:cNvPr>
          <p:cNvSpPr txBox="1"/>
          <p:nvPr/>
        </p:nvSpPr>
        <p:spPr>
          <a:xfrm>
            <a:off x="9437840" y="4516282"/>
            <a:ext cx="1644538" cy="1477328"/>
          </a:xfrm>
          <a:prstGeom prst="rect">
            <a:avLst/>
          </a:prstGeom>
          <a:noFill/>
        </p:spPr>
        <p:txBody>
          <a:bodyPr wrap="square" rtlCol="0">
            <a:spAutoFit/>
          </a:bodyPr>
          <a:lstStyle/>
          <a:p>
            <a:r>
              <a:rPr lang="es-MX" dirty="0"/>
              <a:t>Metas concretas para la Igualdad de género</a:t>
            </a:r>
            <a:endParaRPr lang="es-EC" dirty="0"/>
          </a:p>
        </p:txBody>
      </p:sp>
      <p:cxnSp>
        <p:nvCxnSpPr>
          <p:cNvPr id="25" name="Conector recto de flecha 24">
            <a:extLst>
              <a:ext uri="{FF2B5EF4-FFF2-40B4-BE49-F238E27FC236}">
                <a16:creationId xmlns:a16="http://schemas.microsoft.com/office/drawing/2014/main" id="{474B95C1-825B-4DAF-ACEA-A7DB20D21E4C}"/>
              </a:ext>
            </a:extLst>
          </p:cNvPr>
          <p:cNvCxnSpPr>
            <a:cxnSpLocks/>
          </p:cNvCxnSpPr>
          <p:nvPr/>
        </p:nvCxnSpPr>
        <p:spPr>
          <a:xfrm>
            <a:off x="5143753" y="3792602"/>
            <a:ext cx="1" cy="27789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a:extLst>
              <a:ext uri="{FF2B5EF4-FFF2-40B4-BE49-F238E27FC236}">
                <a16:creationId xmlns:a16="http://schemas.microsoft.com/office/drawing/2014/main" id="{4B8EB82B-CC81-46E2-90C4-2343003A3862}"/>
              </a:ext>
            </a:extLst>
          </p:cNvPr>
          <p:cNvCxnSpPr>
            <a:cxnSpLocks/>
          </p:cNvCxnSpPr>
          <p:nvPr/>
        </p:nvCxnSpPr>
        <p:spPr>
          <a:xfrm>
            <a:off x="849172" y="3792602"/>
            <a:ext cx="0" cy="29844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a:extLst>
              <a:ext uri="{FF2B5EF4-FFF2-40B4-BE49-F238E27FC236}">
                <a16:creationId xmlns:a16="http://schemas.microsoft.com/office/drawing/2014/main" id="{922B1833-2F9E-4793-AF5C-0E12298DADBA}"/>
              </a:ext>
            </a:extLst>
          </p:cNvPr>
          <p:cNvCxnSpPr>
            <a:cxnSpLocks/>
          </p:cNvCxnSpPr>
          <p:nvPr/>
        </p:nvCxnSpPr>
        <p:spPr>
          <a:xfrm>
            <a:off x="2855500" y="3789826"/>
            <a:ext cx="0" cy="29844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Conector recto de flecha 36">
            <a:extLst>
              <a:ext uri="{FF2B5EF4-FFF2-40B4-BE49-F238E27FC236}">
                <a16:creationId xmlns:a16="http://schemas.microsoft.com/office/drawing/2014/main" id="{10F11662-3471-4774-9F96-FF0599312E01}"/>
              </a:ext>
            </a:extLst>
          </p:cNvPr>
          <p:cNvCxnSpPr>
            <a:cxnSpLocks/>
          </p:cNvCxnSpPr>
          <p:nvPr/>
        </p:nvCxnSpPr>
        <p:spPr>
          <a:xfrm>
            <a:off x="9769984" y="3789826"/>
            <a:ext cx="0" cy="33920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Conector recto de flecha 38">
            <a:extLst>
              <a:ext uri="{FF2B5EF4-FFF2-40B4-BE49-F238E27FC236}">
                <a16:creationId xmlns:a16="http://schemas.microsoft.com/office/drawing/2014/main" id="{7E8704C6-31A4-44ED-8B62-A7BEE10039F7}"/>
              </a:ext>
            </a:extLst>
          </p:cNvPr>
          <p:cNvCxnSpPr>
            <a:cxnSpLocks/>
          </p:cNvCxnSpPr>
          <p:nvPr/>
        </p:nvCxnSpPr>
        <p:spPr>
          <a:xfrm>
            <a:off x="7968007" y="3900899"/>
            <a:ext cx="0" cy="33920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3188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ABF9E0-316F-4F46-B0EF-077A706F47E5}"/>
              </a:ext>
            </a:extLst>
          </p:cNvPr>
          <p:cNvSpPr>
            <a:spLocks noGrp="1"/>
          </p:cNvSpPr>
          <p:nvPr>
            <p:ph type="title"/>
          </p:nvPr>
        </p:nvSpPr>
        <p:spPr/>
        <p:txBody>
          <a:bodyPr/>
          <a:lstStyle/>
          <a:p>
            <a:r>
              <a:rPr lang="es-MX" dirty="0"/>
              <a:t>¿Qué hacer para fortalecer el liderazgo político de las mujeres? </a:t>
            </a:r>
            <a:endParaRPr lang="es-EC" dirty="0"/>
          </a:p>
        </p:txBody>
      </p:sp>
      <p:sp>
        <p:nvSpPr>
          <p:cNvPr id="3" name="Marcador de contenido 2">
            <a:extLst>
              <a:ext uri="{FF2B5EF4-FFF2-40B4-BE49-F238E27FC236}">
                <a16:creationId xmlns:a16="http://schemas.microsoft.com/office/drawing/2014/main" id="{14E990C2-C9DB-4A8B-8CB4-1C4FE79B396B}"/>
              </a:ext>
            </a:extLst>
          </p:cNvPr>
          <p:cNvSpPr>
            <a:spLocks noGrp="1"/>
          </p:cNvSpPr>
          <p:nvPr>
            <p:ph idx="1"/>
          </p:nvPr>
        </p:nvSpPr>
        <p:spPr>
          <a:xfrm>
            <a:off x="1534696" y="2015731"/>
            <a:ext cx="9520158" cy="4037750"/>
          </a:xfrm>
        </p:spPr>
        <p:txBody>
          <a:bodyPr>
            <a:normAutofit/>
          </a:bodyPr>
          <a:lstStyle/>
          <a:p>
            <a:r>
              <a:rPr lang="es-MX" dirty="0"/>
              <a:t>Exigir el cumplimiento del marco normativo nacional e internacional que ampara y protege los derechos de las mujeres y su participación política</a:t>
            </a:r>
          </a:p>
          <a:p>
            <a:r>
              <a:rPr lang="es-MX" dirty="0"/>
              <a:t>Fortalecer las capacidades de las mujeres que incursionan en la política</a:t>
            </a:r>
          </a:p>
          <a:p>
            <a:r>
              <a:rPr lang="es-EC" dirty="0"/>
              <a:t>Promover acciones para que los partidos políticos y gobernantes cumplan con sus obligaciones de igualdad en la representación y empoderamiento de las mujeres</a:t>
            </a:r>
          </a:p>
          <a:p>
            <a:r>
              <a:rPr lang="es-EC" dirty="0"/>
              <a:t>Activar en la ciudadanía las demandas por  la igualdad de género</a:t>
            </a:r>
          </a:p>
          <a:p>
            <a:r>
              <a:rPr lang="es-EC" dirty="0"/>
              <a:t>Motivar desde la sociedad civil, la exigibilidad de los derechos de las mujeres, incluido el voto y la representación política libre de violencia. </a:t>
            </a:r>
          </a:p>
        </p:txBody>
      </p:sp>
      <p:pic>
        <p:nvPicPr>
          <p:cNvPr id="4" name="Imagen 3">
            <a:extLst>
              <a:ext uri="{FF2B5EF4-FFF2-40B4-BE49-F238E27FC236}">
                <a16:creationId xmlns:a16="http://schemas.microsoft.com/office/drawing/2014/main" id="{60D25240-3041-43E5-A027-A26929C95CAE}"/>
              </a:ext>
            </a:extLst>
          </p:cNvPr>
          <p:cNvPicPr>
            <a:picLocks noChangeAspect="1"/>
          </p:cNvPicPr>
          <p:nvPr/>
        </p:nvPicPr>
        <p:blipFill rotWithShape="1">
          <a:blip r:embed="rId2"/>
          <a:srcRect l="2299" t="9456" r="3073" b="8108"/>
          <a:stretch/>
        </p:blipFill>
        <p:spPr bwMode="auto">
          <a:xfrm>
            <a:off x="466926" y="85621"/>
            <a:ext cx="1852487" cy="915420"/>
          </a:xfrm>
          <a:prstGeom prst="rect">
            <a:avLst/>
          </a:prstGeom>
          <a:noFill/>
          <a:ln>
            <a:noFill/>
          </a:ln>
          <a:extLst>
            <a:ext uri="{53640926-AAD7-44D8-BBD7-CCE9431645EC}">
              <a14:shadowObscured xmlns:a14="http://schemas.microsoft.com/office/drawing/2010/main"/>
            </a:ext>
          </a:extLst>
        </p:spPr>
      </p:pic>
      <p:pic>
        <p:nvPicPr>
          <p:cNvPr id="5" name="Imagen 4" descr="Texto&#10;&#10;Descripción generada automáticamente">
            <a:extLst>
              <a:ext uri="{FF2B5EF4-FFF2-40B4-BE49-F238E27FC236}">
                <a16:creationId xmlns:a16="http://schemas.microsoft.com/office/drawing/2014/main" id="{75163518-F3B1-488A-8696-75514076719C}"/>
              </a:ext>
            </a:extLst>
          </p:cNvPr>
          <p:cNvPicPr>
            <a:picLocks noChangeAspect="1"/>
          </p:cNvPicPr>
          <p:nvPr/>
        </p:nvPicPr>
        <p:blipFill rotWithShape="1">
          <a:blip r:embed="rId3">
            <a:extLst>
              <a:ext uri="{28A0092B-C50C-407E-A947-70E740481C1C}">
                <a14:useLocalDpi xmlns:a14="http://schemas.microsoft.com/office/drawing/2010/main" val="0"/>
              </a:ext>
            </a:extLst>
          </a:blip>
          <a:srcRect r="50936"/>
          <a:stretch/>
        </p:blipFill>
        <p:spPr bwMode="auto">
          <a:xfrm>
            <a:off x="3454489" y="18618"/>
            <a:ext cx="1793240" cy="728980"/>
          </a:xfrm>
          <a:prstGeom prst="rect">
            <a:avLst/>
          </a:prstGeom>
          <a:noFill/>
          <a:ln>
            <a:noFill/>
          </a:ln>
          <a:extLst>
            <a:ext uri="{53640926-AAD7-44D8-BBD7-CCE9431645EC}">
              <a14:shadowObscured xmlns:a14="http://schemas.microsoft.com/office/drawing/2010/main"/>
            </a:ext>
          </a:extLst>
        </p:spPr>
      </p:pic>
      <p:pic>
        <p:nvPicPr>
          <p:cNvPr id="6" name="Imagen 5" descr="Icono&#10;&#10;Descripción generada automáticamente">
            <a:extLst>
              <a:ext uri="{FF2B5EF4-FFF2-40B4-BE49-F238E27FC236}">
                <a16:creationId xmlns:a16="http://schemas.microsoft.com/office/drawing/2014/main" id="{69D4A06C-93F0-42CA-8ABD-3FFBEC7289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5995" y="57809"/>
            <a:ext cx="671830" cy="800100"/>
          </a:xfrm>
          <a:prstGeom prst="rect">
            <a:avLst/>
          </a:prstGeom>
        </p:spPr>
      </p:pic>
      <p:pic>
        <p:nvPicPr>
          <p:cNvPr id="7" name="Imagen 6" descr="Imagen que contiene Texto&#10;&#10;Descripción generada automáticamente">
            <a:extLst>
              <a:ext uri="{FF2B5EF4-FFF2-40B4-BE49-F238E27FC236}">
                <a16:creationId xmlns:a16="http://schemas.microsoft.com/office/drawing/2014/main" id="{8407CD79-07D1-4162-8AE6-299EF048E4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7825" y="114730"/>
            <a:ext cx="1792796" cy="800100"/>
          </a:xfrm>
          <a:prstGeom prst="rect">
            <a:avLst/>
          </a:prstGeom>
        </p:spPr>
      </p:pic>
      <p:pic>
        <p:nvPicPr>
          <p:cNvPr id="8" name="Imagen 7" descr="Logotipo&#10;&#10;Descripción generada automáticamente">
            <a:extLst>
              <a:ext uri="{FF2B5EF4-FFF2-40B4-BE49-F238E27FC236}">
                <a16:creationId xmlns:a16="http://schemas.microsoft.com/office/drawing/2014/main" id="{9990A279-886C-4106-8ADC-B1B8F705AC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9201" y="-26545"/>
            <a:ext cx="1878933" cy="915419"/>
          </a:xfrm>
          <a:prstGeom prst="rect">
            <a:avLst/>
          </a:prstGeom>
        </p:spPr>
      </p:pic>
    </p:spTree>
    <p:extLst>
      <p:ext uri="{BB962C8B-B14F-4D97-AF65-F5344CB8AC3E}">
        <p14:creationId xmlns:p14="http://schemas.microsoft.com/office/powerpoint/2010/main" val="510033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9D8FAA-46BE-4A67-BD84-C38CE14B200C}"/>
              </a:ext>
            </a:extLst>
          </p:cNvPr>
          <p:cNvSpPr>
            <a:spLocks noGrp="1"/>
          </p:cNvSpPr>
          <p:nvPr>
            <p:ph type="title"/>
          </p:nvPr>
        </p:nvSpPr>
        <p:spPr/>
        <p:txBody>
          <a:bodyPr/>
          <a:lstStyle/>
          <a:p>
            <a:pPr algn="ctr"/>
            <a:r>
              <a:rPr lang="es-MX" dirty="0"/>
              <a:t>LA DEMOCRACIA Y SUS FORMAS</a:t>
            </a:r>
            <a:endParaRPr lang="es-EC" dirty="0"/>
          </a:p>
        </p:txBody>
      </p:sp>
      <p:sp>
        <p:nvSpPr>
          <p:cNvPr id="8" name="Marcador de texto 7">
            <a:extLst>
              <a:ext uri="{FF2B5EF4-FFF2-40B4-BE49-F238E27FC236}">
                <a16:creationId xmlns:a16="http://schemas.microsoft.com/office/drawing/2014/main" id="{FDA7028C-9693-4B13-A02A-57370AB00AE8}"/>
              </a:ext>
            </a:extLst>
          </p:cNvPr>
          <p:cNvSpPr>
            <a:spLocks noGrp="1"/>
          </p:cNvSpPr>
          <p:nvPr>
            <p:ph type="body" idx="1"/>
          </p:nvPr>
        </p:nvSpPr>
        <p:spPr/>
        <p:txBody>
          <a:bodyPr/>
          <a:lstStyle/>
          <a:p>
            <a:pPr algn="ctr"/>
            <a:r>
              <a:rPr lang="es-MX" dirty="0"/>
              <a:t>“El poder radica en el pueblo y el pueblo somos todos”</a:t>
            </a:r>
            <a:endParaRPr lang="es-EC" dirty="0"/>
          </a:p>
        </p:txBody>
      </p:sp>
      <p:pic>
        <p:nvPicPr>
          <p:cNvPr id="3" name="Imagen 2" descr="Logotipo&#10;&#10;Descripción generada automáticamente">
            <a:extLst>
              <a:ext uri="{FF2B5EF4-FFF2-40B4-BE49-F238E27FC236}">
                <a16:creationId xmlns:a16="http://schemas.microsoft.com/office/drawing/2014/main" id="{D7365018-8F06-4FCB-86E6-507409D762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6141" y="282143"/>
            <a:ext cx="1644539" cy="801222"/>
          </a:xfrm>
          <a:prstGeom prst="rect">
            <a:avLst/>
          </a:prstGeom>
        </p:spPr>
      </p:pic>
      <p:pic>
        <p:nvPicPr>
          <p:cNvPr id="4" name="Imagen 3">
            <a:extLst>
              <a:ext uri="{FF2B5EF4-FFF2-40B4-BE49-F238E27FC236}">
                <a16:creationId xmlns:a16="http://schemas.microsoft.com/office/drawing/2014/main" id="{4548DBE2-D0F1-4A37-B2E8-C7113D581AA6}"/>
              </a:ext>
            </a:extLst>
          </p:cNvPr>
          <p:cNvPicPr>
            <a:picLocks noChangeAspect="1"/>
          </p:cNvPicPr>
          <p:nvPr/>
        </p:nvPicPr>
        <p:blipFill rotWithShape="1">
          <a:blip r:embed="rId3"/>
          <a:srcRect l="2299" t="9456" r="3073" b="8108"/>
          <a:stretch/>
        </p:blipFill>
        <p:spPr bwMode="auto">
          <a:xfrm>
            <a:off x="661202" y="282143"/>
            <a:ext cx="1684655" cy="832485"/>
          </a:xfrm>
          <a:prstGeom prst="rect">
            <a:avLst/>
          </a:prstGeom>
          <a:noFill/>
          <a:ln>
            <a:noFill/>
          </a:ln>
          <a:extLst>
            <a:ext uri="{53640926-AAD7-44D8-BBD7-CCE9431645EC}">
              <a14:shadowObscured xmlns:a14="http://schemas.microsoft.com/office/drawing/2010/main"/>
            </a:ext>
          </a:extLst>
        </p:spPr>
      </p:pic>
      <p:pic>
        <p:nvPicPr>
          <p:cNvPr id="5" name="Imagen 4" descr="Texto&#10;&#10;Descripción generada automáticamente">
            <a:extLst>
              <a:ext uri="{FF2B5EF4-FFF2-40B4-BE49-F238E27FC236}">
                <a16:creationId xmlns:a16="http://schemas.microsoft.com/office/drawing/2014/main" id="{2821068D-78AE-4146-BBA4-EA5F1CE585B1}"/>
              </a:ext>
            </a:extLst>
          </p:cNvPr>
          <p:cNvPicPr>
            <a:picLocks noChangeAspect="1"/>
          </p:cNvPicPr>
          <p:nvPr/>
        </p:nvPicPr>
        <p:blipFill rotWithShape="1">
          <a:blip r:embed="rId4">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6" name="Imagen 5" descr="Icono&#10;&#10;Descripción generada automáticamente">
            <a:extLst>
              <a:ext uri="{FF2B5EF4-FFF2-40B4-BE49-F238E27FC236}">
                <a16:creationId xmlns:a16="http://schemas.microsoft.com/office/drawing/2014/main" id="{0980442C-113F-4F2F-B6FE-4867DB0E1C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7" name="Imagen 6" descr="Imagen que contiene Texto&#10;&#10;Descripción generada automáticamente">
            <a:extLst>
              <a:ext uri="{FF2B5EF4-FFF2-40B4-BE49-F238E27FC236}">
                <a16:creationId xmlns:a16="http://schemas.microsoft.com/office/drawing/2014/main" id="{19656A52-1062-4D66-8C25-5952BAC328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spTree>
    <p:extLst>
      <p:ext uri="{BB962C8B-B14F-4D97-AF65-F5344CB8AC3E}">
        <p14:creationId xmlns:p14="http://schemas.microsoft.com/office/powerpoint/2010/main" val="1622304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E45CD5-7DE8-427C-B2D5-58D5D4A87D6B}"/>
              </a:ext>
            </a:extLst>
          </p:cNvPr>
          <p:cNvSpPr>
            <a:spLocks noGrp="1"/>
          </p:cNvSpPr>
          <p:nvPr>
            <p:ph type="title"/>
          </p:nvPr>
        </p:nvSpPr>
        <p:spPr/>
        <p:txBody>
          <a:bodyPr/>
          <a:lstStyle/>
          <a:p>
            <a:r>
              <a:rPr lang="es-MX" dirty="0"/>
              <a:t>¿QUÉ ES LA DEMOCRACIA?</a:t>
            </a:r>
            <a:endParaRPr lang="es-EC" dirty="0"/>
          </a:p>
        </p:txBody>
      </p:sp>
      <p:sp>
        <p:nvSpPr>
          <p:cNvPr id="3" name="Marcador de contenido 2">
            <a:extLst>
              <a:ext uri="{FF2B5EF4-FFF2-40B4-BE49-F238E27FC236}">
                <a16:creationId xmlns:a16="http://schemas.microsoft.com/office/drawing/2014/main" id="{37AA3F9B-DA2F-4014-A319-D8063D72716C}"/>
              </a:ext>
            </a:extLst>
          </p:cNvPr>
          <p:cNvSpPr>
            <a:spLocks noGrp="1"/>
          </p:cNvSpPr>
          <p:nvPr>
            <p:ph idx="1"/>
          </p:nvPr>
        </p:nvSpPr>
        <p:spPr>
          <a:xfrm>
            <a:off x="1381351" y="2015255"/>
            <a:ext cx="5991519" cy="4037748"/>
          </a:xfrm>
        </p:spPr>
        <p:txBody>
          <a:bodyPr>
            <a:normAutofit fontScale="85000" lnSpcReduction="10000"/>
          </a:bodyPr>
          <a:lstStyle/>
          <a:p>
            <a:r>
              <a:rPr lang="es-MX" dirty="0"/>
              <a:t>La democracia como forma de gobierno nació en la polis griega, en Atenas en el siglo 5 a. C. como una alternativa a otras formas de gobierno que fueron la tiranía, monarquía, oligarquía, aristocracia </a:t>
            </a:r>
          </a:p>
          <a:p>
            <a:r>
              <a:rPr lang="es-MX" dirty="0"/>
              <a:t>DEMOCRACIA viene del griego DEMOS : personas / KRATOS : poder</a:t>
            </a:r>
          </a:p>
          <a:p>
            <a:r>
              <a:rPr lang="es-MX" dirty="0"/>
              <a:t>Prima es el bien común y es el pueblo quien gobierna </a:t>
            </a:r>
          </a:p>
          <a:p>
            <a:r>
              <a:rPr lang="es-MX" dirty="0"/>
              <a:t>La primera forma de Democracia fue la </a:t>
            </a:r>
            <a:r>
              <a:rPr lang="es-MX" b="1" dirty="0"/>
              <a:t>Directa, </a:t>
            </a:r>
            <a:r>
              <a:rPr lang="es-MX" dirty="0"/>
              <a:t>en la que pueblo opinaba y decidía en una ASAMBLEA.</a:t>
            </a:r>
          </a:p>
          <a:p>
            <a:r>
              <a:rPr lang="es-MX" dirty="0"/>
              <a:t>El pueblo estaba integrado por los </a:t>
            </a:r>
            <a:r>
              <a:rPr lang="es-MX" b="1" dirty="0"/>
              <a:t>ciudadanos</a:t>
            </a:r>
            <a:r>
              <a:rPr lang="es-MX" dirty="0"/>
              <a:t>, quienes tenían derechos, eran </a:t>
            </a:r>
            <a:r>
              <a:rPr lang="es-MX" b="1" dirty="0"/>
              <a:t>hombres propietarios</a:t>
            </a:r>
            <a:r>
              <a:rPr lang="es-MX" dirty="0"/>
              <a:t>. Las mujeres, niños, esclavos, extranjeros, no eran ciudadanos. </a:t>
            </a:r>
          </a:p>
        </p:txBody>
      </p:sp>
      <p:pic>
        <p:nvPicPr>
          <p:cNvPr id="4" name="Imagen 3">
            <a:extLst>
              <a:ext uri="{FF2B5EF4-FFF2-40B4-BE49-F238E27FC236}">
                <a16:creationId xmlns:a16="http://schemas.microsoft.com/office/drawing/2014/main" id="{56E22168-01B7-4435-A541-1D527109A5F1}"/>
              </a:ext>
            </a:extLst>
          </p:cNvPr>
          <p:cNvPicPr>
            <a:picLocks noChangeAspect="1"/>
          </p:cNvPicPr>
          <p:nvPr/>
        </p:nvPicPr>
        <p:blipFill>
          <a:blip r:embed="rId2"/>
          <a:stretch>
            <a:fillRect/>
          </a:stretch>
        </p:blipFill>
        <p:spPr>
          <a:xfrm>
            <a:off x="7922754" y="2310725"/>
            <a:ext cx="3846773" cy="3010084"/>
          </a:xfrm>
          <a:prstGeom prst="rect">
            <a:avLst/>
          </a:prstGeom>
        </p:spPr>
      </p:pic>
      <p:pic>
        <p:nvPicPr>
          <p:cNvPr id="5" name="Imagen 4">
            <a:extLst>
              <a:ext uri="{FF2B5EF4-FFF2-40B4-BE49-F238E27FC236}">
                <a16:creationId xmlns:a16="http://schemas.microsoft.com/office/drawing/2014/main" id="{924E5159-C2BB-48F9-A3A1-C2BE2EAB7D68}"/>
              </a:ext>
            </a:extLst>
          </p:cNvPr>
          <p:cNvPicPr>
            <a:picLocks noChangeAspect="1"/>
          </p:cNvPicPr>
          <p:nvPr/>
        </p:nvPicPr>
        <p:blipFill rotWithShape="1">
          <a:blip r:embed="rId3"/>
          <a:srcRect l="2299" t="9456" r="3073" b="8108"/>
          <a:stretch/>
        </p:blipFill>
        <p:spPr bwMode="auto">
          <a:xfrm>
            <a:off x="661202" y="282143"/>
            <a:ext cx="1684655" cy="832485"/>
          </a:xfrm>
          <a:prstGeom prst="rect">
            <a:avLst/>
          </a:prstGeom>
          <a:noFill/>
          <a:ln>
            <a:noFill/>
          </a:ln>
          <a:extLst>
            <a:ext uri="{53640926-AAD7-44D8-BBD7-CCE9431645EC}">
              <a14:shadowObscured xmlns:a14="http://schemas.microsoft.com/office/drawing/2010/main"/>
            </a:ext>
          </a:extLst>
        </p:spPr>
      </p:pic>
      <p:pic>
        <p:nvPicPr>
          <p:cNvPr id="6" name="Imagen 5" descr="Texto&#10;&#10;Descripción generada automáticamente">
            <a:extLst>
              <a:ext uri="{FF2B5EF4-FFF2-40B4-BE49-F238E27FC236}">
                <a16:creationId xmlns:a16="http://schemas.microsoft.com/office/drawing/2014/main" id="{04C057A2-6BE4-40A9-8641-30CC0F39D5D5}"/>
              </a:ext>
            </a:extLst>
          </p:cNvPr>
          <p:cNvPicPr>
            <a:picLocks noChangeAspect="1"/>
          </p:cNvPicPr>
          <p:nvPr/>
        </p:nvPicPr>
        <p:blipFill rotWithShape="1">
          <a:blip r:embed="rId4">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7" name="Imagen 6" descr="Icono&#10;&#10;Descripción generada automáticamente">
            <a:extLst>
              <a:ext uri="{FF2B5EF4-FFF2-40B4-BE49-F238E27FC236}">
                <a16:creationId xmlns:a16="http://schemas.microsoft.com/office/drawing/2014/main" id="{D0A3A731-ECEC-4500-8AB6-68E7E8CCF2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8" name="Imagen 7" descr="Imagen que contiene Texto&#10;&#10;Descripción generada automáticamente">
            <a:extLst>
              <a:ext uri="{FF2B5EF4-FFF2-40B4-BE49-F238E27FC236}">
                <a16:creationId xmlns:a16="http://schemas.microsoft.com/office/drawing/2014/main" id="{4C0B48C8-E1E1-4C0C-9F6F-8F376A7117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9" name="Imagen 8" descr="Logotipo&#10;&#10;Descripción generada automáticamente">
            <a:extLst>
              <a:ext uri="{FF2B5EF4-FFF2-40B4-BE49-F238E27FC236}">
                <a16:creationId xmlns:a16="http://schemas.microsoft.com/office/drawing/2014/main" id="{AB2D7AF1-1B8A-49E3-BBEB-A799AA976E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46141" y="282143"/>
            <a:ext cx="1644539" cy="801222"/>
          </a:xfrm>
          <a:prstGeom prst="rect">
            <a:avLst/>
          </a:prstGeom>
        </p:spPr>
      </p:pic>
      <p:sp>
        <p:nvSpPr>
          <p:cNvPr id="10" name="CuadroTexto 9">
            <a:extLst>
              <a:ext uri="{FF2B5EF4-FFF2-40B4-BE49-F238E27FC236}">
                <a16:creationId xmlns:a16="http://schemas.microsoft.com/office/drawing/2014/main" id="{EE5B4E00-BD64-4683-A833-A5E12CEE6BC1}"/>
              </a:ext>
            </a:extLst>
          </p:cNvPr>
          <p:cNvSpPr txBox="1"/>
          <p:nvPr/>
        </p:nvSpPr>
        <p:spPr>
          <a:xfrm>
            <a:off x="7814667" y="5608503"/>
            <a:ext cx="4369444" cy="338554"/>
          </a:xfrm>
          <a:prstGeom prst="rect">
            <a:avLst/>
          </a:prstGeom>
          <a:noFill/>
        </p:spPr>
        <p:txBody>
          <a:bodyPr wrap="square" rtlCol="0">
            <a:spAutoFit/>
          </a:bodyPr>
          <a:lstStyle/>
          <a:p>
            <a:r>
              <a:rPr lang="es-MX" sz="1600" b="1" dirty="0"/>
              <a:t>Ágora espacio de reunión de la ASAMBLEA</a:t>
            </a:r>
            <a:endParaRPr lang="es-EC" sz="1600" b="1" dirty="0"/>
          </a:p>
        </p:txBody>
      </p:sp>
    </p:spTree>
    <p:extLst>
      <p:ext uri="{BB962C8B-B14F-4D97-AF65-F5344CB8AC3E}">
        <p14:creationId xmlns:p14="http://schemas.microsoft.com/office/powerpoint/2010/main" val="287204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3EC594-276A-4E41-96FC-A7ECC9D100AA}"/>
              </a:ext>
            </a:extLst>
          </p:cNvPr>
          <p:cNvSpPr>
            <a:spLocks noGrp="1"/>
          </p:cNvSpPr>
          <p:nvPr>
            <p:ph type="title"/>
          </p:nvPr>
        </p:nvSpPr>
        <p:spPr/>
        <p:txBody>
          <a:bodyPr/>
          <a:lstStyle/>
          <a:p>
            <a:r>
              <a:rPr lang="es-MX" dirty="0"/>
              <a:t>TIPOS DE DEMOCRACIA</a:t>
            </a:r>
            <a:endParaRPr lang="es-EC" dirty="0"/>
          </a:p>
        </p:txBody>
      </p:sp>
      <p:sp>
        <p:nvSpPr>
          <p:cNvPr id="3" name="Rectángulo 2">
            <a:extLst>
              <a:ext uri="{FF2B5EF4-FFF2-40B4-BE49-F238E27FC236}">
                <a16:creationId xmlns:a16="http://schemas.microsoft.com/office/drawing/2014/main" id="{9DFE5C57-35EB-4383-9643-E8713B30B182}"/>
              </a:ext>
            </a:extLst>
          </p:cNvPr>
          <p:cNvSpPr/>
          <p:nvPr/>
        </p:nvSpPr>
        <p:spPr>
          <a:xfrm>
            <a:off x="1343670" y="2107682"/>
            <a:ext cx="1684655" cy="6005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DIRECTA</a:t>
            </a:r>
            <a:endParaRPr lang="es-EC" b="1" dirty="0">
              <a:solidFill>
                <a:schemeClr val="tx1"/>
              </a:solidFill>
            </a:endParaRPr>
          </a:p>
        </p:txBody>
      </p:sp>
      <p:sp>
        <p:nvSpPr>
          <p:cNvPr id="4" name="Rectángulo 3">
            <a:extLst>
              <a:ext uri="{FF2B5EF4-FFF2-40B4-BE49-F238E27FC236}">
                <a16:creationId xmlns:a16="http://schemas.microsoft.com/office/drawing/2014/main" id="{CEB547FA-F2F1-447F-A6C2-C9E5C5C0AEAF}"/>
              </a:ext>
            </a:extLst>
          </p:cNvPr>
          <p:cNvSpPr/>
          <p:nvPr/>
        </p:nvSpPr>
        <p:spPr>
          <a:xfrm>
            <a:off x="3667049" y="2107681"/>
            <a:ext cx="2269067" cy="60050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REPRESENTATIVA</a:t>
            </a:r>
            <a:endParaRPr lang="es-EC" b="1" dirty="0">
              <a:solidFill>
                <a:schemeClr val="tx1"/>
              </a:solidFill>
            </a:endParaRPr>
          </a:p>
        </p:txBody>
      </p:sp>
      <p:sp>
        <p:nvSpPr>
          <p:cNvPr id="5" name="Rectángulo 4">
            <a:extLst>
              <a:ext uri="{FF2B5EF4-FFF2-40B4-BE49-F238E27FC236}">
                <a16:creationId xmlns:a16="http://schemas.microsoft.com/office/drawing/2014/main" id="{B6CB6AF1-C2E4-4AF4-90A7-7CB43EB0F0F5}"/>
              </a:ext>
            </a:extLst>
          </p:cNvPr>
          <p:cNvSpPr/>
          <p:nvPr/>
        </p:nvSpPr>
        <p:spPr>
          <a:xfrm>
            <a:off x="6481558" y="2094822"/>
            <a:ext cx="2019885" cy="600501"/>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PARTICIPATIVA</a:t>
            </a:r>
            <a:endParaRPr lang="es-EC" b="1" dirty="0">
              <a:solidFill>
                <a:schemeClr val="tx1"/>
              </a:solidFill>
            </a:endParaRPr>
          </a:p>
        </p:txBody>
      </p:sp>
      <p:sp>
        <p:nvSpPr>
          <p:cNvPr id="6" name="Rectángulo 5">
            <a:extLst>
              <a:ext uri="{FF2B5EF4-FFF2-40B4-BE49-F238E27FC236}">
                <a16:creationId xmlns:a16="http://schemas.microsoft.com/office/drawing/2014/main" id="{834AFD9D-EF15-4952-8AF5-31082B6D55C5}"/>
              </a:ext>
            </a:extLst>
          </p:cNvPr>
          <p:cNvSpPr/>
          <p:nvPr/>
        </p:nvSpPr>
        <p:spPr>
          <a:xfrm>
            <a:off x="1343672" y="2822757"/>
            <a:ext cx="1684653" cy="247844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Surgimiento: </a:t>
            </a:r>
          </a:p>
          <a:p>
            <a:pPr algn="ctr"/>
            <a:r>
              <a:rPr lang="es-MX" dirty="0">
                <a:solidFill>
                  <a:schemeClr val="tx1"/>
                </a:solidFill>
              </a:rPr>
              <a:t>500 a. C. </a:t>
            </a:r>
          </a:p>
          <a:p>
            <a:pPr algn="ctr"/>
            <a:r>
              <a:rPr lang="es-MX" dirty="0">
                <a:solidFill>
                  <a:schemeClr val="tx1"/>
                </a:solidFill>
              </a:rPr>
              <a:t>En Atenas -  Grecia</a:t>
            </a:r>
          </a:p>
          <a:p>
            <a:pPr algn="ctr"/>
            <a:r>
              <a:rPr lang="es-MX" dirty="0">
                <a:solidFill>
                  <a:schemeClr val="tx1"/>
                </a:solidFill>
              </a:rPr>
              <a:t>Los ciudadanos deciden en Asamblea</a:t>
            </a:r>
            <a:endParaRPr lang="es-EC" dirty="0">
              <a:solidFill>
                <a:schemeClr val="tx1"/>
              </a:solidFill>
            </a:endParaRPr>
          </a:p>
        </p:txBody>
      </p:sp>
      <p:sp>
        <p:nvSpPr>
          <p:cNvPr id="7" name="Rectángulo 6">
            <a:extLst>
              <a:ext uri="{FF2B5EF4-FFF2-40B4-BE49-F238E27FC236}">
                <a16:creationId xmlns:a16="http://schemas.microsoft.com/office/drawing/2014/main" id="{5F948A3F-0A72-4BE0-9A60-8A67E70C9BD7}"/>
              </a:ext>
            </a:extLst>
          </p:cNvPr>
          <p:cNvSpPr/>
          <p:nvPr/>
        </p:nvSpPr>
        <p:spPr>
          <a:xfrm>
            <a:off x="3676721" y="2822757"/>
            <a:ext cx="2269067" cy="247844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rPr>
              <a:t>Surgimiento: </a:t>
            </a:r>
          </a:p>
          <a:p>
            <a:pPr algn="ctr"/>
            <a:r>
              <a:rPr lang="es-MX" sz="1400" dirty="0">
                <a:solidFill>
                  <a:schemeClr val="tx1"/>
                </a:solidFill>
              </a:rPr>
              <a:t>1789  </a:t>
            </a:r>
          </a:p>
          <a:p>
            <a:pPr algn="ctr"/>
            <a:r>
              <a:rPr lang="es-MX" sz="1400" dirty="0">
                <a:solidFill>
                  <a:schemeClr val="tx1"/>
                </a:solidFill>
              </a:rPr>
              <a:t>Francia </a:t>
            </a:r>
          </a:p>
          <a:p>
            <a:pPr algn="ctr"/>
            <a:r>
              <a:rPr lang="es-MX" sz="1400" dirty="0">
                <a:solidFill>
                  <a:schemeClr val="tx1"/>
                </a:solidFill>
              </a:rPr>
              <a:t>Ciudadanos (burguesía)  nombran sus representantes al Parlamento. Da origen al Estado republicano.</a:t>
            </a:r>
          </a:p>
        </p:txBody>
      </p:sp>
      <p:sp>
        <p:nvSpPr>
          <p:cNvPr id="8" name="Rectángulo 7">
            <a:extLst>
              <a:ext uri="{FF2B5EF4-FFF2-40B4-BE49-F238E27FC236}">
                <a16:creationId xmlns:a16="http://schemas.microsoft.com/office/drawing/2014/main" id="{B2B4D0C4-BC3A-4CE1-B494-7548B8D4BFEC}"/>
              </a:ext>
            </a:extLst>
          </p:cNvPr>
          <p:cNvSpPr/>
          <p:nvPr/>
        </p:nvSpPr>
        <p:spPr>
          <a:xfrm>
            <a:off x="6481558" y="2822756"/>
            <a:ext cx="2075695" cy="2478447"/>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rPr>
              <a:t>Surgimiento: </a:t>
            </a:r>
          </a:p>
          <a:p>
            <a:pPr algn="ctr"/>
            <a:r>
              <a:rPr lang="es-MX" sz="1400" dirty="0">
                <a:solidFill>
                  <a:schemeClr val="tx1"/>
                </a:solidFill>
              </a:rPr>
              <a:t>A partir de 1980 </a:t>
            </a:r>
          </a:p>
          <a:p>
            <a:pPr algn="ctr"/>
            <a:r>
              <a:rPr lang="es-MX" sz="1400" dirty="0">
                <a:solidFill>
                  <a:schemeClr val="tx1"/>
                </a:solidFill>
              </a:rPr>
              <a:t>Europa, A. L </a:t>
            </a:r>
          </a:p>
          <a:p>
            <a:pPr algn="ctr"/>
            <a:r>
              <a:rPr lang="es-MX" sz="1400" dirty="0">
                <a:solidFill>
                  <a:schemeClr val="tx1"/>
                </a:solidFill>
              </a:rPr>
              <a:t>Montevideo – Uruguay, Porto Alegre – Brasil, Rosario - Argentina. </a:t>
            </a:r>
          </a:p>
          <a:p>
            <a:pPr algn="ctr"/>
            <a:r>
              <a:rPr lang="es-MX" sz="1400" dirty="0">
                <a:solidFill>
                  <a:schemeClr val="tx1"/>
                </a:solidFill>
              </a:rPr>
              <a:t>Ciudadanía decide en la gestión pública.</a:t>
            </a:r>
          </a:p>
        </p:txBody>
      </p:sp>
      <p:pic>
        <p:nvPicPr>
          <p:cNvPr id="9" name="Imagen 8">
            <a:extLst>
              <a:ext uri="{FF2B5EF4-FFF2-40B4-BE49-F238E27FC236}">
                <a16:creationId xmlns:a16="http://schemas.microsoft.com/office/drawing/2014/main" id="{362061EA-6D49-4B76-909B-8B9ADB27B5A1}"/>
              </a:ext>
            </a:extLst>
          </p:cNvPr>
          <p:cNvPicPr>
            <a:picLocks noChangeAspect="1"/>
          </p:cNvPicPr>
          <p:nvPr/>
        </p:nvPicPr>
        <p:blipFill rotWithShape="1">
          <a:blip r:embed="rId2"/>
          <a:srcRect l="2299" t="9456" r="3073" b="8108"/>
          <a:stretch/>
        </p:blipFill>
        <p:spPr bwMode="auto">
          <a:xfrm>
            <a:off x="661202" y="282143"/>
            <a:ext cx="1684655" cy="832485"/>
          </a:xfrm>
          <a:prstGeom prst="rect">
            <a:avLst/>
          </a:prstGeom>
          <a:noFill/>
          <a:ln>
            <a:noFill/>
          </a:ln>
          <a:extLst>
            <a:ext uri="{53640926-AAD7-44D8-BBD7-CCE9431645EC}">
              <a14:shadowObscured xmlns:a14="http://schemas.microsoft.com/office/drawing/2010/main"/>
            </a:ext>
          </a:extLst>
        </p:spPr>
      </p:pic>
      <p:pic>
        <p:nvPicPr>
          <p:cNvPr id="10" name="Imagen 9" descr="Texto&#10;&#10;Descripción generada automáticamente">
            <a:extLst>
              <a:ext uri="{FF2B5EF4-FFF2-40B4-BE49-F238E27FC236}">
                <a16:creationId xmlns:a16="http://schemas.microsoft.com/office/drawing/2014/main" id="{44567121-F59A-40B7-AFB4-BB4A6A28F58F}"/>
              </a:ext>
            </a:extLst>
          </p:cNvPr>
          <p:cNvPicPr>
            <a:picLocks noChangeAspect="1"/>
          </p:cNvPicPr>
          <p:nvPr/>
        </p:nvPicPr>
        <p:blipFill rotWithShape="1">
          <a:blip r:embed="rId3">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11" name="Imagen 10" descr="Icono&#10;&#10;Descripción generada automáticamente">
            <a:extLst>
              <a:ext uri="{FF2B5EF4-FFF2-40B4-BE49-F238E27FC236}">
                <a16:creationId xmlns:a16="http://schemas.microsoft.com/office/drawing/2014/main" id="{D501F260-164A-40E1-8107-8CD1AC296C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12" name="Imagen 11" descr="Imagen que contiene Texto&#10;&#10;Descripción generada automáticamente">
            <a:extLst>
              <a:ext uri="{FF2B5EF4-FFF2-40B4-BE49-F238E27FC236}">
                <a16:creationId xmlns:a16="http://schemas.microsoft.com/office/drawing/2014/main" id="{6E6BB5DF-AFE1-407C-981E-3B7C59D8EB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13" name="Imagen 12" descr="Logotipo&#10;&#10;Descripción generada automáticamente">
            <a:extLst>
              <a:ext uri="{FF2B5EF4-FFF2-40B4-BE49-F238E27FC236}">
                <a16:creationId xmlns:a16="http://schemas.microsoft.com/office/drawing/2014/main" id="{4764AB96-7490-40F8-ABC3-ECE6C1F79F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6141" y="282143"/>
            <a:ext cx="1644539" cy="801222"/>
          </a:xfrm>
          <a:prstGeom prst="rect">
            <a:avLst/>
          </a:prstGeom>
        </p:spPr>
      </p:pic>
      <p:sp>
        <p:nvSpPr>
          <p:cNvPr id="15" name="CuadroTexto 14">
            <a:extLst>
              <a:ext uri="{FF2B5EF4-FFF2-40B4-BE49-F238E27FC236}">
                <a16:creationId xmlns:a16="http://schemas.microsoft.com/office/drawing/2014/main" id="{570A432A-5FF9-42FC-8E63-B026364D6AF1}"/>
              </a:ext>
            </a:extLst>
          </p:cNvPr>
          <p:cNvSpPr txBox="1"/>
          <p:nvPr/>
        </p:nvSpPr>
        <p:spPr>
          <a:xfrm>
            <a:off x="4578030" y="5418522"/>
            <a:ext cx="695701" cy="369332"/>
          </a:xfrm>
          <a:prstGeom prst="rect">
            <a:avLst/>
          </a:prstGeom>
          <a:noFill/>
        </p:spPr>
        <p:txBody>
          <a:bodyPr wrap="square" rtlCol="0">
            <a:spAutoFit/>
          </a:bodyPr>
          <a:lstStyle/>
          <a:p>
            <a:r>
              <a:rPr lang="es-MX" dirty="0"/>
              <a:t>1830</a:t>
            </a:r>
            <a:endParaRPr lang="es-EC" dirty="0"/>
          </a:p>
        </p:txBody>
      </p:sp>
      <p:sp>
        <p:nvSpPr>
          <p:cNvPr id="16" name="CuadroTexto 15">
            <a:extLst>
              <a:ext uri="{FF2B5EF4-FFF2-40B4-BE49-F238E27FC236}">
                <a16:creationId xmlns:a16="http://schemas.microsoft.com/office/drawing/2014/main" id="{F22EADF2-BEC2-4EEF-B216-274B52C8E918}"/>
              </a:ext>
            </a:extLst>
          </p:cNvPr>
          <p:cNvSpPr txBox="1"/>
          <p:nvPr/>
        </p:nvSpPr>
        <p:spPr>
          <a:xfrm>
            <a:off x="7168336" y="5397985"/>
            <a:ext cx="646331" cy="369332"/>
          </a:xfrm>
          <a:prstGeom prst="rect">
            <a:avLst/>
          </a:prstGeom>
          <a:noFill/>
        </p:spPr>
        <p:txBody>
          <a:bodyPr wrap="none" rtlCol="0">
            <a:spAutoFit/>
          </a:bodyPr>
          <a:lstStyle/>
          <a:p>
            <a:r>
              <a:rPr lang="es-MX" dirty="0"/>
              <a:t>2008</a:t>
            </a:r>
            <a:endParaRPr lang="es-EC" dirty="0"/>
          </a:p>
        </p:txBody>
      </p:sp>
      <p:sp>
        <p:nvSpPr>
          <p:cNvPr id="17" name="AutoShape 2" descr="Ecuador bandera mapa tridimensional, render, aislado en blanco Fotografía  de stock - Alamy">
            <a:extLst>
              <a:ext uri="{FF2B5EF4-FFF2-40B4-BE49-F238E27FC236}">
                <a16:creationId xmlns:a16="http://schemas.microsoft.com/office/drawing/2014/main" id="{E66FC8CB-C651-4768-A9E5-ADCF365942E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9" name="Imagen 18">
            <a:extLst>
              <a:ext uri="{FF2B5EF4-FFF2-40B4-BE49-F238E27FC236}">
                <a16:creationId xmlns:a16="http://schemas.microsoft.com/office/drawing/2014/main" id="{8EB46D53-429A-4BBA-888B-20A1266FB46E}"/>
              </a:ext>
            </a:extLst>
          </p:cNvPr>
          <p:cNvPicPr>
            <a:picLocks noChangeAspect="1"/>
          </p:cNvPicPr>
          <p:nvPr/>
        </p:nvPicPr>
        <p:blipFill rotWithShape="1">
          <a:blip r:embed="rId7"/>
          <a:srcRect l="7520" t="5068" r="5977" b="11731"/>
          <a:stretch/>
        </p:blipFill>
        <p:spPr>
          <a:xfrm>
            <a:off x="187565" y="5301203"/>
            <a:ext cx="792901" cy="746356"/>
          </a:xfrm>
          <a:prstGeom prst="rect">
            <a:avLst/>
          </a:prstGeom>
        </p:spPr>
      </p:pic>
      <p:sp>
        <p:nvSpPr>
          <p:cNvPr id="20" name="Rectángulo 19">
            <a:extLst>
              <a:ext uri="{FF2B5EF4-FFF2-40B4-BE49-F238E27FC236}">
                <a16:creationId xmlns:a16="http://schemas.microsoft.com/office/drawing/2014/main" id="{48D3E293-CCBE-4E61-BFB3-CC0248E8484E}"/>
              </a:ext>
            </a:extLst>
          </p:cNvPr>
          <p:cNvSpPr/>
          <p:nvPr/>
        </p:nvSpPr>
        <p:spPr>
          <a:xfrm>
            <a:off x="9135839" y="2093051"/>
            <a:ext cx="2571385" cy="600501"/>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COMUNITARIA</a:t>
            </a:r>
            <a:endParaRPr lang="es-EC" b="1" dirty="0">
              <a:solidFill>
                <a:schemeClr val="tx1"/>
              </a:solidFill>
            </a:endParaRPr>
          </a:p>
        </p:txBody>
      </p:sp>
      <p:sp>
        <p:nvSpPr>
          <p:cNvPr id="22" name="Rectángulo 21">
            <a:extLst>
              <a:ext uri="{FF2B5EF4-FFF2-40B4-BE49-F238E27FC236}">
                <a16:creationId xmlns:a16="http://schemas.microsoft.com/office/drawing/2014/main" id="{D217ADC4-F085-4EAC-BA5E-3A266CDC4B4C}"/>
              </a:ext>
            </a:extLst>
          </p:cNvPr>
          <p:cNvSpPr/>
          <p:nvPr/>
        </p:nvSpPr>
        <p:spPr>
          <a:xfrm>
            <a:off x="9093023" y="2863440"/>
            <a:ext cx="2614201" cy="2493808"/>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rPr>
              <a:t>Es el conjunto de mecanismos de administración, organización y ejercicio de derechos colectivos de comunidades, pueblos y nacionalidades de participar en las decisiones del Estado. Se asienta en la autodeterminación y autogobierno.  </a:t>
            </a:r>
          </a:p>
        </p:txBody>
      </p:sp>
      <p:sp>
        <p:nvSpPr>
          <p:cNvPr id="24" name="CuadroTexto 23">
            <a:extLst>
              <a:ext uri="{FF2B5EF4-FFF2-40B4-BE49-F238E27FC236}">
                <a16:creationId xmlns:a16="http://schemas.microsoft.com/office/drawing/2014/main" id="{D239CFE5-72AD-4006-8F47-1D609BFF4DD7}"/>
              </a:ext>
            </a:extLst>
          </p:cNvPr>
          <p:cNvSpPr txBox="1"/>
          <p:nvPr/>
        </p:nvSpPr>
        <p:spPr>
          <a:xfrm>
            <a:off x="1886938" y="5418522"/>
            <a:ext cx="646331" cy="369332"/>
          </a:xfrm>
          <a:prstGeom prst="rect">
            <a:avLst/>
          </a:prstGeom>
          <a:noFill/>
        </p:spPr>
        <p:txBody>
          <a:bodyPr wrap="none" rtlCol="0">
            <a:spAutoFit/>
          </a:bodyPr>
          <a:lstStyle/>
          <a:p>
            <a:r>
              <a:rPr lang="es-MX" dirty="0"/>
              <a:t>2008</a:t>
            </a:r>
            <a:endParaRPr lang="es-EC" dirty="0"/>
          </a:p>
        </p:txBody>
      </p:sp>
      <p:sp>
        <p:nvSpPr>
          <p:cNvPr id="21" name="CuadroTexto 20">
            <a:extLst>
              <a:ext uri="{FF2B5EF4-FFF2-40B4-BE49-F238E27FC236}">
                <a16:creationId xmlns:a16="http://schemas.microsoft.com/office/drawing/2014/main" id="{EAF1D5CB-DD76-4D6A-A9C4-CEA8B452CD10}"/>
              </a:ext>
            </a:extLst>
          </p:cNvPr>
          <p:cNvSpPr txBox="1"/>
          <p:nvPr/>
        </p:nvSpPr>
        <p:spPr>
          <a:xfrm>
            <a:off x="9906169" y="5418522"/>
            <a:ext cx="704039" cy="369332"/>
          </a:xfrm>
          <a:prstGeom prst="rect">
            <a:avLst/>
          </a:prstGeom>
          <a:noFill/>
        </p:spPr>
        <p:txBody>
          <a:bodyPr wrap="none" rtlCol="0">
            <a:spAutoFit/>
          </a:bodyPr>
          <a:lstStyle/>
          <a:p>
            <a:r>
              <a:rPr lang="es-MX" dirty="0"/>
              <a:t> 2008</a:t>
            </a:r>
            <a:endParaRPr lang="es-EC" dirty="0"/>
          </a:p>
        </p:txBody>
      </p:sp>
    </p:spTree>
    <p:extLst>
      <p:ext uri="{BB962C8B-B14F-4D97-AF65-F5344CB8AC3E}">
        <p14:creationId xmlns:p14="http://schemas.microsoft.com/office/powerpoint/2010/main" val="2736678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F10202-5B4B-4C31-B901-B10EFC298FDB}"/>
              </a:ext>
            </a:extLst>
          </p:cNvPr>
          <p:cNvSpPr>
            <a:spLocks noGrp="1"/>
          </p:cNvSpPr>
          <p:nvPr>
            <p:ph type="title"/>
          </p:nvPr>
        </p:nvSpPr>
        <p:spPr>
          <a:xfrm>
            <a:off x="1536658" y="1438056"/>
            <a:ext cx="9520158" cy="1049235"/>
          </a:xfrm>
        </p:spPr>
        <p:txBody>
          <a:bodyPr/>
          <a:lstStyle/>
          <a:p>
            <a:r>
              <a:rPr lang="es-MX" dirty="0"/>
              <a:t>Democracia Representativa en el Estado republicano</a:t>
            </a:r>
            <a:endParaRPr lang="es-EC" dirty="0"/>
          </a:p>
        </p:txBody>
      </p:sp>
      <p:sp>
        <p:nvSpPr>
          <p:cNvPr id="3" name="Marcador de contenido 2">
            <a:extLst>
              <a:ext uri="{FF2B5EF4-FFF2-40B4-BE49-F238E27FC236}">
                <a16:creationId xmlns:a16="http://schemas.microsoft.com/office/drawing/2014/main" id="{C3D877BF-DBE4-4605-9213-03E7A057D482}"/>
              </a:ext>
            </a:extLst>
          </p:cNvPr>
          <p:cNvSpPr>
            <a:spLocks noGrp="1"/>
          </p:cNvSpPr>
          <p:nvPr>
            <p:ph idx="1"/>
          </p:nvPr>
        </p:nvSpPr>
        <p:spPr>
          <a:xfrm>
            <a:off x="1534697" y="2758966"/>
            <a:ext cx="6751000" cy="3438634"/>
          </a:xfrm>
        </p:spPr>
        <p:txBody>
          <a:bodyPr>
            <a:normAutofit fontScale="92500" lnSpcReduction="10000"/>
          </a:bodyPr>
          <a:lstStyle/>
          <a:p>
            <a:r>
              <a:rPr lang="es-MX" dirty="0"/>
              <a:t>La Democracia Representativa surge con la figura del Estado republicano.</a:t>
            </a:r>
          </a:p>
          <a:p>
            <a:r>
              <a:rPr lang="es-MX" dirty="0"/>
              <a:t>El Estado se configura en una organización política que cumple un rol de </a:t>
            </a:r>
            <a:r>
              <a:rPr lang="es-MX" b="1" dirty="0"/>
              <a:t>autoridad</a:t>
            </a:r>
            <a:r>
              <a:rPr lang="es-MX" dirty="0"/>
              <a:t> sobre la sociedad. Tiene el poder de administrar los recursos, poner normas y ejercer control sobre los </a:t>
            </a:r>
            <a:r>
              <a:rPr lang="es-MX" dirty="0" err="1"/>
              <a:t>ciudadan@s</a:t>
            </a:r>
            <a:r>
              <a:rPr lang="es-MX" dirty="0"/>
              <a:t>  y controlar todo lo que pasa en un territorio. </a:t>
            </a:r>
          </a:p>
          <a:p>
            <a:r>
              <a:rPr lang="es-MX" dirty="0"/>
              <a:t>Su función principal es ordenar y administrar la vida en sociedad, garantizando todos los derechos de la población. </a:t>
            </a:r>
          </a:p>
          <a:p>
            <a:endParaRPr lang="es-EC" dirty="0"/>
          </a:p>
        </p:txBody>
      </p:sp>
      <p:pic>
        <p:nvPicPr>
          <p:cNvPr id="4" name="Imagen 3" descr="Logotipo&#10;&#10;Descripción generada automáticamente">
            <a:extLst>
              <a:ext uri="{FF2B5EF4-FFF2-40B4-BE49-F238E27FC236}">
                <a16:creationId xmlns:a16="http://schemas.microsoft.com/office/drawing/2014/main" id="{1C3B8DB4-9A64-4F29-929B-E884555C20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6141" y="282143"/>
            <a:ext cx="1644539" cy="801222"/>
          </a:xfrm>
          <a:prstGeom prst="rect">
            <a:avLst/>
          </a:prstGeom>
        </p:spPr>
      </p:pic>
      <p:pic>
        <p:nvPicPr>
          <p:cNvPr id="5" name="Imagen 4">
            <a:extLst>
              <a:ext uri="{FF2B5EF4-FFF2-40B4-BE49-F238E27FC236}">
                <a16:creationId xmlns:a16="http://schemas.microsoft.com/office/drawing/2014/main" id="{1F691A8A-1FAB-41C6-8B1E-FFBADC8577AA}"/>
              </a:ext>
            </a:extLst>
          </p:cNvPr>
          <p:cNvPicPr>
            <a:picLocks noChangeAspect="1"/>
          </p:cNvPicPr>
          <p:nvPr/>
        </p:nvPicPr>
        <p:blipFill rotWithShape="1">
          <a:blip r:embed="rId3"/>
          <a:srcRect l="2299" t="9456" r="3073" b="8108"/>
          <a:stretch/>
        </p:blipFill>
        <p:spPr bwMode="auto">
          <a:xfrm>
            <a:off x="661202" y="282143"/>
            <a:ext cx="1684655" cy="832485"/>
          </a:xfrm>
          <a:prstGeom prst="rect">
            <a:avLst/>
          </a:prstGeom>
          <a:noFill/>
          <a:ln>
            <a:noFill/>
          </a:ln>
          <a:extLst>
            <a:ext uri="{53640926-AAD7-44D8-BBD7-CCE9431645EC}">
              <a14:shadowObscured xmlns:a14="http://schemas.microsoft.com/office/drawing/2010/main"/>
            </a:ext>
          </a:extLst>
        </p:spPr>
      </p:pic>
      <p:pic>
        <p:nvPicPr>
          <p:cNvPr id="6" name="Imagen 5" descr="Texto&#10;&#10;Descripción generada automáticamente">
            <a:extLst>
              <a:ext uri="{FF2B5EF4-FFF2-40B4-BE49-F238E27FC236}">
                <a16:creationId xmlns:a16="http://schemas.microsoft.com/office/drawing/2014/main" id="{1850F4AE-FFFC-41D2-97C3-C11B7D2FF869}"/>
              </a:ext>
            </a:extLst>
          </p:cNvPr>
          <p:cNvPicPr>
            <a:picLocks noChangeAspect="1"/>
          </p:cNvPicPr>
          <p:nvPr/>
        </p:nvPicPr>
        <p:blipFill rotWithShape="1">
          <a:blip r:embed="rId4">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7" name="Imagen 6" descr="Icono&#10;&#10;Descripción generada automáticamente">
            <a:extLst>
              <a:ext uri="{FF2B5EF4-FFF2-40B4-BE49-F238E27FC236}">
                <a16:creationId xmlns:a16="http://schemas.microsoft.com/office/drawing/2014/main" id="{4907CDDF-C8BC-4A68-A143-DA6379936B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8" name="Imagen 7" descr="Imagen que contiene Texto&#10;&#10;Descripción generada automáticamente">
            <a:extLst>
              <a:ext uri="{FF2B5EF4-FFF2-40B4-BE49-F238E27FC236}">
                <a16:creationId xmlns:a16="http://schemas.microsoft.com/office/drawing/2014/main" id="{29A859AD-FBA7-4ED3-AB18-9F232DFCC7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10" name="Imagen 9">
            <a:extLst>
              <a:ext uri="{FF2B5EF4-FFF2-40B4-BE49-F238E27FC236}">
                <a16:creationId xmlns:a16="http://schemas.microsoft.com/office/drawing/2014/main" id="{555211E4-51C7-40B3-B319-CEE205117551}"/>
              </a:ext>
            </a:extLst>
          </p:cNvPr>
          <p:cNvPicPr>
            <a:picLocks noChangeAspect="1"/>
          </p:cNvPicPr>
          <p:nvPr/>
        </p:nvPicPr>
        <p:blipFill rotWithShape="1">
          <a:blip r:embed="rId7"/>
          <a:srcRect b="15879"/>
          <a:stretch/>
        </p:blipFill>
        <p:spPr>
          <a:xfrm>
            <a:off x="8285697" y="2862472"/>
            <a:ext cx="3618397" cy="2314711"/>
          </a:xfrm>
          <a:prstGeom prst="rect">
            <a:avLst/>
          </a:prstGeom>
        </p:spPr>
      </p:pic>
      <p:sp>
        <p:nvSpPr>
          <p:cNvPr id="11" name="CuadroTexto 10">
            <a:extLst>
              <a:ext uri="{FF2B5EF4-FFF2-40B4-BE49-F238E27FC236}">
                <a16:creationId xmlns:a16="http://schemas.microsoft.com/office/drawing/2014/main" id="{04BB223B-7AA1-4462-8F4F-C3B80D26AF02}"/>
              </a:ext>
            </a:extLst>
          </p:cNvPr>
          <p:cNvSpPr txBox="1"/>
          <p:nvPr/>
        </p:nvSpPr>
        <p:spPr>
          <a:xfrm>
            <a:off x="8513380" y="5229198"/>
            <a:ext cx="3390714" cy="646331"/>
          </a:xfrm>
          <a:prstGeom prst="rect">
            <a:avLst/>
          </a:prstGeom>
          <a:noFill/>
        </p:spPr>
        <p:txBody>
          <a:bodyPr wrap="square" rtlCol="0">
            <a:spAutoFit/>
          </a:bodyPr>
          <a:lstStyle/>
          <a:p>
            <a:r>
              <a:rPr lang="es-MX" dirty="0"/>
              <a:t>Constitución de 1830, crea el Estado ecuatoriano</a:t>
            </a:r>
            <a:endParaRPr lang="es-EC" dirty="0"/>
          </a:p>
        </p:txBody>
      </p:sp>
    </p:spTree>
    <p:extLst>
      <p:ext uri="{BB962C8B-B14F-4D97-AF65-F5344CB8AC3E}">
        <p14:creationId xmlns:p14="http://schemas.microsoft.com/office/powerpoint/2010/main" val="291119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B2E708-C056-4FAC-AD81-C7298652D9EE}"/>
              </a:ext>
            </a:extLst>
          </p:cNvPr>
          <p:cNvSpPr>
            <a:spLocks noGrp="1"/>
          </p:cNvSpPr>
          <p:nvPr>
            <p:ph type="title"/>
          </p:nvPr>
        </p:nvSpPr>
        <p:spPr/>
        <p:txBody>
          <a:bodyPr/>
          <a:lstStyle/>
          <a:p>
            <a:r>
              <a:rPr lang="es-MX" dirty="0"/>
              <a:t>Estado republicano</a:t>
            </a:r>
            <a:endParaRPr lang="es-EC" dirty="0"/>
          </a:p>
        </p:txBody>
      </p:sp>
      <p:sp>
        <p:nvSpPr>
          <p:cNvPr id="3" name="Marcador de contenido 2">
            <a:extLst>
              <a:ext uri="{FF2B5EF4-FFF2-40B4-BE49-F238E27FC236}">
                <a16:creationId xmlns:a16="http://schemas.microsoft.com/office/drawing/2014/main" id="{2CFA365D-E385-4A37-BDB3-005F5E5159DC}"/>
              </a:ext>
            </a:extLst>
          </p:cNvPr>
          <p:cNvSpPr>
            <a:spLocks noGrp="1"/>
          </p:cNvSpPr>
          <p:nvPr>
            <p:ph idx="1"/>
          </p:nvPr>
        </p:nvSpPr>
        <p:spPr>
          <a:xfrm>
            <a:off x="1534697" y="2015732"/>
            <a:ext cx="7672366" cy="4037749"/>
          </a:xfrm>
        </p:spPr>
        <p:txBody>
          <a:bodyPr>
            <a:normAutofit/>
          </a:bodyPr>
          <a:lstStyle/>
          <a:p>
            <a:r>
              <a:rPr lang="es-MX" dirty="0"/>
              <a:t>En el Estado republicano, la soberanía radica en el pueblo - ciudadanía,  que ejerce el poder indirectamente a través de sus representantes, electos mediante sufragio, en elecciones libres, participativas, secretas, directas. </a:t>
            </a:r>
          </a:p>
          <a:p>
            <a:r>
              <a:rPr lang="es-MX" dirty="0"/>
              <a:t>El poder se divide (inicialmente) en 3: </a:t>
            </a:r>
          </a:p>
          <a:p>
            <a:pPr lvl="1"/>
            <a:r>
              <a:rPr lang="es-MX" b="1" dirty="0">
                <a:solidFill>
                  <a:schemeClr val="accent1">
                    <a:lumMod val="50000"/>
                  </a:schemeClr>
                </a:solidFill>
              </a:rPr>
              <a:t>Ejecutivo</a:t>
            </a:r>
            <a:r>
              <a:rPr lang="es-MX" dirty="0"/>
              <a:t>: encargado de la conducción política y administrativa</a:t>
            </a:r>
          </a:p>
          <a:p>
            <a:pPr lvl="1"/>
            <a:r>
              <a:rPr lang="es-MX" b="1" dirty="0">
                <a:solidFill>
                  <a:schemeClr val="accent1">
                    <a:lumMod val="50000"/>
                  </a:schemeClr>
                </a:solidFill>
              </a:rPr>
              <a:t>Legislativo</a:t>
            </a:r>
            <a:r>
              <a:rPr lang="es-MX" b="1" dirty="0"/>
              <a:t>: </a:t>
            </a:r>
            <a:r>
              <a:rPr lang="es-MX" dirty="0"/>
              <a:t>creador de leyes por parte de los representantes del pueblo</a:t>
            </a:r>
          </a:p>
          <a:p>
            <a:pPr lvl="1"/>
            <a:r>
              <a:rPr lang="es-MX" b="1" dirty="0">
                <a:solidFill>
                  <a:schemeClr val="accent1">
                    <a:lumMod val="50000"/>
                  </a:schemeClr>
                </a:solidFill>
              </a:rPr>
              <a:t>Judicial: </a:t>
            </a:r>
            <a:r>
              <a:rPr lang="es-MX" dirty="0"/>
              <a:t>vela por el cumplimiento de las leyes y principios del orden público. </a:t>
            </a:r>
          </a:p>
          <a:p>
            <a:endParaRPr lang="es-EC" dirty="0"/>
          </a:p>
        </p:txBody>
      </p:sp>
      <p:pic>
        <p:nvPicPr>
          <p:cNvPr id="4" name="Imagen 3">
            <a:extLst>
              <a:ext uri="{FF2B5EF4-FFF2-40B4-BE49-F238E27FC236}">
                <a16:creationId xmlns:a16="http://schemas.microsoft.com/office/drawing/2014/main" id="{264D485B-2DBB-4FE2-BDB2-93BAC0C0397C}"/>
              </a:ext>
            </a:extLst>
          </p:cNvPr>
          <p:cNvPicPr>
            <a:picLocks noChangeAspect="1"/>
          </p:cNvPicPr>
          <p:nvPr/>
        </p:nvPicPr>
        <p:blipFill>
          <a:blip r:embed="rId2"/>
          <a:stretch>
            <a:fillRect/>
          </a:stretch>
        </p:blipFill>
        <p:spPr>
          <a:xfrm>
            <a:off x="9380952" y="1853754"/>
            <a:ext cx="2552700" cy="1586688"/>
          </a:xfrm>
          <a:prstGeom prst="rect">
            <a:avLst/>
          </a:prstGeom>
        </p:spPr>
      </p:pic>
      <p:pic>
        <p:nvPicPr>
          <p:cNvPr id="5" name="Imagen 4">
            <a:extLst>
              <a:ext uri="{FF2B5EF4-FFF2-40B4-BE49-F238E27FC236}">
                <a16:creationId xmlns:a16="http://schemas.microsoft.com/office/drawing/2014/main" id="{93C25961-14B2-451E-A47F-831366144162}"/>
              </a:ext>
            </a:extLst>
          </p:cNvPr>
          <p:cNvPicPr>
            <a:picLocks noChangeAspect="1"/>
          </p:cNvPicPr>
          <p:nvPr/>
        </p:nvPicPr>
        <p:blipFill rotWithShape="1">
          <a:blip r:embed="rId3"/>
          <a:srcRect t="14708" b="12729"/>
          <a:stretch/>
        </p:blipFill>
        <p:spPr>
          <a:xfrm>
            <a:off x="9423815" y="3654042"/>
            <a:ext cx="2466975" cy="2172599"/>
          </a:xfrm>
          <a:prstGeom prst="rect">
            <a:avLst/>
          </a:prstGeom>
        </p:spPr>
      </p:pic>
      <p:pic>
        <p:nvPicPr>
          <p:cNvPr id="6" name="Imagen 5">
            <a:extLst>
              <a:ext uri="{FF2B5EF4-FFF2-40B4-BE49-F238E27FC236}">
                <a16:creationId xmlns:a16="http://schemas.microsoft.com/office/drawing/2014/main" id="{9F5984F1-9AE6-4BD0-87A5-B86C79BDFCBC}"/>
              </a:ext>
            </a:extLst>
          </p:cNvPr>
          <p:cNvPicPr>
            <a:picLocks noChangeAspect="1"/>
          </p:cNvPicPr>
          <p:nvPr/>
        </p:nvPicPr>
        <p:blipFill rotWithShape="1">
          <a:blip r:embed="rId4"/>
          <a:srcRect l="2299" t="9456" r="3073" b="8108"/>
          <a:stretch/>
        </p:blipFill>
        <p:spPr bwMode="auto">
          <a:xfrm>
            <a:off x="661202" y="282143"/>
            <a:ext cx="1684655" cy="832485"/>
          </a:xfrm>
          <a:prstGeom prst="rect">
            <a:avLst/>
          </a:prstGeom>
          <a:noFill/>
          <a:ln>
            <a:noFill/>
          </a:ln>
          <a:extLst>
            <a:ext uri="{53640926-AAD7-44D8-BBD7-CCE9431645EC}">
              <a14:shadowObscured xmlns:a14="http://schemas.microsoft.com/office/drawing/2010/main"/>
            </a:ext>
          </a:extLst>
        </p:spPr>
      </p:pic>
      <p:pic>
        <p:nvPicPr>
          <p:cNvPr id="7" name="Imagen 6" descr="Texto&#10;&#10;Descripción generada automáticamente">
            <a:extLst>
              <a:ext uri="{FF2B5EF4-FFF2-40B4-BE49-F238E27FC236}">
                <a16:creationId xmlns:a16="http://schemas.microsoft.com/office/drawing/2014/main" id="{6649DB63-9879-49EC-91DB-CFB2A4CF56F9}"/>
              </a:ext>
            </a:extLst>
          </p:cNvPr>
          <p:cNvPicPr>
            <a:picLocks noChangeAspect="1"/>
          </p:cNvPicPr>
          <p:nvPr/>
        </p:nvPicPr>
        <p:blipFill rotWithShape="1">
          <a:blip r:embed="rId5">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8" name="Imagen 7" descr="Icono&#10;&#10;Descripción generada automáticamente">
            <a:extLst>
              <a:ext uri="{FF2B5EF4-FFF2-40B4-BE49-F238E27FC236}">
                <a16:creationId xmlns:a16="http://schemas.microsoft.com/office/drawing/2014/main" id="{67F88F2A-6C7D-47A0-8A85-ECE8F713B2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9" name="Imagen 8" descr="Imagen que contiene Texto&#10;&#10;Descripción generada automáticamente">
            <a:extLst>
              <a:ext uri="{FF2B5EF4-FFF2-40B4-BE49-F238E27FC236}">
                <a16:creationId xmlns:a16="http://schemas.microsoft.com/office/drawing/2014/main" id="{24A398F6-7F16-434E-A38A-D017418077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10" name="Imagen 9" descr="Logotipo&#10;&#10;Descripción generada automáticamente">
            <a:extLst>
              <a:ext uri="{FF2B5EF4-FFF2-40B4-BE49-F238E27FC236}">
                <a16:creationId xmlns:a16="http://schemas.microsoft.com/office/drawing/2014/main" id="{2F9BD0E8-27AD-4E55-BE0B-2EEDF89279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46141" y="282143"/>
            <a:ext cx="1644539" cy="801222"/>
          </a:xfrm>
          <a:prstGeom prst="rect">
            <a:avLst/>
          </a:prstGeom>
        </p:spPr>
      </p:pic>
    </p:spTree>
    <p:extLst>
      <p:ext uri="{BB962C8B-B14F-4D97-AF65-F5344CB8AC3E}">
        <p14:creationId xmlns:p14="http://schemas.microsoft.com/office/powerpoint/2010/main" val="310607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BC104B-28F7-4D6D-B3D4-D246ADDF162A}"/>
              </a:ext>
            </a:extLst>
          </p:cNvPr>
          <p:cNvSpPr>
            <a:spLocks noGrp="1"/>
          </p:cNvSpPr>
          <p:nvPr>
            <p:ph type="title"/>
          </p:nvPr>
        </p:nvSpPr>
        <p:spPr/>
        <p:txBody>
          <a:bodyPr/>
          <a:lstStyle/>
          <a:p>
            <a:r>
              <a:rPr lang="es-MX" dirty="0"/>
              <a:t>Características del Estado ecuatoriano</a:t>
            </a:r>
            <a:endParaRPr lang="es-EC" dirty="0"/>
          </a:p>
        </p:txBody>
      </p:sp>
      <p:sp>
        <p:nvSpPr>
          <p:cNvPr id="3" name="Marcador de contenido 2">
            <a:extLst>
              <a:ext uri="{FF2B5EF4-FFF2-40B4-BE49-F238E27FC236}">
                <a16:creationId xmlns:a16="http://schemas.microsoft.com/office/drawing/2014/main" id="{6D8BB9D4-7F52-4BA8-8BE4-FF61D6FBB18A}"/>
              </a:ext>
            </a:extLst>
          </p:cNvPr>
          <p:cNvSpPr>
            <a:spLocks noGrp="1"/>
          </p:cNvSpPr>
          <p:nvPr>
            <p:ph idx="1"/>
          </p:nvPr>
        </p:nvSpPr>
        <p:spPr>
          <a:xfrm>
            <a:off x="1534696" y="2015732"/>
            <a:ext cx="7490771" cy="4238764"/>
          </a:xfrm>
        </p:spPr>
        <p:txBody>
          <a:bodyPr>
            <a:normAutofit/>
          </a:bodyPr>
          <a:lstStyle/>
          <a:p>
            <a:r>
              <a:rPr lang="es-MX" dirty="0"/>
              <a:t>El Ecuador es un Estado constitucional de </a:t>
            </a:r>
            <a:r>
              <a:rPr lang="es-MX" b="1" dirty="0"/>
              <a:t>derechos </a:t>
            </a:r>
            <a:r>
              <a:rPr lang="es-MX" dirty="0"/>
              <a:t>y justicia, social, democrático, soberano, independiente, unitario, intercultural, plurinacional y laico. Se organiza en forma de </a:t>
            </a:r>
            <a:r>
              <a:rPr lang="es-MX" b="1" dirty="0"/>
              <a:t>república</a:t>
            </a:r>
            <a:r>
              <a:rPr lang="es-MX" dirty="0"/>
              <a:t> y se gobierna de manera descentralizada.</a:t>
            </a:r>
          </a:p>
          <a:p>
            <a:r>
              <a:rPr lang="es-MX" b="1" dirty="0"/>
              <a:t>La soberanía radica en el pueblo</a:t>
            </a:r>
            <a:r>
              <a:rPr lang="es-MX" dirty="0"/>
              <a:t>, cuya voluntad es el fundamento de la </a:t>
            </a:r>
            <a:r>
              <a:rPr lang="es-MX" b="1" dirty="0"/>
              <a:t>autoridad</a:t>
            </a:r>
            <a:r>
              <a:rPr lang="es-MX" dirty="0"/>
              <a:t>, y se ejerce a través de los órganos del poder público y de las formas de </a:t>
            </a:r>
            <a:r>
              <a:rPr lang="es-MX" b="1" dirty="0"/>
              <a:t>participación directa </a:t>
            </a:r>
            <a:r>
              <a:rPr lang="es-MX" dirty="0"/>
              <a:t>previstas en la Constitución. (CRE. Art 1)</a:t>
            </a:r>
            <a:endParaRPr lang="es-EC" dirty="0"/>
          </a:p>
        </p:txBody>
      </p:sp>
      <p:pic>
        <p:nvPicPr>
          <p:cNvPr id="4" name="Imagen 3">
            <a:extLst>
              <a:ext uri="{FF2B5EF4-FFF2-40B4-BE49-F238E27FC236}">
                <a16:creationId xmlns:a16="http://schemas.microsoft.com/office/drawing/2014/main" id="{90CD92A1-DA69-4ACF-9A49-803939471667}"/>
              </a:ext>
            </a:extLst>
          </p:cNvPr>
          <p:cNvPicPr>
            <a:picLocks noChangeAspect="1"/>
          </p:cNvPicPr>
          <p:nvPr/>
        </p:nvPicPr>
        <p:blipFill>
          <a:blip r:embed="rId2"/>
          <a:stretch>
            <a:fillRect/>
          </a:stretch>
        </p:blipFill>
        <p:spPr>
          <a:xfrm>
            <a:off x="9025467" y="2310725"/>
            <a:ext cx="2962856" cy="2988515"/>
          </a:xfrm>
          <a:prstGeom prst="rect">
            <a:avLst/>
          </a:prstGeom>
        </p:spPr>
      </p:pic>
      <p:pic>
        <p:nvPicPr>
          <p:cNvPr id="5" name="Imagen 4" descr="Logotipo&#10;&#10;Descripción generada automáticamente">
            <a:extLst>
              <a:ext uri="{FF2B5EF4-FFF2-40B4-BE49-F238E27FC236}">
                <a16:creationId xmlns:a16="http://schemas.microsoft.com/office/drawing/2014/main" id="{74699B1E-3EF4-47E6-B31B-D2A8C767DF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6141" y="282143"/>
            <a:ext cx="1644539" cy="801222"/>
          </a:xfrm>
          <a:prstGeom prst="rect">
            <a:avLst/>
          </a:prstGeom>
        </p:spPr>
      </p:pic>
      <p:pic>
        <p:nvPicPr>
          <p:cNvPr id="6" name="Imagen 5">
            <a:extLst>
              <a:ext uri="{FF2B5EF4-FFF2-40B4-BE49-F238E27FC236}">
                <a16:creationId xmlns:a16="http://schemas.microsoft.com/office/drawing/2014/main" id="{9DB3E313-DABA-480F-8BFE-3990D6B8075C}"/>
              </a:ext>
            </a:extLst>
          </p:cNvPr>
          <p:cNvPicPr>
            <a:picLocks noChangeAspect="1"/>
          </p:cNvPicPr>
          <p:nvPr/>
        </p:nvPicPr>
        <p:blipFill rotWithShape="1">
          <a:blip r:embed="rId4"/>
          <a:srcRect l="2299" t="9456" r="3073" b="8108"/>
          <a:stretch/>
        </p:blipFill>
        <p:spPr bwMode="auto">
          <a:xfrm>
            <a:off x="661202" y="282143"/>
            <a:ext cx="1684655" cy="832485"/>
          </a:xfrm>
          <a:prstGeom prst="rect">
            <a:avLst/>
          </a:prstGeom>
          <a:noFill/>
          <a:ln>
            <a:noFill/>
          </a:ln>
          <a:extLst>
            <a:ext uri="{53640926-AAD7-44D8-BBD7-CCE9431645EC}">
              <a14:shadowObscured xmlns:a14="http://schemas.microsoft.com/office/drawing/2010/main"/>
            </a:ext>
          </a:extLst>
        </p:spPr>
      </p:pic>
      <p:pic>
        <p:nvPicPr>
          <p:cNvPr id="7" name="Imagen 6" descr="Texto&#10;&#10;Descripción generada automáticamente">
            <a:extLst>
              <a:ext uri="{FF2B5EF4-FFF2-40B4-BE49-F238E27FC236}">
                <a16:creationId xmlns:a16="http://schemas.microsoft.com/office/drawing/2014/main" id="{FFD80BDA-7689-44A4-861B-112D56B666D4}"/>
              </a:ext>
            </a:extLst>
          </p:cNvPr>
          <p:cNvPicPr>
            <a:picLocks noChangeAspect="1"/>
          </p:cNvPicPr>
          <p:nvPr/>
        </p:nvPicPr>
        <p:blipFill rotWithShape="1">
          <a:blip r:embed="rId5">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8" name="Imagen 7" descr="Icono&#10;&#10;Descripción generada automáticamente">
            <a:extLst>
              <a:ext uri="{FF2B5EF4-FFF2-40B4-BE49-F238E27FC236}">
                <a16:creationId xmlns:a16="http://schemas.microsoft.com/office/drawing/2014/main" id="{E4C0B2E5-B32D-4360-8ADF-9EB94B2422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9" name="Imagen 8" descr="Imagen que contiene Texto&#10;&#10;Descripción generada automáticamente">
            <a:extLst>
              <a:ext uri="{FF2B5EF4-FFF2-40B4-BE49-F238E27FC236}">
                <a16:creationId xmlns:a16="http://schemas.microsoft.com/office/drawing/2014/main" id="{517CC848-EB15-41EC-BD68-F06800A314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spTree>
    <p:extLst>
      <p:ext uri="{BB962C8B-B14F-4D97-AF65-F5344CB8AC3E}">
        <p14:creationId xmlns:p14="http://schemas.microsoft.com/office/powerpoint/2010/main" val="362483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esquinas redondeadas 4">
            <a:extLst>
              <a:ext uri="{FF2B5EF4-FFF2-40B4-BE49-F238E27FC236}">
                <a16:creationId xmlns:a16="http://schemas.microsoft.com/office/drawing/2014/main" id="{DCDB2602-FCB7-403A-B211-A5C605B5FB29}"/>
              </a:ext>
            </a:extLst>
          </p:cNvPr>
          <p:cNvSpPr/>
          <p:nvPr/>
        </p:nvSpPr>
        <p:spPr>
          <a:xfrm>
            <a:off x="3460240" y="125779"/>
            <a:ext cx="5423813" cy="4600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FUNCIONES DEL ESTADO ECUATORIANO</a:t>
            </a:r>
            <a:endParaRPr lang="es-EC" b="1" dirty="0">
              <a:solidFill>
                <a:schemeClr val="tx1"/>
              </a:solidFill>
            </a:endParaRPr>
          </a:p>
        </p:txBody>
      </p:sp>
      <p:sp>
        <p:nvSpPr>
          <p:cNvPr id="6" name="Rectángulo 5">
            <a:extLst>
              <a:ext uri="{FF2B5EF4-FFF2-40B4-BE49-F238E27FC236}">
                <a16:creationId xmlns:a16="http://schemas.microsoft.com/office/drawing/2014/main" id="{3BCB72E3-2AAE-4314-AFCF-EEF9AE4D58A2}"/>
              </a:ext>
            </a:extLst>
          </p:cNvPr>
          <p:cNvSpPr/>
          <p:nvPr/>
        </p:nvSpPr>
        <p:spPr>
          <a:xfrm>
            <a:off x="779648" y="1113692"/>
            <a:ext cx="1867711" cy="443311"/>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LEGISLATIVA</a:t>
            </a:r>
            <a:endParaRPr lang="es-EC" b="1" dirty="0">
              <a:solidFill>
                <a:schemeClr val="tx1"/>
              </a:solidFill>
            </a:endParaRPr>
          </a:p>
        </p:txBody>
      </p:sp>
      <p:sp>
        <p:nvSpPr>
          <p:cNvPr id="7" name="Rectángulo 6">
            <a:extLst>
              <a:ext uri="{FF2B5EF4-FFF2-40B4-BE49-F238E27FC236}">
                <a16:creationId xmlns:a16="http://schemas.microsoft.com/office/drawing/2014/main" id="{CFC8E0EF-4DC7-47D1-B1FF-55D2FC15ACA5}"/>
              </a:ext>
            </a:extLst>
          </p:cNvPr>
          <p:cNvSpPr/>
          <p:nvPr/>
        </p:nvSpPr>
        <p:spPr>
          <a:xfrm>
            <a:off x="2882024" y="1096927"/>
            <a:ext cx="1867711" cy="46007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EJECUTIVA</a:t>
            </a:r>
            <a:endParaRPr lang="es-EC" b="1" dirty="0">
              <a:solidFill>
                <a:schemeClr val="tx1"/>
              </a:solidFill>
            </a:endParaRPr>
          </a:p>
        </p:txBody>
      </p:sp>
      <p:sp>
        <p:nvSpPr>
          <p:cNvPr id="8" name="Rectángulo 7">
            <a:extLst>
              <a:ext uri="{FF2B5EF4-FFF2-40B4-BE49-F238E27FC236}">
                <a16:creationId xmlns:a16="http://schemas.microsoft.com/office/drawing/2014/main" id="{969DE9E6-ABD1-4259-97B9-D057BA19F79B}"/>
              </a:ext>
            </a:extLst>
          </p:cNvPr>
          <p:cNvSpPr/>
          <p:nvPr/>
        </p:nvSpPr>
        <p:spPr>
          <a:xfrm>
            <a:off x="5313195" y="1113693"/>
            <a:ext cx="1867711" cy="460077"/>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JUDICIAL </a:t>
            </a:r>
            <a:endParaRPr lang="es-EC" b="1" dirty="0">
              <a:solidFill>
                <a:schemeClr val="tx1"/>
              </a:solidFill>
            </a:endParaRPr>
          </a:p>
        </p:txBody>
      </p:sp>
      <p:sp>
        <p:nvSpPr>
          <p:cNvPr id="9" name="Rectángulo 8">
            <a:extLst>
              <a:ext uri="{FF2B5EF4-FFF2-40B4-BE49-F238E27FC236}">
                <a16:creationId xmlns:a16="http://schemas.microsoft.com/office/drawing/2014/main" id="{4A4AE191-1D3C-40FC-871E-2A1D563C488D}"/>
              </a:ext>
            </a:extLst>
          </p:cNvPr>
          <p:cNvSpPr/>
          <p:nvPr/>
        </p:nvSpPr>
        <p:spPr>
          <a:xfrm>
            <a:off x="7744366" y="1096927"/>
            <a:ext cx="1867711" cy="4572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ELECTORAL</a:t>
            </a:r>
            <a:endParaRPr lang="es-EC" b="1" dirty="0">
              <a:solidFill>
                <a:schemeClr val="tx1"/>
              </a:solidFill>
            </a:endParaRPr>
          </a:p>
        </p:txBody>
      </p:sp>
      <p:sp>
        <p:nvSpPr>
          <p:cNvPr id="10" name="Rectángulo 9">
            <a:extLst>
              <a:ext uri="{FF2B5EF4-FFF2-40B4-BE49-F238E27FC236}">
                <a16:creationId xmlns:a16="http://schemas.microsoft.com/office/drawing/2014/main" id="{77BE48CA-17CE-4C92-ADA5-7CE37EFBCBE8}"/>
              </a:ext>
            </a:extLst>
          </p:cNvPr>
          <p:cNvSpPr/>
          <p:nvPr/>
        </p:nvSpPr>
        <p:spPr>
          <a:xfrm>
            <a:off x="9882229" y="1074395"/>
            <a:ext cx="2192192" cy="67449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chemeClr val="tx1"/>
                </a:solidFill>
              </a:rPr>
              <a:t>TRANSPARENCIA</a:t>
            </a:r>
            <a:r>
              <a:rPr lang="es-MX" sz="1600" dirty="0">
                <a:solidFill>
                  <a:schemeClr val="tx1"/>
                </a:solidFill>
              </a:rPr>
              <a:t> Y </a:t>
            </a:r>
            <a:r>
              <a:rPr lang="es-MX" sz="1600" b="1" dirty="0">
                <a:solidFill>
                  <a:schemeClr val="tx1"/>
                </a:solidFill>
              </a:rPr>
              <a:t>CONTROL SOCIAL</a:t>
            </a:r>
            <a:endParaRPr lang="es-EC" sz="1600" b="1" dirty="0">
              <a:solidFill>
                <a:schemeClr val="tx1"/>
              </a:solidFill>
            </a:endParaRPr>
          </a:p>
        </p:txBody>
      </p:sp>
      <p:sp>
        <p:nvSpPr>
          <p:cNvPr id="11" name="Rectángulo 10">
            <a:extLst>
              <a:ext uri="{FF2B5EF4-FFF2-40B4-BE49-F238E27FC236}">
                <a16:creationId xmlns:a16="http://schemas.microsoft.com/office/drawing/2014/main" id="{132AB1FE-01C6-47EF-BF9F-A1E65DE543BF}"/>
              </a:ext>
            </a:extLst>
          </p:cNvPr>
          <p:cNvSpPr/>
          <p:nvPr/>
        </p:nvSpPr>
        <p:spPr>
          <a:xfrm>
            <a:off x="888909" y="2035749"/>
            <a:ext cx="1626057" cy="948216"/>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dirty="0">
                <a:solidFill>
                  <a:schemeClr val="tx1"/>
                </a:solidFill>
              </a:rPr>
              <a:t>Elaborar leyes</a:t>
            </a:r>
          </a:p>
          <a:p>
            <a:r>
              <a:rPr lang="es-MX" dirty="0">
                <a:solidFill>
                  <a:schemeClr val="tx1"/>
                </a:solidFill>
              </a:rPr>
              <a:t>Controlar Fiscalizar</a:t>
            </a:r>
            <a:endParaRPr lang="es-EC" dirty="0">
              <a:solidFill>
                <a:schemeClr val="tx1"/>
              </a:solidFill>
            </a:endParaRPr>
          </a:p>
        </p:txBody>
      </p:sp>
      <p:sp>
        <p:nvSpPr>
          <p:cNvPr id="12" name="Rectángulo 11">
            <a:extLst>
              <a:ext uri="{FF2B5EF4-FFF2-40B4-BE49-F238E27FC236}">
                <a16:creationId xmlns:a16="http://schemas.microsoft.com/office/drawing/2014/main" id="{F0E0BABB-0659-4D79-8C78-956619E398CA}"/>
              </a:ext>
            </a:extLst>
          </p:cNvPr>
          <p:cNvSpPr/>
          <p:nvPr/>
        </p:nvSpPr>
        <p:spPr>
          <a:xfrm>
            <a:off x="1155828" y="4236268"/>
            <a:ext cx="1255305" cy="74541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Asamblea</a:t>
            </a:r>
            <a:r>
              <a:rPr lang="es-MX" dirty="0"/>
              <a:t> </a:t>
            </a:r>
            <a:r>
              <a:rPr lang="es-MX" dirty="0">
                <a:solidFill>
                  <a:schemeClr val="tx1"/>
                </a:solidFill>
              </a:rPr>
              <a:t>Nacional</a:t>
            </a:r>
            <a:endParaRPr lang="es-EC" dirty="0">
              <a:solidFill>
                <a:schemeClr val="tx1"/>
              </a:solidFill>
            </a:endParaRPr>
          </a:p>
        </p:txBody>
      </p:sp>
      <p:sp>
        <p:nvSpPr>
          <p:cNvPr id="13" name="CuadroTexto 12">
            <a:extLst>
              <a:ext uri="{FF2B5EF4-FFF2-40B4-BE49-F238E27FC236}">
                <a16:creationId xmlns:a16="http://schemas.microsoft.com/office/drawing/2014/main" id="{CA2D00D5-8708-4423-BE1D-96156BAD7308}"/>
              </a:ext>
            </a:extLst>
          </p:cNvPr>
          <p:cNvSpPr txBox="1"/>
          <p:nvPr/>
        </p:nvSpPr>
        <p:spPr>
          <a:xfrm rot="16200000">
            <a:off x="-14092" y="2306697"/>
            <a:ext cx="653871" cy="369332"/>
          </a:xfrm>
          <a:prstGeom prst="rect">
            <a:avLst/>
          </a:prstGeom>
          <a:noFill/>
        </p:spPr>
        <p:txBody>
          <a:bodyPr wrap="square" rtlCol="0">
            <a:spAutoFit/>
          </a:bodyPr>
          <a:lstStyle/>
          <a:p>
            <a:r>
              <a:rPr lang="es-MX" dirty="0"/>
              <a:t>Rol</a:t>
            </a:r>
            <a:endParaRPr lang="es-EC" dirty="0"/>
          </a:p>
        </p:txBody>
      </p:sp>
      <p:sp>
        <p:nvSpPr>
          <p:cNvPr id="14" name="CuadroTexto 13">
            <a:extLst>
              <a:ext uri="{FF2B5EF4-FFF2-40B4-BE49-F238E27FC236}">
                <a16:creationId xmlns:a16="http://schemas.microsoft.com/office/drawing/2014/main" id="{5220C2B9-BE74-4D4C-BAC5-C85A0AA1887E}"/>
              </a:ext>
            </a:extLst>
          </p:cNvPr>
          <p:cNvSpPr txBox="1"/>
          <p:nvPr/>
        </p:nvSpPr>
        <p:spPr>
          <a:xfrm>
            <a:off x="40890" y="4277445"/>
            <a:ext cx="962313" cy="646331"/>
          </a:xfrm>
          <a:prstGeom prst="rect">
            <a:avLst/>
          </a:prstGeom>
          <a:noFill/>
        </p:spPr>
        <p:txBody>
          <a:bodyPr wrap="square" rtlCol="0">
            <a:spAutoFit/>
          </a:bodyPr>
          <a:lstStyle/>
          <a:p>
            <a:r>
              <a:rPr lang="es-MX" dirty="0"/>
              <a:t>Nivel</a:t>
            </a:r>
          </a:p>
          <a:p>
            <a:r>
              <a:rPr lang="es-MX" dirty="0"/>
              <a:t>Central</a:t>
            </a:r>
            <a:endParaRPr lang="es-EC" dirty="0"/>
          </a:p>
        </p:txBody>
      </p:sp>
      <p:sp>
        <p:nvSpPr>
          <p:cNvPr id="15" name="Rectángulo 14">
            <a:extLst>
              <a:ext uri="{FF2B5EF4-FFF2-40B4-BE49-F238E27FC236}">
                <a16:creationId xmlns:a16="http://schemas.microsoft.com/office/drawing/2014/main" id="{23558A4B-B51A-493F-B3FC-00814BDB30F0}"/>
              </a:ext>
            </a:extLst>
          </p:cNvPr>
          <p:cNvSpPr/>
          <p:nvPr/>
        </p:nvSpPr>
        <p:spPr>
          <a:xfrm>
            <a:off x="2882025" y="2074156"/>
            <a:ext cx="1867710" cy="1600201"/>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dirty="0">
                <a:solidFill>
                  <a:schemeClr val="tx1"/>
                </a:solidFill>
              </a:rPr>
              <a:t>Gobernar:</a:t>
            </a:r>
          </a:p>
          <a:p>
            <a:r>
              <a:rPr lang="es-MX" dirty="0">
                <a:solidFill>
                  <a:schemeClr val="tx1"/>
                </a:solidFill>
              </a:rPr>
              <a:t>Rectoría PP</a:t>
            </a:r>
          </a:p>
          <a:p>
            <a:r>
              <a:rPr lang="es-MX" dirty="0">
                <a:solidFill>
                  <a:schemeClr val="tx1"/>
                </a:solidFill>
              </a:rPr>
              <a:t>Planificación </a:t>
            </a:r>
          </a:p>
          <a:p>
            <a:r>
              <a:rPr lang="es-MX" dirty="0">
                <a:solidFill>
                  <a:schemeClr val="tx1"/>
                </a:solidFill>
              </a:rPr>
              <a:t>Ejecución</a:t>
            </a:r>
          </a:p>
          <a:p>
            <a:r>
              <a:rPr lang="es-MX" dirty="0">
                <a:solidFill>
                  <a:schemeClr val="tx1"/>
                </a:solidFill>
              </a:rPr>
              <a:t>Evaluación</a:t>
            </a:r>
            <a:endParaRPr lang="es-EC" dirty="0">
              <a:solidFill>
                <a:schemeClr val="tx1"/>
              </a:solidFill>
            </a:endParaRPr>
          </a:p>
        </p:txBody>
      </p:sp>
      <p:sp>
        <p:nvSpPr>
          <p:cNvPr id="16" name="Rectángulo 15">
            <a:extLst>
              <a:ext uri="{FF2B5EF4-FFF2-40B4-BE49-F238E27FC236}">
                <a16:creationId xmlns:a16="http://schemas.microsoft.com/office/drawing/2014/main" id="{54C6C587-979C-4A98-BF1A-65B37EC26D3F}"/>
              </a:ext>
            </a:extLst>
          </p:cNvPr>
          <p:cNvSpPr/>
          <p:nvPr/>
        </p:nvSpPr>
        <p:spPr>
          <a:xfrm>
            <a:off x="2822285" y="4215469"/>
            <a:ext cx="1867707" cy="89934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dirty="0">
                <a:solidFill>
                  <a:schemeClr val="tx1"/>
                </a:solidFill>
              </a:rPr>
              <a:t>Presidencia</a:t>
            </a:r>
          </a:p>
          <a:p>
            <a:r>
              <a:rPr lang="es-MX" dirty="0">
                <a:solidFill>
                  <a:schemeClr val="tx1"/>
                </a:solidFill>
              </a:rPr>
              <a:t>Vicepresidencia</a:t>
            </a:r>
          </a:p>
          <a:p>
            <a:r>
              <a:rPr lang="es-MX" dirty="0">
                <a:solidFill>
                  <a:schemeClr val="tx1"/>
                </a:solidFill>
              </a:rPr>
              <a:t>Ministerios</a:t>
            </a:r>
            <a:endParaRPr lang="es-EC" dirty="0">
              <a:solidFill>
                <a:schemeClr val="tx1"/>
              </a:solidFill>
            </a:endParaRPr>
          </a:p>
        </p:txBody>
      </p:sp>
      <p:sp>
        <p:nvSpPr>
          <p:cNvPr id="17" name="Rectángulo 16">
            <a:extLst>
              <a:ext uri="{FF2B5EF4-FFF2-40B4-BE49-F238E27FC236}">
                <a16:creationId xmlns:a16="http://schemas.microsoft.com/office/drawing/2014/main" id="{A3F8227C-0301-4A8E-A2CC-6437EC92F7FC}"/>
              </a:ext>
            </a:extLst>
          </p:cNvPr>
          <p:cNvSpPr/>
          <p:nvPr/>
        </p:nvSpPr>
        <p:spPr>
          <a:xfrm>
            <a:off x="5293989" y="2086524"/>
            <a:ext cx="1867711" cy="74541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dirty="0">
                <a:solidFill>
                  <a:schemeClr val="tx1"/>
                </a:solidFill>
              </a:rPr>
              <a:t>Administrar justicia</a:t>
            </a:r>
            <a:endParaRPr lang="es-EC" dirty="0">
              <a:solidFill>
                <a:schemeClr val="tx1"/>
              </a:solidFill>
            </a:endParaRPr>
          </a:p>
        </p:txBody>
      </p:sp>
      <p:sp>
        <p:nvSpPr>
          <p:cNvPr id="18" name="Rectángulo 17">
            <a:extLst>
              <a:ext uri="{FF2B5EF4-FFF2-40B4-BE49-F238E27FC236}">
                <a16:creationId xmlns:a16="http://schemas.microsoft.com/office/drawing/2014/main" id="{EDE9D2A9-E6F7-484F-A384-B0F1752B3EEC}"/>
              </a:ext>
            </a:extLst>
          </p:cNvPr>
          <p:cNvSpPr/>
          <p:nvPr/>
        </p:nvSpPr>
        <p:spPr>
          <a:xfrm>
            <a:off x="5418302" y="4163546"/>
            <a:ext cx="1652330" cy="1739473"/>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dirty="0">
                <a:solidFill>
                  <a:schemeClr val="tx1"/>
                </a:solidFill>
              </a:rPr>
              <a:t>Cortes</a:t>
            </a:r>
          </a:p>
          <a:p>
            <a:r>
              <a:rPr lang="es-MX" dirty="0">
                <a:solidFill>
                  <a:schemeClr val="tx1"/>
                </a:solidFill>
              </a:rPr>
              <a:t>Tribunales</a:t>
            </a:r>
          </a:p>
          <a:p>
            <a:r>
              <a:rPr lang="es-MX" dirty="0">
                <a:solidFill>
                  <a:schemeClr val="tx1"/>
                </a:solidFill>
              </a:rPr>
              <a:t>Juzgados</a:t>
            </a:r>
          </a:p>
          <a:p>
            <a:r>
              <a:rPr lang="es-MX" dirty="0">
                <a:solidFill>
                  <a:schemeClr val="tx1"/>
                </a:solidFill>
              </a:rPr>
              <a:t>Fiscalía</a:t>
            </a:r>
          </a:p>
          <a:p>
            <a:r>
              <a:rPr lang="es-MX" dirty="0">
                <a:solidFill>
                  <a:schemeClr val="tx1"/>
                </a:solidFill>
              </a:rPr>
              <a:t>Defensoría Pública</a:t>
            </a:r>
            <a:endParaRPr lang="es-EC" dirty="0">
              <a:solidFill>
                <a:schemeClr val="tx1"/>
              </a:solidFill>
            </a:endParaRPr>
          </a:p>
        </p:txBody>
      </p:sp>
      <p:sp>
        <p:nvSpPr>
          <p:cNvPr id="19" name="Rectángulo 18">
            <a:extLst>
              <a:ext uri="{FF2B5EF4-FFF2-40B4-BE49-F238E27FC236}">
                <a16:creationId xmlns:a16="http://schemas.microsoft.com/office/drawing/2014/main" id="{A38E528E-8022-4D0B-B7EC-48947EBDC1E2}"/>
              </a:ext>
            </a:extLst>
          </p:cNvPr>
          <p:cNvSpPr/>
          <p:nvPr/>
        </p:nvSpPr>
        <p:spPr>
          <a:xfrm>
            <a:off x="7705954" y="2085483"/>
            <a:ext cx="1867711" cy="92379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dirty="0">
                <a:solidFill>
                  <a:schemeClr val="tx1"/>
                </a:solidFill>
              </a:rPr>
              <a:t>Garantizar los procesos electorales</a:t>
            </a:r>
            <a:endParaRPr lang="es-EC" dirty="0">
              <a:solidFill>
                <a:schemeClr val="tx1"/>
              </a:solidFill>
            </a:endParaRPr>
          </a:p>
        </p:txBody>
      </p:sp>
      <p:sp>
        <p:nvSpPr>
          <p:cNvPr id="20" name="Rectángulo 19">
            <a:extLst>
              <a:ext uri="{FF2B5EF4-FFF2-40B4-BE49-F238E27FC236}">
                <a16:creationId xmlns:a16="http://schemas.microsoft.com/office/drawing/2014/main" id="{27AFCE58-05FD-43ED-8311-9FF6B89205D3}"/>
              </a:ext>
            </a:extLst>
          </p:cNvPr>
          <p:cNvSpPr/>
          <p:nvPr/>
        </p:nvSpPr>
        <p:spPr>
          <a:xfrm>
            <a:off x="7858058" y="4151507"/>
            <a:ext cx="1652330" cy="173947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dirty="0">
                <a:solidFill>
                  <a:schemeClr val="tx1"/>
                </a:solidFill>
              </a:rPr>
              <a:t>Consejo Nacional  Electora</a:t>
            </a:r>
            <a:r>
              <a:rPr lang="es-EC" dirty="0">
                <a:solidFill>
                  <a:schemeClr val="tx1"/>
                </a:solidFill>
              </a:rPr>
              <a:t>l</a:t>
            </a:r>
          </a:p>
          <a:p>
            <a:r>
              <a:rPr lang="es-EC" dirty="0">
                <a:solidFill>
                  <a:schemeClr val="tx1"/>
                </a:solidFill>
              </a:rPr>
              <a:t>Tribunal Contencioso  Electoral</a:t>
            </a:r>
            <a:endParaRPr lang="es-MX" dirty="0">
              <a:solidFill>
                <a:schemeClr val="tx1"/>
              </a:solidFill>
            </a:endParaRPr>
          </a:p>
        </p:txBody>
      </p:sp>
      <p:sp>
        <p:nvSpPr>
          <p:cNvPr id="21" name="Rectángulo 20">
            <a:extLst>
              <a:ext uri="{FF2B5EF4-FFF2-40B4-BE49-F238E27FC236}">
                <a16:creationId xmlns:a16="http://schemas.microsoft.com/office/drawing/2014/main" id="{1AF1A1D2-EAC1-46DA-B068-BBB31E65F85B}"/>
              </a:ext>
            </a:extLst>
          </p:cNvPr>
          <p:cNvSpPr/>
          <p:nvPr/>
        </p:nvSpPr>
        <p:spPr>
          <a:xfrm>
            <a:off x="9914707" y="2053928"/>
            <a:ext cx="2111415" cy="101591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dirty="0">
                <a:solidFill>
                  <a:schemeClr val="tx1"/>
                </a:solidFill>
              </a:rPr>
              <a:t>Control </a:t>
            </a:r>
          </a:p>
          <a:p>
            <a:r>
              <a:rPr lang="es-MX" dirty="0">
                <a:solidFill>
                  <a:schemeClr val="tx1"/>
                </a:solidFill>
              </a:rPr>
              <a:t>Participación  ciudadana</a:t>
            </a:r>
            <a:endParaRPr lang="es-EC" dirty="0">
              <a:solidFill>
                <a:schemeClr val="tx1"/>
              </a:solidFill>
            </a:endParaRPr>
          </a:p>
        </p:txBody>
      </p:sp>
      <p:sp>
        <p:nvSpPr>
          <p:cNvPr id="22" name="Rectángulo 21">
            <a:extLst>
              <a:ext uri="{FF2B5EF4-FFF2-40B4-BE49-F238E27FC236}">
                <a16:creationId xmlns:a16="http://schemas.microsoft.com/office/drawing/2014/main" id="{8106FC89-DE07-4792-811F-38BE0655169D}"/>
              </a:ext>
            </a:extLst>
          </p:cNvPr>
          <p:cNvSpPr/>
          <p:nvPr/>
        </p:nvSpPr>
        <p:spPr>
          <a:xfrm>
            <a:off x="9960169" y="4168109"/>
            <a:ext cx="2065953" cy="174903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dirty="0">
                <a:solidFill>
                  <a:schemeClr val="tx1"/>
                </a:solidFill>
              </a:rPr>
              <a:t>CPCCS</a:t>
            </a:r>
          </a:p>
          <a:p>
            <a:r>
              <a:rPr lang="es-MX" dirty="0">
                <a:solidFill>
                  <a:schemeClr val="tx1"/>
                </a:solidFill>
              </a:rPr>
              <a:t>Contraloría G.E.</a:t>
            </a:r>
          </a:p>
          <a:p>
            <a:r>
              <a:rPr lang="es-MX" dirty="0">
                <a:solidFill>
                  <a:schemeClr val="tx1"/>
                </a:solidFill>
              </a:rPr>
              <a:t>Defensoría del Pueblo</a:t>
            </a:r>
          </a:p>
          <a:p>
            <a:r>
              <a:rPr lang="es-MX" dirty="0">
                <a:solidFill>
                  <a:schemeClr val="tx1"/>
                </a:solidFill>
              </a:rPr>
              <a:t>Superintendencias</a:t>
            </a:r>
          </a:p>
        </p:txBody>
      </p:sp>
      <p:sp>
        <p:nvSpPr>
          <p:cNvPr id="23" name="Rectángulo 22">
            <a:extLst>
              <a:ext uri="{FF2B5EF4-FFF2-40B4-BE49-F238E27FC236}">
                <a16:creationId xmlns:a16="http://schemas.microsoft.com/office/drawing/2014/main" id="{6C5E1427-E8A6-4C15-AB47-687C59B18BE3}"/>
              </a:ext>
            </a:extLst>
          </p:cNvPr>
          <p:cNvSpPr/>
          <p:nvPr/>
        </p:nvSpPr>
        <p:spPr>
          <a:xfrm>
            <a:off x="3112341" y="5184338"/>
            <a:ext cx="1560678" cy="89934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400" dirty="0">
                <a:solidFill>
                  <a:schemeClr val="tx1"/>
                </a:solidFill>
              </a:rPr>
              <a:t>GADS</a:t>
            </a:r>
          </a:p>
          <a:p>
            <a:r>
              <a:rPr lang="es-MX" sz="1400" dirty="0">
                <a:solidFill>
                  <a:schemeClr val="tx1"/>
                </a:solidFill>
              </a:rPr>
              <a:t>Provinciales, Cantonales, Parroquiales</a:t>
            </a:r>
            <a:endParaRPr lang="es-EC" sz="1400" dirty="0">
              <a:solidFill>
                <a:schemeClr val="tx1"/>
              </a:solidFill>
            </a:endParaRPr>
          </a:p>
        </p:txBody>
      </p:sp>
      <p:cxnSp>
        <p:nvCxnSpPr>
          <p:cNvPr id="25" name="Conector recto de flecha 24">
            <a:extLst>
              <a:ext uri="{FF2B5EF4-FFF2-40B4-BE49-F238E27FC236}">
                <a16:creationId xmlns:a16="http://schemas.microsoft.com/office/drawing/2014/main" id="{3F02E6EF-4DEF-406C-8E55-1B0A23BF941D}"/>
              </a:ext>
            </a:extLst>
          </p:cNvPr>
          <p:cNvCxnSpPr>
            <a:cxnSpLocks/>
          </p:cNvCxnSpPr>
          <p:nvPr/>
        </p:nvCxnSpPr>
        <p:spPr>
          <a:xfrm>
            <a:off x="1640832" y="1518565"/>
            <a:ext cx="4774" cy="5191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87FA9AB1-B019-4E41-A78E-F18C5E264DC5}"/>
              </a:ext>
            </a:extLst>
          </p:cNvPr>
          <p:cNvCxnSpPr>
            <a:cxnSpLocks/>
          </p:cNvCxnSpPr>
          <p:nvPr/>
        </p:nvCxnSpPr>
        <p:spPr>
          <a:xfrm>
            <a:off x="3751365" y="1567975"/>
            <a:ext cx="4774" cy="5191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a:extLst>
              <a:ext uri="{FF2B5EF4-FFF2-40B4-BE49-F238E27FC236}">
                <a16:creationId xmlns:a16="http://schemas.microsoft.com/office/drawing/2014/main" id="{C932756D-D70F-4EF4-8C6B-52A3B88583D5}"/>
              </a:ext>
            </a:extLst>
          </p:cNvPr>
          <p:cNvCxnSpPr>
            <a:cxnSpLocks/>
          </p:cNvCxnSpPr>
          <p:nvPr/>
        </p:nvCxnSpPr>
        <p:spPr>
          <a:xfrm>
            <a:off x="6184376" y="1554986"/>
            <a:ext cx="4774" cy="5191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a16="http://schemas.microsoft.com/office/drawing/2014/main" id="{D16BDDB6-D60D-4D8C-A524-03F9827B95E0}"/>
              </a:ext>
            </a:extLst>
          </p:cNvPr>
          <p:cNvCxnSpPr>
            <a:cxnSpLocks/>
          </p:cNvCxnSpPr>
          <p:nvPr/>
        </p:nvCxnSpPr>
        <p:spPr>
          <a:xfrm>
            <a:off x="8586153" y="1534758"/>
            <a:ext cx="4774" cy="5191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ector recto de flecha 32">
            <a:extLst>
              <a:ext uri="{FF2B5EF4-FFF2-40B4-BE49-F238E27FC236}">
                <a16:creationId xmlns:a16="http://schemas.microsoft.com/office/drawing/2014/main" id="{5D0CAD05-B5FA-4537-9A07-22A3C54C8D43}"/>
              </a:ext>
            </a:extLst>
          </p:cNvPr>
          <p:cNvCxnSpPr>
            <a:cxnSpLocks/>
            <a:stCxn id="10" idx="2"/>
            <a:endCxn id="21" idx="0"/>
          </p:cNvCxnSpPr>
          <p:nvPr/>
        </p:nvCxnSpPr>
        <p:spPr>
          <a:xfrm flipH="1">
            <a:off x="10970415" y="1748894"/>
            <a:ext cx="7910" cy="305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ector recto de flecha 35">
            <a:extLst>
              <a:ext uri="{FF2B5EF4-FFF2-40B4-BE49-F238E27FC236}">
                <a16:creationId xmlns:a16="http://schemas.microsoft.com/office/drawing/2014/main" id="{CAC78020-9DDA-441F-A6E4-5C13D671349E}"/>
              </a:ext>
            </a:extLst>
          </p:cNvPr>
          <p:cNvCxnSpPr>
            <a:cxnSpLocks/>
          </p:cNvCxnSpPr>
          <p:nvPr/>
        </p:nvCxnSpPr>
        <p:spPr>
          <a:xfrm flipH="1">
            <a:off x="1701938" y="2874256"/>
            <a:ext cx="1" cy="1357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ector recto de flecha 37">
            <a:extLst>
              <a:ext uri="{FF2B5EF4-FFF2-40B4-BE49-F238E27FC236}">
                <a16:creationId xmlns:a16="http://schemas.microsoft.com/office/drawing/2014/main" id="{7F5EDFA7-26BF-4356-90A0-C6D6775394A2}"/>
              </a:ext>
            </a:extLst>
          </p:cNvPr>
          <p:cNvCxnSpPr/>
          <p:nvPr/>
        </p:nvCxnSpPr>
        <p:spPr>
          <a:xfrm>
            <a:off x="3751365" y="3665016"/>
            <a:ext cx="0" cy="5030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ector recto de flecha 38">
            <a:extLst>
              <a:ext uri="{FF2B5EF4-FFF2-40B4-BE49-F238E27FC236}">
                <a16:creationId xmlns:a16="http://schemas.microsoft.com/office/drawing/2014/main" id="{C38D1AAD-CBFE-498B-8A53-57FDB8282D0C}"/>
              </a:ext>
            </a:extLst>
          </p:cNvPr>
          <p:cNvCxnSpPr>
            <a:cxnSpLocks/>
          </p:cNvCxnSpPr>
          <p:nvPr/>
        </p:nvCxnSpPr>
        <p:spPr>
          <a:xfrm>
            <a:off x="6175360" y="2818297"/>
            <a:ext cx="9016" cy="1275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ector recto de flecha 40">
            <a:extLst>
              <a:ext uri="{FF2B5EF4-FFF2-40B4-BE49-F238E27FC236}">
                <a16:creationId xmlns:a16="http://schemas.microsoft.com/office/drawing/2014/main" id="{628B036D-D443-4A9B-858B-773DA56BA4BC}"/>
              </a:ext>
            </a:extLst>
          </p:cNvPr>
          <p:cNvCxnSpPr>
            <a:cxnSpLocks/>
            <a:endCxn id="20" idx="0"/>
          </p:cNvCxnSpPr>
          <p:nvPr/>
        </p:nvCxnSpPr>
        <p:spPr>
          <a:xfrm>
            <a:off x="8678221" y="2983965"/>
            <a:ext cx="6002" cy="11675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onector recto de flecha 42">
            <a:extLst>
              <a:ext uri="{FF2B5EF4-FFF2-40B4-BE49-F238E27FC236}">
                <a16:creationId xmlns:a16="http://schemas.microsoft.com/office/drawing/2014/main" id="{B8099C64-312E-4CC9-8933-503C294D6F8D}"/>
              </a:ext>
            </a:extLst>
          </p:cNvPr>
          <p:cNvCxnSpPr>
            <a:cxnSpLocks/>
            <a:endCxn id="22" idx="0"/>
          </p:cNvCxnSpPr>
          <p:nvPr/>
        </p:nvCxnSpPr>
        <p:spPr>
          <a:xfrm flipH="1">
            <a:off x="10993146" y="3069844"/>
            <a:ext cx="1615" cy="10982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BA6E519A-1EEB-45E8-80F4-1FC7778037EE}"/>
              </a:ext>
            </a:extLst>
          </p:cNvPr>
          <p:cNvCxnSpPr>
            <a:cxnSpLocks/>
          </p:cNvCxnSpPr>
          <p:nvPr/>
        </p:nvCxnSpPr>
        <p:spPr>
          <a:xfrm>
            <a:off x="1640832" y="738146"/>
            <a:ext cx="9337493" cy="167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Conector recto de flecha 49">
            <a:extLst>
              <a:ext uri="{FF2B5EF4-FFF2-40B4-BE49-F238E27FC236}">
                <a16:creationId xmlns:a16="http://schemas.microsoft.com/office/drawing/2014/main" id="{F40C2244-026E-408D-A047-6CD9B4F7E9CD}"/>
              </a:ext>
            </a:extLst>
          </p:cNvPr>
          <p:cNvCxnSpPr/>
          <p:nvPr/>
        </p:nvCxnSpPr>
        <p:spPr>
          <a:xfrm>
            <a:off x="1640832" y="790855"/>
            <a:ext cx="0" cy="3587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Conector recto de flecha 50">
            <a:extLst>
              <a:ext uri="{FF2B5EF4-FFF2-40B4-BE49-F238E27FC236}">
                <a16:creationId xmlns:a16="http://schemas.microsoft.com/office/drawing/2014/main" id="{BC0A4E60-AB92-4E21-AFB2-3885FD1B0F0E}"/>
              </a:ext>
            </a:extLst>
          </p:cNvPr>
          <p:cNvCxnSpPr/>
          <p:nvPr/>
        </p:nvCxnSpPr>
        <p:spPr>
          <a:xfrm>
            <a:off x="3751365" y="754911"/>
            <a:ext cx="0" cy="3587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Conector recto de flecha 51">
            <a:extLst>
              <a:ext uri="{FF2B5EF4-FFF2-40B4-BE49-F238E27FC236}">
                <a16:creationId xmlns:a16="http://schemas.microsoft.com/office/drawing/2014/main" id="{6B68A1D7-B4B7-4E9F-95FD-01E30666D1C2}"/>
              </a:ext>
            </a:extLst>
          </p:cNvPr>
          <p:cNvCxnSpPr/>
          <p:nvPr/>
        </p:nvCxnSpPr>
        <p:spPr>
          <a:xfrm>
            <a:off x="6172146" y="754911"/>
            <a:ext cx="0" cy="3587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Conector recto de flecha 52">
            <a:extLst>
              <a:ext uri="{FF2B5EF4-FFF2-40B4-BE49-F238E27FC236}">
                <a16:creationId xmlns:a16="http://schemas.microsoft.com/office/drawing/2014/main" id="{17847B42-7945-4D5C-A768-569233ACE2AB}"/>
              </a:ext>
            </a:extLst>
          </p:cNvPr>
          <p:cNvCxnSpPr/>
          <p:nvPr/>
        </p:nvCxnSpPr>
        <p:spPr>
          <a:xfrm>
            <a:off x="8586153" y="738146"/>
            <a:ext cx="0" cy="3587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Conector recto de flecha 53">
            <a:extLst>
              <a:ext uri="{FF2B5EF4-FFF2-40B4-BE49-F238E27FC236}">
                <a16:creationId xmlns:a16="http://schemas.microsoft.com/office/drawing/2014/main" id="{00EAA71D-11AD-4EFC-B565-EA754E0CD7DA}"/>
              </a:ext>
            </a:extLst>
          </p:cNvPr>
          <p:cNvCxnSpPr/>
          <p:nvPr/>
        </p:nvCxnSpPr>
        <p:spPr>
          <a:xfrm>
            <a:off x="10970414" y="754911"/>
            <a:ext cx="0" cy="3587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Rectángulo 36">
            <a:extLst>
              <a:ext uri="{FF2B5EF4-FFF2-40B4-BE49-F238E27FC236}">
                <a16:creationId xmlns:a16="http://schemas.microsoft.com/office/drawing/2014/main" id="{CCAC2398-0CE2-454B-919D-5123F6E9613F}"/>
              </a:ext>
            </a:extLst>
          </p:cNvPr>
          <p:cNvSpPr/>
          <p:nvPr/>
        </p:nvSpPr>
        <p:spPr>
          <a:xfrm>
            <a:off x="1146856" y="5262983"/>
            <a:ext cx="1255305" cy="47858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Concejos</a:t>
            </a:r>
            <a:endParaRPr lang="es-EC" dirty="0">
              <a:solidFill>
                <a:schemeClr val="tx1"/>
              </a:solidFill>
            </a:endParaRPr>
          </a:p>
        </p:txBody>
      </p:sp>
      <p:cxnSp>
        <p:nvCxnSpPr>
          <p:cNvPr id="3" name="Conector recto de flecha 2">
            <a:extLst>
              <a:ext uri="{FF2B5EF4-FFF2-40B4-BE49-F238E27FC236}">
                <a16:creationId xmlns:a16="http://schemas.microsoft.com/office/drawing/2014/main" id="{659E4C01-BEA9-40AF-91BC-089EE295E37F}"/>
              </a:ext>
            </a:extLst>
          </p:cNvPr>
          <p:cNvCxnSpPr>
            <a:cxnSpLocks/>
            <a:stCxn id="37" idx="3"/>
            <a:endCxn id="37" idx="3"/>
          </p:cNvCxnSpPr>
          <p:nvPr/>
        </p:nvCxnSpPr>
        <p:spPr>
          <a:xfrm>
            <a:off x="2402161" y="5502277"/>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CuadroTexto 30">
            <a:extLst>
              <a:ext uri="{FF2B5EF4-FFF2-40B4-BE49-F238E27FC236}">
                <a16:creationId xmlns:a16="http://schemas.microsoft.com/office/drawing/2014/main" id="{29794424-385A-45DB-B310-E16DC982BA65}"/>
              </a:ext>
            </a:extLst>
          </p:cNvPr>
          <p:cNvSpPr txBox="1"/>
          <p:nvPr/>
        </p:nvSpPr>
        <p:spPr>
          <a:xfrm>
            <a:off x="40891" y="5179111"/>
            <a:ext cx="1059164" cy="646331"/>
          </a:xfrm>
          <a:prstGeom prst="rect">
            <a:avLst/>
          </a:prstGeom>
          <a:noFill/>
        </p:spPr>
        <p:txBody>
          <a:bodyPr wrap="square" rtlCol="0">
            <a:spAutoFit/>
          </a:bodyPr>
          <a:lstStyle/>
          <a:p>
            <a:r>
              <a:rPr lang="es-MX" dirty="0"/>
              <a:t>Nivel cantonal</a:t>
            </a:r>
            <a:endParaRPr lang="es-EC" dirty="0"/>
          </a:p>
        </p:txBody>
      </p:sp>
      <p:cxnSp>
        <p:nvCxnSpPr>
          <p:cNvPr id="59" name="Conector recto de flecha 58">
            <a:extLst>
              <a:ext uri="{FF2B5EF4-FFF2-40B4-BE49-F238E27FC236}">
                <a16:creationId xmlns:a16="http://schemas.microsoft.com/office/drawing/2014/main" id="{006FBF93-9D85-488B-B35C-487CFCBFC92E}"/>
              </a:ext>
            </a:extLst>
          </p:cNvPr>
          <p:cNvCxnSpPr>
            <a:stCxn id="12" idx="2"/>
            <a:endCxn id="37" idx="0"/>
          </p:cNvCxnSpPr>
          <p:nvPr/>
        </p:nvCxnSpPr>
        <p:spPr>
          <a:xfrm flipH="1">
            <a:off x="1774509" y="4981678"/>
            <a:ext cx="8972" cy="281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CuadroTexto 31">
            <a:extLst>
              <a:ext uri="{FF2B5EF4-FFF2-40B4-BE49-F238E27FC236}">
                <a16:creationId xmlns:a16="http://schemas.microsoft.com/office/drawing/2014/main" id="{048D3AE7-F4DC-4F51-A84A-661BF553D730}"/>
              </a:ext>
            </a:extLst>
          </p:cNvPr>
          <p:cNvSpPr txBox="1"/>
          <p:nvPr/>
        </p:nvSpPr>
        <p:spPr>
          <a:xfrm>
            <a:off x="77308" y="6159731"/>
            <a:ext cx="1059164" cy="646331"/>
          </a:xfrm>
          <a:prstGeom prst="rect">
            <a:avLst/>
          </a:prstGeom>
          <a:noFill/>
        </p:spPr>
        <p:txBody>
          <a:bodyPr wrap="square" rtlCol="0">
            <a:spAutoFit/>
          </a:bodyPr>
          <a:lstStyle/>
          <a:p>
            <a:r>
              <a:rPr lang="es-MX" dirty="0"/>
              <a:t>Funcionamiento</a:t>
            </a:r>
            <a:endParaRPr lang="es-EC" dirty="0"/>
          </a:p>
        </p:txBody>
      </p:sp>
      <p:sp>
        <p:nvSpPr>
          <p:cNvPr id="34" name="Pergamino: vertical 33">
            <a:extLst>
              <a:ext uri="{FF2B5EF4-FFF2-40B4-BE49-F238E27FC236}">
                <a16:creationId xmlns:a16="http://schemas.microsoft.com/office/drawing/2014/main" id="{D841E1FF-05E9-457A-B9DF-07B6FA580E95}"/>
              </a:ext>
            </a:extLst>
          </p:cNvPr>
          <p:cNvSpPr/>
          <p:nvPr/>
        </p:nvSpPr>
        <p:spPr>
          <a:xfrm>
            <a:off x="1394151" y="6148156"/>
            <a:ext cx="781890" cy="646331"/>
          </a:xfrm>
          <a:prstGeom prst="verticalScroll">
            <a:avLst/>
          </a:prstGeom>
          <a:solidFill>
            <a:schemeClr val="accent1">
              <a:lumMod val="20000"/>
              <a:lumOff val="80000"/>
            </a:schemeClr>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MX" sz="1600" dirty="0"/>
              <a:t>1830</a:t>
            </a:r>
            <a:endParaRPr lang="es-EC" sz="1600" dirty="0"/>
          </a:p>
        </p:txBody>
      </p:sp>
      <p:sp>
        <p:nvSpPr>
          <p:cNvPr id="55" name="Pergamino: vertical 54">
            <a:extLst>
              <a:ext uri="{FF2B5EF4-FFF2-40B4-BE49-F238E27FC236}">
                <a16:creationId xmlns:a16="http://schemas.microsoft.com/office/drawing/2014/main" id="{4B3DF7B3-642B-473F-9CD6-E1B348651FD0}"/>
              </a:ext>
            </a:extLst>
          </p:cNvPr>
          <p:cNvSpPr/>
          <p:nvPr/>
        </p:nvSpPr>
        <p:spPr>
          <a:xfrm>
            <a:off x="3245494" y="6159731"/>
            <a:ext cx="781890" cy="646331"/>
          </a:xfrm>
          <a:prstGeom prst="verticalScroll">
            <a:avLst/>
          </a:prstGeom>
          <a:solidFill>
            <a:schemeClr val="accent1">
              <a:lumMod val="20000"/>
              <a:lumOff val="80000"/>
            </a:schemeClr>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MX" sz="1600" dirty="0"/>
              <a:t>1830</a:t>
            </a:r>
            <a:endParaRPr lang="es-EC" sz="1600" dirty="0"/>
          </a:p>
        </p:txBody>
      </p:sp>
      <p:sp>
        <p:nvSpPr>
          <p:cNvPr id="56" name="Pergamino: vertical 55">
            <a:extLst>
              <a:ext uri="{FF2B5EF4-FFF2-40B4-BE49-F238E27FC236}">
                <a16:creationId xmlns:a16="http://schemas.microsoft.com/office/drawing/2014/main" id="{F36874FD-E4C7-4CC3-8D75-8AD9119E0ED1}"/>
              </a:ext>
            </a:extLst>
          </p:cNvPr>
          <p:cNvSpPr/>
          <p:nvPr/>
        </p:nvSpPr>
        <p:spPr>
          <a:xfrm>
            <a:off x="5856105" y="6148155"/>
            <a:ext cx="781890" cy="646331"/>
          </a:xfrm>
          <a:prstGeom prst="verticalScroll">
            <a:avLst/>
          </a:prstGeom>
          <a:solidFill>
            <a:schemeClr val="accent1">
              <a:lumMod val="20000"/>
              <a:lumOff val="80000"/>
            </a:schemeClr>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MX" sz="1600" dirty="0"/>
              <a:t>1830</a:t>
            </a:r>
            <a:endParaRPr lang="es-EC" sz="1600" dirty="0"/>
          </a:p>
        </p:txBody>
      </p:sp>
      <p:sp>
        <p:nvSpPr>
          <p:cNvPr id="57" name="Pergamino: vertical 56">
            <a:extLst>
              <a:ext uri="{FF2B5EF4-FFF2-40B4-BE49-F238E27FC236}">
                <a16:creationId xmlns:a16="http://schemas.microsoft.com/office/drawing/2014/main" id="{FA44D8D6-D66A-40E1-82C5-001748D1930D}"/>
              </a:ext>
            </a:extLst>
          </p:cNvPr>
          <p:cNvSpPr/>
          <p:nvPr/>
        </p:nvSpPr>
        <p:spPr>
          <a:xfrm>
            <a:off x="8287276" y="6148155"/>
            <a:ext cx="781890" cy="646331"/>
          </a:xfrm>
          <a:prstGeom prst="verticalScroll">
            <a:avLst/>
          </a:prstGeom>
          <a:solidFill>
            <a:schemeClr val="tx2">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MX" sz="1600" dirty="0"/>
              <a:t>2008</a:t>
            </a:r>
            <a:endParaRPr lang="es-EC" sz="1600" dirty="0"/>
          </a:p>
        </p:txBody>
      </p:sp>
      <p:sp>
        <p:nvSpPr>
          <p:cNvPr id="58" name="Pergamino: vertical 57">
            <a:extLst>
              <a:ext uri="{FF2B5EF4-FFF2-40B4-BE49-F238E27FC236}">
                <a16:creationId xmlns:a16="http://schemas.microsoft.com/office/drawing/2014/main" id="{EB0E2017-4788-4EEA-A013-7D0371054F69}"/>
              </a:ext>
            </a:extLst>
          </p:cNvPr>
          <p:cNvSpPr/>
          <p:nvPr/>
        </p:nvSpPr>
        <p:spPr>
          <a:xfrm>
            <a:off x="10579469" y="6148155"/>
            <a:ext cx="781890" cy="646331"/>
          </a:xfrm>
          <a:prstGeom prst="verticalScroll">
            <a:avLst/>
          </a:prstGeom>
          <a:solidFill>
            <a:schemeClr val="tx2">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MX" sz="1600" dirty="0"/>
              <a:t>2008</a:t>
            </a:r>
            <a:endParaRPr lang="es-EC" sz="1600" dirty="0"/>
          </a:p>
        </p:txBody>
      </p:sp>
    </p:spTree>
    <p:extLst>
      <p:ext uri="{BB962C8B-B14F-4D97-AF65-F5344CB8AC3E}">
        <p14:creationId xmlns:p14="http://schemas.microsoft.com/office/powerpoint/2010/main" val="2274251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0366BA-3E54-4994-9C26-2873534D22B9}"/>
              </a:ext>
            </a:extLst>
          </p:cNvPr>
          <p:cNvSpPr>
            <a:spLocks noGrp="1"/>
          </p:cNvSpPr>
          <p:nvPr>
            <p:ph type="title"/>
          </p:nvPr>
        </p:nvSpPr>
        <p:spPr>
          <a:xfrm>
            <a:off x="1614371" y="1089951"/>
            <a:ext cx="10577629" cy="832485"/>
          </a:xfrm>
        </p:spPr>
        <p:txBody>
          <a:bodyPr/>
          <a:lstStyle/>
          <a:p>
            <a:r>
              <a:rPr lang="es-MX" dirty="0"/>
              <a:t> La ciudadanía necesaria para democracia representativa.</a:t>
            </a:r>
            <a:endParaRPr lang="es-EC" dirty="0"/>
          </a:p>
        </p:txBody>
      </p:sp>
      <p:sp>
        <p:nvSpPr>
          <p:cNvPr id="3" name="Marcador de contenido 2">
            <a:extLst>
              <a:ext uri="{FF2B5EF4-FFF2-40B4-BE49-F238E27FC236}">
                <a16:creationId xmlns:a16="http://schemas.microsoft.com/office/drawing/2014/main" id="{2257B613-F3DC-47A8-9D0E-A414439FC5E6}"/>
              </a:ext>
            </a:extLst>
          </p:cNvPr>
          <p:cNvSpPr>
            <a:spLocks noGrp="1"/>
          </p:cNvSpPr>
          <p:nvPr>
            <p:ph idx="1"/>
          </p:nvPr>
        </p:nvSpPr>
        <p:spPr>
          <a:xfrm>
            <a:off x="1503529" y="2057753"/>
            <a:ext cx="6716169" cy="4193682"/>
          </a:xfrm>
        </p:spPr>
        <p:txBody>
          <a:bodyPr>
            <a:normAutofit/>
          </a:bodyPr>
          <a:lstStyle/>
          <a:p>
            <a:r>
              <a:rPr lang="es-MX" dirty="0"/>
              <a:t>La burguesía fue la creadora de la democracia representativa, para proteger desde los espacios de representación, la propiedad privada, el libre mercado,  las libertades individuales y sus privilegios.</a:t>
            </a:r>
          </a:p>
          <a:p>
            <a:r>
              <a:rPr lang="es-MX" dirty="0"/>
              <a:t>La ciudadanía fue un privilegio de las clases dominantes masculinas. </a:t>
            </a:r>
          </a:p>
          <a:p>
            <a:r>
              <a:rPr lang="es-EC" dirty="0"/>
              <a:t>Las luchas sociales consiguieron la ciudadanía para las mujeres y para toda la población. </a:t>
            </a:r>
          </a:p>
          <a:p>
            <a:r>
              <a:rPr lang="es-EC" dirty="0"/>
              <a:t>Hoy el pueblo puede elegir sus propios representantes, Hombres y Mujeres. </a:t>
            </a:r>
          </a:p>
        </p:txBody>
      </p:sp>
      <p:pic>
        <p:nvPicPr>
          <p:cNvPr id="6" name="Imagen 5">
            <a:extLst>
              <a:ext uri="{FF2B5EF4-FFF2-40B4-BE49-F238E27FC236}">
                <a16:creationId xmlns:a16="http://schemas.microsoft.com/office/drawing/2014/main" id="{5ED05081-A420-4FED-B113-CADC2862486A}"/>
              </a:ext>
            </a:extLst>
          </p:cNvPr>
          <p:cNvPicPr>
            <a:picLocks noChangeAspect="1"/>
          </p:cNvPicPr>
          <p:nvPr/>
        </p:nvPicPr>
        <p:blipFill>
          <a:blip r:embed="rId2"/>
          <a:stretch>
            <a:fillRect/>
          </a:stretch>
        </p:blipFill>
        <p:spPr>
          <a:xfrm>
            <a:off x="8761228" y="2466753"/>
            <a:ext cx="2961237" cy="2913321"/>
          </a:xfrm>
          <a:prstGeom prst="rect">
            <a:avLst/>
          </a:prstGeom>
        </p:spPr>
      </p:pic>
      <p:sp>
        <p:nvSpPr>
          <p:cNvPr id="7" name="CuadroTexto 6">
            <a:extLst>
              <a:ext uri="{FF2B5EF4-FFF2-40B4-BE49-F238E27FC236}">
                <a16:creationId xmlns:a16="http://schemas.microsoft.com/office/drawing/2014/main" id="{10A7F8E4-38A2-4435-846A-39448FF5D4AB}"/>
              </a:ext>
            </a:extLst>
          </p:cNvPr>
          <p:cNvSpPr txBox="1"/>
          <p:nvPr/>
        </p:nvSpPr>
        <p:spPr>
          <a:xfrm>
            <a:off x="8761228" y="5407150"/>
            <a:ext cx="3195153" cy="646331"/>
          </a:xfrm>
          <a:prstGeom prst="rect">
            <a:avLst/>
          </a:prstGeom>
          <a:noFill/>
        </p:spPr>
        <p:txBody>
          <a:bodyPr wrap="square" rtlCol="0">
            <a:spAutoFit/>
          </a:bodyPr>
          <a:lstStyle/>
          <a:p>
            <a:r>
              <a:rPr lang="es-MX" dirty="0"/>
              <a:t>El Parlamento, em primer poder del Estado</a:t>
            </a:r>
            <a:endParaRPr lang="es-EC" dirty="0"/>
          </a:p>
        </p:txBody>
      </p:sp>
      <p:pic>
        <p:nvPicPr>
          <p:cNvPr id="8" name="Imagen 7" descr="Imagen que contiene Texto&#10;&#10;Descripción generada automáticamente">
            <a:extLst>
              <a:ext uri="{FF2B5EF4-FFF2-40B4-BE49-F238E27FC236}">
                <a16:creationId xmlns:a16="http://schemas.microsoft.com/office/drawing/2014/main" id="{B130E798-4B42-45C3-A574-116908AE8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9" name="Imagen 8">
            <a:extLst>
              <a:ext uri="{FF2B5EF4-FFF2-40B4-BE49-F238E27FC236}">
                <a16:creationId xmlns:a16="http://schemas.microsoft.com/office/drawing/2014/main" id="{FC3ABB68-9866-40C2-B978-28D14D6EAE7E}"/>
              </a:ext>
            </a:extLst>
          </p:cNvPr>
          <p:cNvPicPr>
            <a:picLocks noChangeAspect="1"/>
          </p:cNvPicPr>
          <p:nvPr/>
        </p:nvPicPr>
        <p:blipFill rotWithShape="1">
          <a:blip r:embed="rId4"/>
          <a:srcRect l="2299" t="9456" r="3073" b="8108"/>
          <a:stretch/>
        </p:blipFill>
        <p:spPr bwMode="auto">
          <a:xfrm>
            <a:off x="661202" y="282143"/>
            <a:ext cx="1684655" cy="832485"/>
          </a:xfrm>
          <a:prstGeom prst="rect">
            <a:avLst/>
          </a:prstGeom>
          <a:noFill/>
          <a:ln>
            <a:noFill/>
          </a:ln>
          <a:extLst>
            <a:ext uri="{53640926-AAD7-44D8-BBD7-CCE9431645EC}">
              <a14:shadowObscured xmlns:a14="http://schemas.microsoft.com/office/drawing/2010/main"/>
            </a:ext>
          </a:extLst>
        </p:spPr>
      </p:pic>
      <p:pic>
        <p:nvPicPr>
          <p:cNvPr id="10" name="Imagen 9" descr="Texto&#10;&#10;Descripción generada automáticamente">
            <a:extLst>
              <a:ext uri="{FF2B5EF4-FFF2-40B4-BE49-F238E27FC236}">
                <a16:creationId xmlns:a16="http://schemas.microsoft.com/office/drawing/2014/main" id="{3863BDE2-AD59-4C0A-8703-4864478E94EC}"/>
              </a:ext>
            </a:extLst>
          </p:cNvPr>
          <p:cNvPicPr>
            <a:picLocks noChangeAspect="1"/>
          </p:cNvPicPr>
          <p:nvPr/>
        </p:nvPicPr>
        <p:blipFill rotWithShape="1">
          <a:blip r:embed="rId5">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11" name="Imagen 10" descr="Icono&#10;&#10;Descripción generada automáticamente">
            <a:extLst>
              <a:ext uri="{FF2B5EF4-FFF2-40B4-BE49-F238E27FC236}">
                <a16:creationId xmlns:a16="http://schemas.microsoft.com/office/drawing/2014/main" id="{E9217B76-5BE1-4552-979A-C539F3DD60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12" name="Imagen 11" descr="Logotipo&#10;&#10;Descripción generada automáticamente">
            <a:extLst>
              <a:ext uri="{FF2B5EF4-FFF2-40B4-BE49-F238E27FC236}">
                <a16:creationId xmlns:a16="http://schemas.microsoft.com/office/drawing/2014/main" id="{F330C844-848D-4B0D-84A8-59B28CB3F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46141" y="282143"/>
            <a:ext cx="1644539" cy="801222"/>
          </a:xfrm>
          <a:prstGeom prst="rect">
            <a:avLst/>
          </a:prstGeom>
        </p:spPr>
      </p:pic>
    </p:spTree>
    <p:extLst>
      <p:ext uri="{BB962C8B-B14F-4D97-AF65-F5344CB8AC3E}">
        <p14:creationId xmlns:p14="http://schemas.microsoft.com/office/powerpoint/2010/main" val="4875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121412-F7B8-4260-AB09-39244370184A}"/>
              </a:ext>
            </a:extLst>
          </p:cNvPr>
          <p:cNvSpPr>
            <a:spLocks noGrp="1"/>
          </p:cNvSpPr>
          <p:nvPr>
            <p:ph type="title"/>
          </p:nvPr>
        </p:nvSpPr>
        <p:spPr/>
        <p:txBody>
          <a:bodyPr/>
          <a:lstStyle/>
          <a:p>
            <a:pPr algn="ctr"/>
            <a:r>
              <a:rPr lang="es-MX" dirty="0"/>
              <a:t>Reconocimiento de la mujer como actor político</a:t>
            </a:r>
            <a:endParaRPr lang="es-EC" dirty="0"/>
          </a:p>
        </p:txBody>
      </p:sp>
      <p:pic>
        <p:nvPicPr>
          <p:cNvPr id="4" name="Imagen 3">
            <a:extLst>
              <a:ext uri="{FF2B5EF4-FFF2-40B4-BE49-F238E27FC236}">
                <a16:creationId xmlns:a16="http://schemas.microsoft.com/office/drawing/2014/main" id="{E04D6132-CA7E-40A0-B01C-24E9BC9161B7}"/>
              </a:ext>
            </a:extLst>
          </p:cNvPr>
          <p:cNvPicPr>
            <a:picLocks noChangeAspect="1"/>
          </p:cNvPicPr>
          <p:nvPr/>
        </p:nvPicPr>
        <p:blipFill rotWithShape="1">
          <a:blip r:embed="rId2"/>
          <a:srcRect l="2299" t="9456" r="3073" b="8108"/>
          <a:stretch/>
        </p:blipFill>
        <p:spPr bwMode="auto">
          <a:xfrm>
            <a:off x="692485" y="160775"/>
            <a:ext cx="1684655" cy="832485"/>
          </a:xfrm>
          <a:prstGeom prst="rect">
            <a:avLst/>
          </a:prstGeom>
          <a:noFill/>
          <a:ln>
            <a:noFill/>
          </a:ln>
          <a:extLst>
            <a:ext uri="{53640926-AAD7-44D8-BBD7-CCE9431645EC}">
              <a14:shadowObscured xmlns:a14="http://schemas.microsoft.com/office/drawing/2010/main"/>
            </a:ext>
          </a:extLst>
        </p:spPr>
      </p:pic>
      <p:pic>
        <p:nvPicPr>
          <p:cNvPr id="5" name="Imagen 4" descr="Texto&#10;&#10;Descripción generada automáticamente">
            <a:extLst>
              <a:ext uri="{FF2B5EF4-FFF2-40B4-BE49-F238E27FC236}">
                <a16:creationId xmlns:a16="http://schemas.microsoft.com/office/drawing/2014/main" id="{DBE1819A-0A7A-4C1A-99DA-7B55BC5219EB}"/>
              </a:ext>
            </a:extLst>
          </p:cNvPr>
          <p:cNvPicPr>
            <a:picLocks noChangeAspect="1"/>
          </p:cNvPicPr>
          <p:nvPr/>
        </p:nvPicPr>
        <p:blipFill rotWithShape="1">
          <a:blip r:embed="rId3">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6" name="Imagen 5" descr="Icono&#10;&#10;Descripción generada automáticamente">
            <a:extLst>
              <a:ext uri="{FF2B5EF4-FFF2-40B4-BE49-F238E27FC236}">
                <a16:creationId xmlns:a16="http://schemas.microsoft.com/office/drawing/2014/main" id="{9B619828-90B9-425B-9E99-D2AC99F552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7" name="Imagen 6" descr="Imagen que contiene Texto&#10;&#10;Descripción generada automáticamente">
            <a:extLst>
              <a:ext uri="{FF2B5EF4-FFF2-40B4-BE49-F238E27FC236}">
                <a16:creationId xmlns:a16="http://schemas.microsoft.com/office/drawing/2014/main" id="{35513E09-B154-4B36-8E17-5E67A5F817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8" name="Imagen 7" descr="Logotipo&#10;&#10;Descripción generada automáticamente">
            <a:extLst>
              <a:ext uri="{FF2B5EF4-FFF2-40B4-BE49-F238E27FC236}">
                <a16:creationId xmlns:a16="http://schemas.microsoft.com/office/drawing/2014/main" id="{4B02E117-094F-4229-86F8-505D57C25F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9940" y="347548"/>
            <a:ext cx="1644539" cy="801222"/>
          </a:xfrm>
          <a:prstGeom prst="rect">
            <a:avLst/>
          </a:prstGeom>
        </p:spPr>
      </p:pic>
    </p:spTree>
    <p:extLst>
      <p:ext uri="{BB962C8B-B14F-4D97-AF65-F5344CB8AC3E}">
        <p14:creationId xmlns:p14="http://schemas.microsoft.com/office/powerpoint/2010/main" val="3509699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A3967F-E8D3-49FA-95FD-0BFAB0FE138C}"/>
              </a:ext>
            </a:extLst>
          </p:cNvPr>
          <p:cNvSpPr>
            <a:spLocks noGrp="1"/>
          </p:cNvSpPr>
          <p:nvPr>
            <p:ph type="title"/>
          </p:nvPr>
        </p:nvSpPr>
        <p:spPr/>
        <p:txBody>
          <a:bodyPr/>
          <a:lstStyle/>
          <a:p>
            <a:r>
              <a:rPr lang="es-MX" dirty="0"/>
              <a:t>Evolución de la ciudadanía en el Ecuador</a:t>
            </a:r>
            <a:endParaRPr lang="es-EC" dirty="0"/>
          </a:p>
        </p:txBody>
      </p:sp>
      <p:cxnSp>
        <p:nvCxnSpPr>
          <p:cNvPr id="5" name="Conector recto 4">
            <a:extLst>
              <a:ext uri="{FF2B5EF4-FFF2-40B4-BE49-F238E27FC236}">
                <a16:creationId xmlns:a16="http://schemas.microsoft.com/office/drawing/2014/main" id="{A49CBD2E-206A-4AD2-9121-6378839FDDF3}"/>
              </a:ext>
            </a:extLst>
          </p:cNvPr>
          <p:cNvCxnSpPr>
            <a:cxnSpLocks/>
          </p:cNvCxnSpPr>
          <p:nvPr/>
        </p:nvCxnSpPr>
        <p:spPr>
          <a:xfrm>
            <a:off x="661202" y="2920938"/>
            <a:ext cx="1105158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Conector recto 6">
            <a:extLst>
              <a:ext uri="{FF2B5EF4-FFF2-40B4-BE49-F238E27FC236}">
                <a16:creationId xmlns:a16="http://schemas.microsoft.com/office/drawing/2014/main" id="{7675F1BD-45A1-4376-990F-E91BB5A9BAE3}"/>
              </a:ext>
            </a:extLst>
          </p:cNvPr>
          <p:cNvCxnSpPr/>
          <p:nvPr/>
        </p:nvCxnSpPr>
        <p:spPr>
          <a:xfrm>
            <a:off x="661202" y="2756948"/>
            <a:ext cx="0" cy="633046"/>
          </a:xfrm>
          <a:prstGeom prst="line">
            <a:avLst/>
          </a:prstGeom>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ED286EC-6261-49E3-A3F4-C6839B036EDF}"/>
              </a:ext>
            </a:extLst>
          </p:cNvPr>
          <p:cNvSpPr txBox="1"/>
          <p:nvPr/>
        </p:nvSpPr>
        <p:spPr>
          <a:xfrm>
            <a:off x="372370" y="2247577"/>
            <a:ext cx="646331" cy="369332"/>
          </a:xfrm>
          <a:prstGeom prst="rect">
            <a:avLst/>
          </a:prstGeom>
          <a:noFill/>
        </p:spPr>
        <p:txBody>
          <a:bodyPr wrap="none" rtlCol="0">
            <a:spAutoFit/>
          </a:bodyPr>
          <a:lstStyle/>
          <a:p>
            <a:r>
              <a:rPr lang="es-MX" dirty="0"/>
              <a:t>1830</a:t>
            </a:r>
            <a:endParaRPr lang="es-EC" dirty="0"/>
          </a:p>
        </p:txBody>
      </p:sp>
      <p:sp>
        <p:nvSpPr>
          <p:cNvPr id="9" name="Rectángulo 8">
            <a:extLst>
              <a:ext uri="{FF2B5EF4-FFF2-40B4-BE49-F238E27FC236}">
                <a16:creationId xmlns:a16="http://schemas.microsoft.com/office/drawing/2014/main" id="{896942C4-E52F-4DAF-821B-416145D58104}"/>
              </a:ext>
            </a:extLst>
          </p:cNvPr>
          <p:cNvSpPr/>
          <p:nvPr/>
        </p:nvSpPr>
        <p:spPr>
          <a:xfrm>
            <a:off x="176373" y="3468193"/>
            <a:ext cx="1684656" cy="240909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Son ciudadanos los hombres, casados, &gt; 22 a propietarios, saben leer y escribir </a:t>
            </a:r>
            <a:endParaRPr lang="es-EC" dirty="0">
              <a:solidFill>
                <a:schemeClr val="tx1"/>
              </a:solidFill>
            </a:endParaRPr>
          </a:p>
        </p:txBody>
      </p:sp>
      <p:sp>
        <p:nvSpPr>
          <p:cNvPr id="10" name="CuadroTexto 9">
            <a:extLst>
              <a:ext uri="{FF2B5EF4-FFF2-40B4-BE49-F238E27FC236}">
                <a16:creationId xmlns:a16="http://schemas.microsoft.com/office/drawing/2014/main" id="{C5D0A411-C1A1-4F06-9B65-B3951F6A19CE}"/>
              </a:ext>
            </a:extLst>
          </p:cNvPr>
          <p:cNvSpPr txBox="1"/>
          <p:nvPr/>
        </p:nvSpPr>
        <p:spPr>
          <a:xfrm>
            <a:off x="2601110" y="2186764"/>
            <a:ext cx="646331" cy="369332"/>
          </a:xfrm>
          <a:prstGeom prst="rect">
            <a:avLst/>
          </a:prstGeom>
          <a:noFill/>
        </p:spPr>
        <p:txBody>
          <a:bodyPr wrap="none" rtlCol="0">
            <a:spAutoFit/>
          </a:bodyPr>
          <a:lstStyle/>
          <a:p>
            <a:r>
              <a:rPr lang="es-MX" dirty="0"/>
              <a:t>1884</a:t>
            </a:r>
            <a:endParaRPr lang="es-EC" dirty="0"/>
          </a:p>
        </p:txBody>
      </p:sp>
      <p:sp>
        <p:nvSpPr>
          <p:cNvPr id="11" name="Rectángulo 10">
            <a:extLst>
              <a:ext uri="{FF2B5EF4-FFF2-40B4-BE49-F238E27FC236}">
                <a16:creationId xmlns:a16="http://schemas.microsoft.com/office/drawing/2014/main" id="{4EE62324-E067-4332-9280-F165BB9CB4D1}"/>
              </a:ext>
            </a:extLst>
          </p:cNvPr>
          <p:cNvSpPr/>
          <p:nvPr/>
        </p:nvSpPr>
        <p:spPr>
          <a:xfrm>
            <a:off x="2103169" y="3443576"/>
            <a:ext cx="1684657" cy="240909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Son ciudadanos los hombres, casados, o que hayan estado casados, &gt; 21 a, saben leer y escribir </a:t>
            </a:r>
            <a:endParaRPr lang="es-EC" dirty="0">
              <a:solidFill>
                <a:schemeClr val="tx1"/>
              </a:solidFill>
            </a:endParaRPr>
          </a:p>
        </p:txBody>
      </p:sp>
      <p:sp>
        <p:nvSpPr>
          <p:cNvPr id="12" name="CuadroTexto 11">
            <a:extLst>
              <a:ext uri="{FF2B5EF4-FFF2-40B4-BE49-F238E27FC236}">
                <a16:creationId xmlns:a16="http://schemas.microsoft.com/office/drawing/2014/main" id="{811E117F-14EC-464F-9279-1A4420069F38}"/>
              </a:ext>
            </a:extLst>
          </p:cNvPr>
          <p:cNvSpPr txBox="1"/>
          <p:nvPr/>
        </p:nvSpPr>
        <p:spPr>
          <a:xfrm>
            <a:off x="4473866" y="2192426"/>
            <a:ext cx="646331" cy="369332"/>
          </a:xfrm>
          <a:prstGeom prst="rect">
            <a:avLst/>
          </a:prstGeom>
          <a:noFill/>
        </p:spPr>
        <p:txBody>
          <a:bodyPr wrap="none" rtlCol="0">
            <a:spAutoFit/>
          </a:bodyPr>
          <a:lstStyle/>
          <a:p>
            <a:r>
              <a:rPr lang="es-MX" dirty="0"/>
              <a:t>1897</a:t>
            </a:r>
            <a:endParaRPr lang="es-EC" dirty="0"/>
          </a:p>
        </p:txBody>
      </p:sp>
      <p:sp>
        <p:nvSpPr>
          <p:cNvPr id="13" name="Rectángulo 12">
            <a:extLst>
              <a:ext uri="{FF2B5EF4-FFF2-40B4-BE49-F238E27FC236}">
                <a16:creationId xmlns:a16="http://schemas.microsoft.com/office/drawing/2014/main" id="{18060DC1-EF6C-4D82-BAC5-5D7DEF44E321}"/>
              </a:ext>
            </a:extLst>
          </p:cNvPr>
          <p:cNvSpPr/>
          <p:nvPr/>
        </p:nvSpPr>
        <p:spPr>
          <a:xfrm>
            <a:off x="4068009" y="3458898"/>
            <a:ext cx="1633635" cy="240909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Son ciudadanos las personas que sepan leer y escribir, </a:t>
            </a:r>
          </a:p>
          <a:p>
            <a:pPr algn="ctr"/>
            <a:r>
              <a:rPr lang="es-MX" dirty="0">
                <a:solidFill>
                  <a:schemeClr val="tx1"/>
                </a:solidFill>
              </a:rPr>
              <a:t>&lt; 18ª (incluye mujeres, </a:t>
            </a:r>
            <a:r>
              <a:rPr lang="es-MX" dirty="0" err="1">
                <a:solidFill>
                  <a:schemeClr val="tx1"/>
                </a:solidFill>
              </a:rPr>
              <a:t>ind</a:t>
            </a:r>
            <a:r>
              <a:rPr lang="es-MX" dirty="0">
                <a:solidFill>
                  <a:schemeClr val="tx1"/>
                </a:solidFill>
              </a:rPr>
              <a:t>, afro, </a:t>
            </a:r>
            <a:r>
              <a:rPr lang="es-MX" dirty="0" err="1">
                <a:solidFill>
                  <a:schemeClr val="tx1"/>
                </a:solidFill>
              </a:rPr>
              <a:t>mon</a:t>
            </a:r>
            <a:r>
              <a:rPr lang="es-MX" dirty="0">
                <a:solidFill>
                  <a:schemeClr val="tx1"/>
                </a:solidFill>
              </a:rPr>
              <a:t>.)</a:t>
            </a:r>
          </a:p>
          <a:p>
            <a:pPr algn="ctr"/>
            <a:r>
              <a:rPr lang="es-MX" dirty="0">
                <a:solidFill>
                  <a:schemeClr val="tx1"/>
                </a:solidFill>
              </a:rPr>
              <a:t> </a:t>
            </a:r>
            <a:endParaRPr lang="es-EC" dirty="0">
              <a:solidFill>
                <a:schemeClr val="tx1"/>
              </a:solidFill>
            </a:endParaRPr>
          </a:p>
        </p:txBody>
      </p:sp>
      <p:cxnSp>
        <p:nvCxnSpPr>
          <p:cNvPr id="14" name="Conector recto 13">
            <a:extLst>
              <a:ext uri="{FF2B5EF4-FFF2-40B4-BE49-F238E27FC236}">
                <a16:creationId xmlns:a16="http://schemas.microsoft.com/office/drawing/2014/main" id="{E2849054-6646-4979-B932-7920F17D5CA3}"/>
              </a:ext>
            </a:extLst>
          </p:cNvPr>
          <p:cNvCxnSpPr/>
          <p:nvPr/>
        </p:nvCxnSpPr>
        <p:spPr>
          <a:xfrm>
            <a:off x="2924276" y="2785655"/>
            <a:ext cx="0" cy="6330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8D244608-4547-465B-ACB6-DA864414BF1F}"/>
              </a:ext>
            </a:extLst>
          </p:cNvPr>
          <p:cNvCxnSpPr/>
          <p:nvPr/>
        </p:nvCxnSpPr>
        <p:spPr>
          <a:xfrm>
            <a:off x="4859021" y="2738531"/>
            <a:ext cx="0" cy="633046"/>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ángulo 15">
            <a:extLst>
              <a:ext uri="{FF2B5EF4-FFF2-40B4-BE49-F238E27FC236}">
                <a16:creationId xmlns:a16="http://schemas.microsoft.com/office/drawing/2014/main" id="{48D12BC6-CF6F-428F-A48C-343729A9C140}"/>
              </a:ext>
            </a:extLst>
          </p:cNvPr>
          <p:cNvSpPr/>
          <p:nvPr/>
        </p:nvSpPr>
        <p:spPr>
          <a:xfrm>
            <a:off x="7367839" y="3444544"/>
            <a:ext cx="1552354" cy="2437798"/>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Son ciudadanos las personas &gt; 18a (incluidos analfabetos)</a:t>
            </a:r>
            <a:endParaRPr lang="es-EC" dirty="0">
              <a:solidFill>
                <a:schemeClr val="tx1"/>
              </a:solidFill>
            </a:endParaRPr>
          </a:p>
        </p:txBody>
      </p:sp>
      <p:sp>
        <p:nvSpPr>
          <p:cNvPr id="17" name="Rectángulo 16">
            <a:extLst>
              <a:ext uri="{FF2B5EF4-FFF2-40B4-BE49-F238E27FC236}">
                <a16:creationId xmlns:a16="http://schemas.microsoft.com/office/drawing/2014/main" id="{D3F51FBF-DD7E-462A-9D7F-BC94E1D15739}"/>
              </a:ext>
            </a:extLst>
          </p:cNvPr>
          <p:cNvSpPr/>
          <p:nvPr/>
        </p:nvSpPr>
        <p:spPr>
          <a:xfrm>
            <a:off x="9135147" y="3458898"/>
            <a:ext cx="1124420" cy="240909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Son ciudadanos  desde el nacimiento</a:t>
            </a:r>
            <a:endParaRPr lang="es-EC" dirty="0">
              <a:solidFill>
                <a:schemeClr val="tx1"/>
              </a:solidFill>
            </a:endParaRPr>
          </a:p>
        </p:txBody>
      </p:sp>
      <p:cxnSp>
        <p:nvCxnSpPr>
          <p:cNvPr id="18" name="Conector recto 17">
            <a:extLst>
              <a:ext uri="{FF2B5EF4-FFF2-40B4-BE49-F238E27FC236}">
                <a16:creationId xmlns:a16="http://schemas.microsoft.com/office/drawing/2014/main" id="{FB524B36-9958-462C-9D4A-EC66918DC822}"/>
              </a:ext>
            </a:extLst>
          </p:cNvPr>
          <p:cNvCxnSpPr/>
          <p:nvPr/>
        </p:nvCxnSpPr>
        <p:spPr>
          <a:xfrm>
            <a:off x="6530132" y="2738531"/>
            <a:ext cx="0" cy="633046"/>
          </a:xfrm>
          <a:prstGeom prst="line">
            <a:avLst/>
          </a:prstGeom>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C74EAF0C-EE1F-459E-B16B-81DD0CB3B332}"/>
              </a:ext>
            </a:extLst>
          </p:cNvPr>
          <p:cNvSpPr txBox="1"/>
          <p:nvPr/>
        </p:nvSpPr>
        <p:spPr>
          <a:xfrm>
            <a:off x="7760801" y="2173532"/>
            <a:ext cx="646331" cy="369332"/>
          </a:xfrm>
          <a:prstGeom prst="rect">
            <a:avLst/>
          </a:prstGeom>
          <a:noFill/>
        </p:spPr>
        <p:txBody>
          <a:bodyPr wrap="none" rtlCol="0">
            <a:spAutoFit/>
          </a:bodyPr>
          <a:lstStyle/>
          <a:p>
            <a:r>
              <a:rPr lang="es-MX" dirty="0"/>
              <a:t>1978</a:t>
            </a:r>
            <a:endParaRPr lang="es-EC" dirty="0"/>
          </a:p>
        </p:txBody>
      </p:sp>
      <p:sp>
        <p:nvSpPr>
          <p:cNvPr id="20" name="CuadroTexto 19">
            <a:extLst>
              <a:ext uri="{FF2B5EF4-FFF2-40B4-BE49-F238E27FC236}">
                <a16:creationId xmlns:a16="http://schemas.microsoft.com/office/drawing/2014/main" id="{1EF1FD1F-C77C-47AE-BC3D-453C7668C29C}"/>
              </a:ext>
            </a:extLst>
          </p:cNvPr>
          <p:cNvSpPr txBox="1"/>
          <p:nvPr/>
        </p:nvSpPr>
        <p:spPr>
          <a:xfrm>
            <a:off x="9187124" y="2173532"/>
            <a:ext cx="646331" cy="369332"/>
          </a:xfrm>
          <a:prstGeom prst="rect">
            <a:avLst/>
          </a:prstGeom>
          <a:noFill/>
        </p:spPr>
        <p:txBody>
          <a:bodyPr wrap="square" rtlCol="0">
            <a:spAutoFit/>
          </a:bodyPr>
          <a:lstStyle/>
          <a:p>
            <a:r>
              <a:rPr lang="es-MX" dirty="0"/>
              <a:t>1998</a:t>
            </a:r>
            <a:endParaRPr lang="es-EC" dirty="0"/>
          </a:p>
        </p:txBody>
      </p:sp>
      <p:sp>
        <p:nvSpPr>
          <p:cNvPr id="21" name="Rectángulo 20">
            <a:extLst>
              <a:ext uri="{FF2B5EF4-FFF2-40B4-BE49-F238E27FC236}">
                <a16:creationId xmlns:a16="http://schemas.microsoft.com/office/drawing/2014/main" id="{5F708730-37CE-4FC5-958F-4322EF2C1B6F}"/>
              </a:ext>
            </a:extLst>
          </p:cNvPr>
          <p:cNvSpPr/>
          <p:nvPr/>
        </p:nvSpPr>
        <p:spPr>
          <a:xfrm>
            <a:off x="10394886" y="3418701"/>
            <a:ext cx="1552354" cy="240909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Son ciudadanos </a:t>
            </a:r>
            <a:r>
              <a:rPr lang="es-MX" dirty="0" err="1">
                <a:solidFill>
                  <a:schemeClr val="tx1"/>
                </a:solidFill>
              </a:rPr>
              <a:t>tod@s</a:t>
            </a:r>
            <a:r>
              <a:rPr lang="es-MX" dirty="0">
                <a:solidFill>
                  <a:schemeClr val="tx1"/>
                </a:solidFill>
              </a:rPr>
              <a:t> </a:t>
            </a:r>
            <a:r>
              <a:rPr lang="es-MX" dirty="0" err="1">
                <a:solidFill>
                  <a:schemeClr val="tx1"/>
                </a:solidFill>
              </a:rPr>
              <a:t>l@s</a:t>
            </a:r>
            <a:r>
              <a:rPr lang="es-MX" dirty="0">
                <a:solidFill>
                  <a:schemeClr val="tx1"/>
                </a:solidFill>
              </a:rPr>
              <a:t> </a:t>
            </a:r>
            <a:r>
              <a:rPr lang="es-MX" dirty="0" err="1">
                <a:solidFill>
                  <a:schemeClr val="tx1"/>
                </a:solidFill>
              </a:rPr>
              <a:t>ecuatorian@s</a:t>
            </a:r>
            <a:endParaRPr lang="es-MX" dirty="0">
              <a:solidFill>
                <a:schemeClr val="tx1"/>
              </a:solidFill>
            </a:endParaRPr>
          </a:p>
          <a:p>
            <a:pPr algn="ctr"/>
            <a:r>
              <a:rPr lang="es-MX" dirty="0">
                <a:solidFill>
                  <a:schemeClr val="tx1"/>
                </a:solidFill>
              </a:rPr>
              <a:t>Plurinacionalidad</a:t>
            </a:r>
          </a:p>
          <a:p>
            <a:pPr algn="ctr"/>
            <a:r>
              <a:rPr lang="es-MX" dirty="0">
                <a:solidFill>
                  <a:schemeClr val="tx1"/>
                </a:solidFill>
              </a:rPr>
              <a:t>Ciudadanía universal </a:t>
            </a:r>
            <a:endParaRPr lang="es-EC" dirty="0">
              <a:solidFill>
                <a:schemeClr val="tx1"/>
              </a:solidFill>
            </a:endParaRPr>
          </a:p>
        </p:txBody>
      </p:sp>
      <p:sp>
        <p:nvSpPr>
          <p:cNvPr id="22" name="CuadroTexto 21">
            <a:extLst>
              <a:ext uri="{FF2B5EF4-FFF2-40B4-BE49-F238E27FC236}">
                <a16:creationId xmlns:a16="http://schemas.microsoft.com/office/drawing/2014/main" id="{EE1D22B4-A7B9-4154-AA7A-B52C3B7D85D1}"/>
              </a:ext>
            </a:extLst>
          </p:cNvPr>
          <p:cNvSpPr txBox="1"/>
          <p:nvPr/>
        </p:nvSpPr>
        <p:spPr>
          <a:xfrm>
            <a:off x="10613447" y="2165157"/>
            <a:ext cx="646331" cy="369332"/>
          </a:xfrm>
          <a:prstGeom prst="rect">
            <a:avLst/>
          </a:prstGeom>
          <a:noFill/>
        </p:spPr>
        <p:txBody>
          <a:bodyPr wrap="square" rtlCol="0">
            <a:spAutoFit/>
          </a:bodyPr>
          <a:lstStyle/>
          <a:p>
            <a:r>
              <a:rPr lang="es-MX" dirty="0"/>
              <a:t>2008</a:t>
            </a:r>
            <a:endParaRPr lang="es-EC" dirty="0"/>
          </a:p>
        </p:txBody>
      </p:sp>
      <p:cxnSp>
        <p:nvCxnSpPr>
          <p:cNvPr id="23" name="Conector recto 22">
            <a:extLst>
              <a:ext uri="{FF2B5EF4-FFF2-40B4-BE49-F238E27FC236}">
                <a16:creationId xmlns:a16="http://schemas.microsoft.com/office/drawing/2014/main" id="{BE0FE287-A332-4C81-AE01-57EF216BD2BE}"/>
              </a:ext>
            </a:extLst>
          </p:cNvPr>
          <p:cNvCxnSpPr/>
          <p:nvPr/>
        </p:nvCxnSpPr>
        <p:spPr>
          <a:xfrm>
            <a:off x="9697357" y="2756948"/>
            <a:ext cx="0" cy="63304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65FFC9BA-855E-49EB-99F7-FE6F357ACF79}"/>
              </a:ext>
            </a:extLst>
          </p:cNvPr>
          <p:cNvCxnSpPr/>
          <p:nvPr/>
        </p:nvCxnSpPr>
        <p:spPr>
          <a:xfrm>
            <a:off x="11054854" y="2738531"/>
            <a:ext cx="0" cy="633046"/>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Imagen 24">
            <a:extLst>
              <a:ext uri="{FF2B5EF4-FFF2-40B4-BE49-F238E27FC236}">
                <a16:creationId xmlns:a16="http://schemas.microsoft.com/office/drawing/2014/main" id="{2F23E1F5-2625-41CB-83CD-A50FA1CF054D}"/>
              </a:ext>
            </a:extLst>
          </p:cNvPr>
          <p:cNvPicPr>
            <a:picLocks noChangeAspect="1"/>
          </p:cNvPicPr>
          <p:nvPr/>
        </p:nvPicPr>
        <p:blipFill rotWithShape="1">
          <a:blip r:embed="rId2"/>
          <a:srcRect l="2299" t="9456" r="3073" b="8108"/>
          <a:stretch/>
        </p:blipFill>
        <p:spPr bwMode="auto">
          <a:xfrm>
            <a:off x="661202" y="282143"/>
            <a:ext cx="1684655" cy="832485"/>
          </a:xfrm>
          <a:prstGeom prst="rect">
            <a:avLst/>
          </a:prstGeom>
          <a:noFill/>
          <a:ln>
            <a:noFill/>
          </a:ln>
          <a:extLst>
            <a:ext uri="{53640926-AAD7-44D8-BBD7-CCE9431645EC}">
              <a14:shadowObscured xmlns:a14="http://schemas.microsoft.com/office/drawing/2010/main"/>
            </a:ext>
          </a:extLst>
        </p:spPr>
      </p:pic>
      <p:pic>
        <p:nvPicPr>
          <p:cNvPr id="26" name="Imagen 25" descr="Texto&#10;&#10;Descripción generada automáticamente">
            <a:extLst>
              <a:ext uri="{FF2B5EF4-FFF2-40B4-BE49-F238E27FC236}">
                <a16:creationId xmlns:a16="http://schemas.microsoft.com/office/drawing/2014/main" id="{F6CD0F85-2A0F-4A6D-81A0-3365090EF7D3}"/>
              </a:ext>
            </a:extLst>
          </p:cNvPr>
          <p:cNvPicPr>
            <a:picLocks noChangeAspect="1"/>
          </p:cNvPicPr>
          <p:nvPr/>
        </p:nvPicPr>
        <p:blipFill rotWithShape="1">
          <a:blip r:embed="rId3">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27" name="Imagen 26" descr="Icono&#10;&#10;Descripción generada automáticamente">
            <a:extLst>
              <a:ext uri="{FF2B5EF4-FFF2-40B4-BE49-F238E27FC236}">
                <a16:creationId xmlns:a16="http://schemas.microsoft.com/office/drawing/2014/main" id="{8AB43340-97D0-4A2E-ADCF-976A62CF28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28" name="Imagen 27" descr="Imagen que contiene Texto&#10;&#10;Descripción generada automáticamente">
            <a:extLst>
              <a:ext uri="{FF2B5EF4-FFF2-40B4-BE49-F238E27FC236}">
                <a16:creationId xmlns:a16="http://schemas.microsoft.com/office/drawing/2014/main" id="{E47EFD85-FE5A-44A5-B8CC-45ADFA8A8A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29" name="Imagen 28" descr="Logotipo&#10;&#10;Descripción generada automáticamente">
            <a:extLst>
              <a:ext uri="{FF2B5EF4-FFF2-40B4-BE49-F238E27FC236}">
                <a16:creationId xmlns:a16="http://schemas.microsoft.com/office/drawing/2014/main" id="{8141AFF4-1F9F-46C4-8185-6651DB1D6C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6141" y="282143"/>
            <a:ext cx="1644539" cy="801222"/>
          </a:xfrm>
          <a:prstGeom prst="rect">
            <a:avLst/>
          </a:prstGeom>
        </p:spPr>
      </p:pic>
      <p:sp>
        <p:nvSpPr>
          <p:cNvPr id="30" name="Rectángulo 29">
            <a:extLst>
              <a:ext uri="{FF2B5EF4-FFF2-40B4-BE49-F238E27FC236}">
                <a16:creationId xmlns:a16="http://schemas.microsoft.com/office/drawing/2014/main" id="{B8804E30-B996-494A-9750-99E049FA8A2C}"/>
              </a:ext>
            </a:extLst>
          </p:cNvPr>
          <p:cNvSpPr/>
          <p:nvPr/>
        </p:nvSpPr>
        <p:spPr>
          <a:xfrm>
            <a:off x="5893066" y="3458898"/>
            <a:ext cx="1274132" cy="240909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a:p>
            <a:pPr algn="ctr"/>
            <a:r>
              <a:rPr lang="es-MX" dirty="0">
                <a:solidFill>
                  <a:schemeClr val="tx1"/>
                </a:solidFill>
              </a:rPr>
              <a:t>Son ciudadanos hombres y mujeres, que sepan leer y escribir, </a:t>
            </a:r>
          </a:p>
          <a:p>
            <a:pPr algn="ctr"/>
            <a:r>
              <a:rPr lang="es-MX" dirty="0">
                <a:solidFill>
                  <a:schemeClr val="tx1"/>
                </a:solidFill>
              </a:rPr>
              <a:t>&lt;21 años</a:t>
            </a:r>
          </a:p>
          <a:p>
            <a:pPr algn="ctr"/>
            <a:r>
              <a:rPr lang="es-MX" dirty="0">
                <a:solidFill>
                  <a:schemeClr val="tx1"/>
                </a:solidFill>
              </a:rPr>
              <a:t> </a:t>
            </a:r>
            <a:endParaRPr lang="es-EC" dirty="0">
              <a:solidFill>
                <a:schemeClr val="tx1"/>
              </a:solidFill>
            </a:endParaRPr>
          </a:p>
        </p:txBody>
      </p:sp>
      <p:sp>
        <p:nvSpPr>
          <p:cNvPr id="31" name="CuadroTexto 30">
            <a:extLst>
              <a:ext uri="{FF2B5EF4-FFF2-40B4-BE49-F238E27FC236}">
                <a16:creationId xmlns:a16="http://schemas.microsoft.com/office/drawing/2014/main" id="{6F68D216-DE70-4C9B-94DC-794DC6025A90}"/>
              </a:ext>
            </a:extLst>
          </p:cNvPr>
          <p:cNvSpPr txBox="1"/>
          <p:nvPr/>
        </p:nvSpPr>
        <p:spPr>
          <a:xfrm>
            <a:off x="6186996" y="2157783"/>
            <a:ext cx="646331" cy="369332"/>
          </a:xfrm>
          <a:prstGeom prst="rect">
            <a:avLst/>
          </a:prstGeom>
          <a:noFill/>
        </p:spPr>
        <p:txBody>
          <a:bodyPr wrap="none" rtlCol="0">
            <a:spAutoFit/>
          </a:bodyPr>
          <a:lstStyle/>
          <a:p>
            <a:r>
              <a:rPr lang="es-MX" dirty="0"/>
              <a:t>1929</a:t>
            </a:r>
            <a:endParaRPr lang="es-EC" dirty="0"/>
          </a:p>
        </p:txBody>
      </p:sp>
      <p:cxnSp>
        <p:nvCxnSpPr>
          <p:cNvPr id="32" name="Conector recto 31">
            <a:extLst>
              <a:ext uri="{FF2B5EF4-FFF2-40B4-BE49-F238E27FC236}">
                <a16:creationId xmlns:a16="http://schemas.microsoft.com/office/drawing/2014/main" id="{72E08F33-56D5-4B7D-8DEB-A09AE88CD6D4}"/>
              </a:ext>
            </a:extLst>
          </p:cNvPr>
          <p:cNvCxnSpPr/>
          <p:nvPr/>
        </p:nvCxnSpPr>
        <p:spPr>
          <a:xfrm>
            <a:off x="8108111" y="2756948"/>
            <a:ext cx="0" cy="63304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193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F18729-8588-4630-A8F9-EA09C726C033}"/>
              </a:ext>
            </a:extLst>
          </p:cNvPr>
          <p:cNvSpPr>
            <a:spLocks noGrp="1"/>
          </p:cNvSpPr>
          <p:nvPr>
            <p:ph type="title"/>
          </p:nvPr>
        </p:nvSpPr>
        <p:spPr/>
        <p:txBody>
          <a:bodyPr/>
          <a:lstStyle/>
          <a:p>
            <a:r>
              <a:rPr lang="es-MX" dirty="0"/>
              <a:t>Riesgos de la democracia representativa</a:t>
            </a:r>
            <a:endParaRPr lang="es-EC" dirty="0"/>
          </a:p>
        </p:txBody>
      </p:sp>
      <p:sp>
        <p:nvSpPr>
          <p:cNvPr id="3" name="Marcador de contenido 2">
            <a:extLst>
              <a:ext uri="{FF2B5EF4-FFF2-40B4-BE49-F238E27FC236}">
                <a16:creationId xmlns:a16="http://schemas.microsoft.com/office/drawing/2014/main" id="{0A42FBAE-85E7-40AB-A1CF-DF9A15DBECE3}"/>
              </a:ext>
            </a:extLst>
          </p:cNvPr>
          <p:cNvSpPr>
            <a:spLocks noGrp="1"/>
          </p:cNvSpPr>
          <p:nvPr>
            <p:ph idx="1"/>
          </p:nvPr>
        </p:nvSpPr>
        <p:spPr>
          <a:xfrm>
            <a:off x="1534696" y="2310725"/>
            <a:ext cx="6109688" cy="3833406"/>
          </a:xfrm>
          <a:noFill/>
        </p:spPr>
        <p:txBody>
          <a:bodyPr>
            <a:normAutofit/>
          </a:bodyPr>
          <a:lstStyle/>
          <a:p>
            <a:r>
              <a:rPr lang="es-MX" dirty="0"/>
              <a:t>La democracia representativa  tiene sus riesgos, porque algunos representantes  una vez en los espacios de poder,  olvidan sus ofertas de campaña que les llevó a contar con el apoyo popular, se cambian de partido, falla la comunicación de sus acciones hacia sus mandantes, entre otras acciones, que debilitan a esta forma de democracia.</a:t>
            </a:r>
            <a:endParaRPr lang="es-EC" dirty="0"/>
          </a:p>
        </p:txBody>
      </p:sp>
      <p:pic>
        <p:nvPicPr>
          <p:cNvPr id="5" name="Imagen 4">
            <a:extLst>
              <a:ext uri="{FF2B5EF4-FFF2-40B4-BE49-F238E27FC236}">
                <a16:creationId xmlns:a16="http://schemas.microsoft.com/office/drawing/2014/main" id="{0ACD3200-67D5-4068-B263-E49C51B769F3}"/>
              </a:ext>
            </a:extLst>
          </p:cNvPr>
          <p:cNvPicPr>
            <a:picLocks noChangeAspect="1"/>
          </p:cNvPicPr>
          <p:nvPr/>
        </p:nvPicPr>
        <p:blipFill rotWithShape="1">
          <a:blip r:embed="rId2"/>
          <a:srcRect l="2299" t="9456" r="3073" b="8108"/>
          <a:stretch/>
        </p:blipFill>
        <p:spPr bwMode="auto">
          <a:xfrm>
            <a:off x="661202" y="282143"/>
            <a:ext cx="1684655" cy="832485"/>
          </a:xfrm>
          <a:prstGeom prst="rect">
            <a:avLst/>
          </a:prstGeom>
          <a:noFill/>
          <a:ln>
            <a:noFill/>
          </a:ln>
          <a:extLst>
            <a:ext uri="{53640926-AAD7-44D8-BBD7-CCE9431645EC}">
              <a14:shadowObscured xmlns:a14="http://schemas.microsoft.com/office/drawing/2010/main"/>
            </a:ext>
          </a:extLst>
        </p:spPr>
      </p:pic>
      <p:pic>
        <p:nvPicPr>
          <p:cNvPr id="6" name="Imagen 5" descr="Texto&#10;&#10;Descripción generada automáticamente">
            <a:extLst>
              <a:ext uri="{FF2B5EF4-FFF2-40B4-BE49-F238E27FC236}">
                <a16:creationId xmlns:a16="http://schemas.microsoft.com/office/drawing/2014/main" id="{8DA2AC4D-C4A9-4975-BC9C-CF4C36AD1A0D}"/>
              </a:ext>
            </a:extLst>
          </p:cNvPr>
          <p:cNvPicPr>
            <a:picLocks noChangeAspect="1"/>
          </p:cNvPicPr>
          <p:nvPr/>
        </p:nvPicPr>
        <p:blipFill rotWithShape="1">
          <a:blip r:embed="rId3">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7" name="Imagen 6" descr="Icono&#10;&#10;Descripción generada automáticamente">
            <a:extLst>
              <a:ext uri="{FF2B5EF4-FFF2-40B4-BE49-F238E27FC236}">
                <a16:creationId xmlns:a16="http://schemas.microsoft.com/office/drawing/2014/main" id="{4806398B-A722-4C62-BAFB-FDC6D820EB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8" name="Imagen 7" descr="Imagen que contiene Texto&#10;&#10;Descripción generada automáticamente">
            <a:extLst>
              <a:ext uri="{FF2B5EF4-FFF2-40B4-BE49-F238E27FC236}">
                <a16:creationId xmlns:a16="http://schemas.microsoft.com/office/drawing/2014/main" id="{339F84E4-4FA5-407D-8734-F5074F2E6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9" name="Imagen 8" descr="Logotipo&#10;&#10;Descripción generada automáticamente">
            <a:extLst>
              <a:ext uri="{FF2B5EF4-FFF2-40B4-BE49-F238E27FC236}">
                <a16:creationId xmlns:a16="http://schemas.microsoft.com/office/drawing/2014/main" id="{521A88C3-9A33-40DC-B63D-2BC7056AAF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6141" y="282143"/>
            <a:ext cx="1644539" cy="801222"/>
          </a:xfrm>
          <a:prstGeom prst="rect">
            <a:avLst/>
          </a:prstGeom>
        </p:spPr>
      </p:pic>
      <p:pic>
        <p:nvPicPr>
          <p:cNvPr id="1026" name="Picture 2" descr="La democracia representativa o indirecta | Que es la democracia, Valores de  la democracia, Historia de la democracia">
            <a:extLst>
              <a:ext uri="{FF2B5EF4-FFF2-40B4-BE49-F238E27FC236}">
                <a16:creationId xmlns:a16="http://schemas.microsoft.com/office/drawing/2014/main" id="{21865AC3-96DA-447F-B2CF-C61407DC80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50716" y="2324377"/>
            <a:ext cx="3317028" cy="3344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0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5C2AB3-D2E4-4892-AA2D-8C71E72FC2D6}"/>
              </a:ext>
            </a:extLst>
          </p:cNvPr>
          <p:cNvSpPr>
            <a:spLocks noGrp="1"/>
          </p:cNvSpPr>
          <p:nvPr>
            <p:ph type="title"/>
          </p:nvPr>
        </p:nvSpPr>
        <p:spPr>
          <a:xfrm>
            <a:off x="1486360" y="1350323"/>
            <a:ext cx="9520158" cy="1049235"/>
          </a:xfrm>
        </p:spPr>
        <p:txBody>
          <a:bodyPr/>
          <a:lstStyle/>
          <a:p>
            <a:r>
              <a:rPr lang="es-MX" dirty="0"/>
              <a:t>Democracia Directa, un mecanismo de fortalecimiento de la Democracia representativa</a:t>
            </a:r>
            <a:endParaRPr lang="es-EC" dirty="0"/>
          </a:p>
        </p:txBody>
      </p:sp>
      <p:sp>
        <p:nvSpPr>
          <p:cNvPr id="3" name="Marcador de contenido 2">
            <a:extLst>
              <a:ext uri="{FF2B5EF4-FFF2-40B4-BE49-F238E27FC236}">
                <a16:creationId xmlns:a16="http://schemas.microsoft.com/office/drawing/2014/main" id="{9C1527EB-9E1F-4EB1-B3E4-9B2BB93CD962}"/>
              </a:ext>
            </a:extLst>
          </p:cNvPr>
          <p:cNvSpPr>
            <a:spLocks noGrp="1"/>
          </p:cNvSpPr>
          <p:nvPr>
            <p:ph idx="1"/>
          </p:nvPr>
        </p:nvSpPr>
        <p:spPr>
          <a:xfrm>
            <a:off x="829413" y="2602868"/>
            <a:ext cx="7096198" cy="3557300"/>
          </a:xfrm>
        </p:spPr>
        <p:txBody>
          <a:bodyPr>
            <a:normAutofit lnSpcReduction="10000"/>
          </a:bodyPr>
          <a:lstStyle/>
          <a:p>
            <a:r>
              <a:rPr lang="es-MX" dirty="0"/>
              <a:t>La CRE 2008 recupera la Democracia Directa y establece que la ciudadanía tiene la facultad normativa para:</a:t>
            </a:r>
          </a:p>
          <a:p>
            <a:pPr lvl="1"/>
            <a:r>
              <a:rPr lang="es-MX" dirty="0"/>
              <a:t>Participar en asuntos de interés público.</a:t>
            </a:r>
          </a:p>
          <a:p>
            <a:pPr lvl="1"/>
            <a:r>
              <a:rPr lang="es-MX" dirty="0"/>
              <a:t>Proponer, crear, reformar o derogar normas jurídicas ante cualquier órgano de competencia normativa.</a:t>
            </a:r>
          </a:p>
          <a:p>
            <a:pPr lvl="1"/>
            <a:r>
              <a:rPr lang="es-MX" dirty="0"/>
              <a:t>Revocar el mandato a autoridades de elección popular</a:t>
            </a:r>
          </a:p>
          <a:p>
            <a:pPr lvl="1"/>
            <a:r>
              <a:rPr lang="es-MX" dirty="0"/>
              <a:t>Exigir Rendición de Cuentas y transparencia de la información a los sujetos políticos.</a:t>
            </a:r>
          </a:p>
          <a:p>
            <a:pPr lvl="1"/>
            <a:r>
              <a:rPr lang="es-MX" dirty="0"/>
              <a:t>Participar en </a:t>
            </a:r>
            <a:r>
              <a:rPr lang="es-MX" dirty="0" err="1"/>
              <a:t>Referendum</a:t>
            </a:r>
            <a:r>
              <a:rPr lang="es-MX" dirty="0"/>
              <a:t> (cambios en la Constitución) </a:t>
            </a:r>
          </a:p>
          <a:p>
            <a:pPr lvl="1"/>
            <a:r>
              <a:rPr lang="es-MX" dirty="0"/>
              <a:t>Participar en Consulta popular (cambio de una ley vigente)</a:t>
            </a:r>
          </a:p>
          <a:p>
            <a:pPr lvl="1"/>
            <a:endParaRPr lang="es-MX" dirty="0"/>
          </a:p>
        </p:txBody>
      </p:sp>
      <p:pic>
        <p:nvPicPr>
          <p:cNvPr id="4" name="Imagen 3">
            <a:extLst>
              <a:ext uri="{FF2B5EF4-FFF2-40B4-BE49-F238E27FC236}">
                <a16:creationId xmlns:a16="http://schemas.microsoft.com/office/drawing/2014/main" id="{F6821AFF-D7E3-4F3D-9AA7-7E5E34D9BD7C}"/>
              </a:ext>
            </a:extLst>
          </p:cNvPr>
          <p:cNvPicPr>
            <a:picLocks noChangeAspect="1"/>
          </p:cNvPicPr>
          <p:nvPr/>
        </p:nvPicPr>
        <p:blipFill>
          <a:blip r:embed="rId2"/>
          <a:stretch>
            <a:fillRect/>
          </a:stretch>
        </p:blipFill>
        <p:spPr>
          <a:xfrm>
            <a:off x="10030756" y="3680588"/>
            <a:ext cx="2047829" cy="1922769"/>
          </a:xfrm>
          <a:prstGeom prst="rect">
            <a:avLst/>
          </a:prstGeom>
        </p:spPr>
      </p:pic>
      <p:pic>
        <p:nvPicPr>
          <p:cNvPr id="5" name="Imagen 4" descr="Imagen que contiene Texto&#10;&#10;Descripción generada automáticamente">
            <a:extLst>
              <a:ext uri="{FF2B5EF4-FFF2-40B4-BE49-F238E27FC236}">
                <a16:creationId xmlns:a16="http://schemas.microsoft.com/office/drawing/2014/main" id="{EF12FE37-91AE-4613-B542-A21EA5B9A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6" name="Imagen 5">
            <a:extLst>
              <a:ext uri="{FF2B5EF4-FFF2-40B4-BE49-F238E27FC236}">
                <a16:creationId xmlns:a16="http://schemas.microsoft.com/office/drawing/2014/main" id="{01FED0D1-07A5-4E6D-8CC1-B3EB49E493D1}"/>
              </a:ext>
            </a:extLst>
          </p:cNvPr>
          <p:cNvPicPr>
            <a:picLocks noChangeAspect="1"/>
          </p:cNvPicPr>
          <p:nvPr/>
        </p:nvPicPr>
        <p:blipFill rotWithShape="1">
          <a:blip r:embed="rId4"/>
          <a:srcRect l="2299" t="9456" r="3073" b="8108"/>
          <a:stretch/>
        </p:blipFill>
        <p:spPr bwMode="auto">
          <a:xfrm>
            <a:off x="661202" y="282143"/>
            <a:ext cx="1684655" cy="832485"/>
          </a:xfrm>
          <a:prstGeom prst="rect">
            <a:avLst/>
          </a:prstGeom>
          <a:noFill/>
          <a:ln>
            <a:noFill/>
          </a:ln>
          <a:extLst>
            <a:ext uri="{53640926-AAD7-44D8-BBD7-CCE9431645EC}">
              <a14:shadowObscured xmlns:a14="http://schemas.microsoft.com/office/drawing/2010/main"/>
            </a:ext>
          </a:extLst>
        </p:spPr>
      </p:pic>
      <p:pic>
        <p:nvPicPr>
          <p:cNvPr id="7" name="Imagen 6" descr="Texto&#10;&#10;Descripción generada automáticamente">
            <a:extLst>
              <a:ext uri="{FF2B5EF4-FFF2-40B4-BE49-F238E27FC236}">
                <a16:creationId xmlns:a16="http://schemas.microsoft.com/office/drawing/2014/main" id="{895B02A8-9AB8-40E7-B32C-64E505FD3EC3}"/>
              </a:ext>
            </a:extLst>
          </p:cNvPr>
          <p:cNvPicPr>
            <a:picLocks noChangeAspect="1"/>
          </p:cNvPicPr>
          <p:nvPr/>
        </p:nvPicPr>
        <p:blipFill rotWithShape="1">
          <a:blip r:embed="rId5">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8" name="Imagen 7" descr="Icono&#10;&#10;Descripción generada automáticamente">
            <a:extLst>
              <a:ext uri="{FF2B5EF4-FFF2-40B4-BE49-F238E27FC236}">
                <a16:creationId xmlns:a16="http://schemas.microsoft.com/office/drawing/2014/main" id="{D38DB165-1D90-41E3-B259-BEFAD57F60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9" name="Imagen 8" descr="Logotipo&#10;&#10;Descripción generada automáticamente">
            <a:extLst>
              <a:ext uri="{FF2B5EF4-FFF2-40B4-BE49-F238E27FC236}">
                <a16:creationId xmlns:a16="http://schemas.microsoft.com/office/drawing/2014/main" id="{0DEF2268-4E47-4644-AFF0-BD5226751B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46141" y="282143"/>
            <a:ext cx="1644539" cy="801222"/>
          </a:xfrm>
          <a:prstGeom prst="rect">
            <a:avLst/>
          </a:prstGeom>
        </p:spPr>
      </p:pic>
      <p:pic>
        <p:nvPicPr>
          <p:cNvPr id="10" name="Imagen 9">
            <a:extLst>
              <a:ext uri="{FF2B5EF4-FFF2-40B4-BE49-F238E27FC236}">
                <a16:creationId xmlns:a16="http://schemas.microsoft.com/office/drawing/2014/main" id="{2C2B620F-E896-4A12-822E-C2F9B0D817B6}"/>
              </a:ext>
            </a:extLst>
          </p:cNvPr>
          <p:cNvPicPr>
            <a:picLocks noChangeAspect="1"/>
          </p:cNvPicPr>
          <p:nvPr/>
        </p:nvPicPr>
        <p:blipFill>
          <a:blip r:embed="rId8"/>
          <a:stretch>
            <a:fillRect/>
          </a:stretch>
        </p:blipFill>
        <p:spPr>
          <a:xfrm>
            <a:off x="7925611" y="2539987"/>
            <a:ext cx="2105145" cy="1841531"/>
          </a:xfrm>
          <a:prstGeom prst="rect">
            <a:avLst/>
          </a:prstGeom>
        </p:spPr>
      </p:pic>
    </p:spTree>
    <p:extLst>
      <p:ext uri="{BB962C8B-B14F-4D97-AF65-F5344CB8AC3E}">
        <p14:creationId xmlns:p14="http://schemas.microsoft.com/office/powerpoint/2010/main" val="149772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669983-5C55-49BA-A322-DCF7D41F77A3}"/>
              </a:ext>
            </a:extLst>
          </p:cNvPr>
          <p:cNvSpPr>
            <a:spLocks noGrp="1"/>
          </p:cNvSpPr>
          <p:nvPr>
            <p:ph type="title"/>
          </p:nvPr>
        </p:nvSpPr>
        <p:spPr>
          <a:xfrm>
            <a:off x="1534696" y="1240289"/>
            <a:ext cx="9520158" cy="613465"/>
          </a:xfrm>
        </p:spPr>
        <p:txBody>
          <a:bodyPr>
            <a:normAutofit fontScale="90000"/>
          </a:bodyPr>
          <a:lstStyle/>
          <a:p>
            <a:r>
              <a:rPr lang="es-MX" dirty="0"/>
              <a:t>Ejemplos de iniciativas ciudadanas de proyectos de ley</a:t>
            </a:r>
            <a:endParaRPr lang="es-EC" dirty="0"/>
          </a:p>
        </p:txBody>
      </p:sp>
      <p:graphicFrame>
        <p:nvGraphicFramePr>
          <p:cNvPr id="6" name="Tabla 6">
            <a:extLst>
              <a:ext uri="{FF2B5EF4-FFF2-40B4-BE49-F238E27FC236}">
                <a16:creationId xmlns:a16="http://schemas.microsoft.com/office/drawing/2014/main" id="{C16C56E5-E9BE-4C5B-93E4-CAD3E4CAA4C5}"/>
              </a:ext>
            </a:extLst>
          </p:cNvPr>
          <p:cNvGraphicFramePr>
            <a:graphicFrameLocks noGrp="1"/>
          </p:cNvGraphicFramePr>
          <p:nvPr>
            <p:extLst>
              <p:ext uri="{D42A27DB-BD31-4B8C-83A1-F6EECF244321}">
                <p14:modId xmlns:p14="http://schemas.microsoft.com/office/powerpoint/2010/main" val="1112849323"/>
              </p:ext>
            </p:extLst>
          </p:nvPr>
        </p:nvGraphicFramePr>
        <p:xfrm>
          <a:off x="1215340" y="2131061"/>
          <a:ext cx="10562131" cy="3829496"/>
        </p:xfrm>
        <a:graphic>
          <a:graphicData uri="http://schemas.openxmlformats.org/drawingml/2006/table">
            <a:tbl>
              <a:tblPr firstRow="1" bandRow="1">
                <a:tableStyleId>{5C22544A-7EE6-4342-B048-85BDC9FD1C3A}</a:tableStyleId>
              </a:tblPr>
              <a:tblGrid>
                <a:gridCol w="1136096">
                  <a:extLst>
                    <a:ext uri="{9D8B030D-6E8A-4147-A177-3AD203B41FA5}">
                      <a16:colId xmlns:a16="http://schemas.microsoft.com/office/drawing/2014/main" val="530370654"/>
                    </a:ext>
                  </a:extLst>
                </a:gridCol>
                <a:gridCol w="2609468">
                  <a:extLst>
                    <a:ext uri="{9D8B030D-6E8A-4147-A177-3AD203B41FA5}">
                      <a16:colId xmlns:a16="http://schemas.microsoft.com/office/drawing/2014/main" val="541061904"/>
                    </a:ext>
                  </a:extLst>
                </a:gridCol>
                <a:gridCol w="5076923">
                  <a:extLst>
                    <a:ext uri="{9D8B030D-6E8A-4147-A177-3AD203B41FA5}">
                      <a16:colId xmlns:a16="http://schemas.microsoft.com/office/drawing/2014/main" val="2638480559"/>
                    </a:ext>
                  </a:extLst>
                </a:gridCol>
                <a:gridCol w="1739644">
                  <a:extLst>
                    <a:ext uri="{9D8B030D-6E8A-4147-A177-3AD203B41FA5}">
                      <a16:colId xmlns:a16="http://schemas.microsoft.com/office/drawing/2014/main" val="928556586"/>
                    </a:ext>
                  </a:extLst>
                </a:gridCol>
              </a:tblGrid>
              <a:tr h="608127">
                <a:tc>
                  <a:txBody>
                    <a:bodyPr/>
                    <a:lstStyle/>
                    <a:p>
                      <a:r>
                        <a:rPr lang="es-MX" dirty="0"/>
                        <a:t>FECHA</a:t>
                      </a:r>
                      <a:endParaRPr lang="es-EC" dirty="0"/>
                    </a:p>
                  </a:txBody>
                  <a:tcPr/>
                </a:tc>
                <a:tc>
                  <a:txBody>
                    <a:bodyPr/>
                    <a:lstStyle/>
                    <a:p>
                      <a:r>
                        <a:rPr lang="es-MX" dirty="0"/>
                        <a:t>PROYECTO</a:t>
                      </a:r>
                      <a:endParaRPr lang="es-EC" dirty="0"/>
                    </a:p>
                  </a:txBody>
                  <a:tcPr/>
                </a:tc>
                <a:tc>
                  <a:txBody>
                    <a:bodyPr/>
                    <a:lstStyle/>
                    <a:p>
                      <a:r>
                        <a:rPr lang="es-MX" dirty="0"/>
                        <a:t>PROPONENTE</a:t>
                      </a:r>
                      <a:endParaRPr lang="es-EC" dirty="0"/>
                    </a:p>
                  </a:txBody>
                  <a:tcPr/>
                </a:tc>
                <a:tc>
                  <a:txBody>
                    <a:bodyPr/>
                    <a:lstStyle/>
                    <a:p>
                      <a:r>
                        <a:rPr lang="es-MX" dirty="0"/>
                        <a:t>FIRMAS DE RESPALDO</a:t>
                      </a:r>
                      <a:endParaRPr lang="es-EC" dirty="0"/>
                    </a:p>
                  </a:txBody>
                  <a:tcPr/>
                </a:tc>
                <a:extLst>
                  <a:ext uri="{0D108BD9-81ED-4DB2-BD59-A6C34878D82A}">
                    <a16:rowId xmlns:a16="http://schemas.microsoft.com/office/drawing/2014/main" val="1266829516"/>
                  </a:ext>
                </a:extLst>
              </a:tr>
              <a:tr h="824169">
                <a:tc>
                  <a:txBody>
                    <a:bodyPr/>
                    <a:lstStyle/>
                    <a:p>
                      <a:pPr>
                        <a:lnSpc>
                          <a:spcPct val="107000"/>
                        </a:lnSpc>
                        <a:spcAft>
                          <a:spcPts val="800"/>
                        </a:spcAft>
                      </a:pPr>
                      <a:r>
                        <a:rPr lang="es-EC" sz="1800" dirty="0">
                          <a:solidFill>
                            <a:srgbClr val="515151"/>
                          </a:solidFill>
                          <a:effectLst/>
                          <a:latin typeface="OpenSans-Regular"/>
                          <a:ea typeface="Times New Roman" panose="02020603050405020304" pitchFamily="18" charset="0"/>
                          <a:cs typeface="Times New Roman" panose="02020603050405020304" pitchFamily="18" charset="0"/>
                        </a:rPr>
                        <a:t>23-mar-12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C" sz="1800" dirty="0">
                          <a:solidFill>
                            <a:srgbClr val="515151"/>
                          </a:solidFill>
                          <a:effectLst/>
                          <a:latin typeface="OpenSans-Regular"/>
                          <a:ea typeface="Times New Roman" panose="02020603050405020304" pitchFamily="18" charset="0"/>
                          <a:cs typeface="Times New Roman" panose="02020603050405020304" pitchFamily="18" charset="0"/>
                        </a:rPr>
                        <a:t>Reformas a la Ley Orgánica de Educación Intercultural Bilingüe</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C" sz="1800">
                          <a:solidFill>
                            <a:srgbClr val="515151"/>
                          </a:solidFill>
                          <a:effectLst/>
                          <a:latin typeface="OpenSans-Regular"/>
                          <a:ea typeface="Times New Roman" panose="02020603050405020304" pitchFamily="18" charset="0"/>
                          <a:cs typeface="Times New Roman" panose="02020603050405020304" pitchFamily="18" charset="0"/>
                        </a:rPr>
                        <a:t>Unión Nacional de Educadores (UNE)</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s-EC" sz="1800" dirty="0">
                          <a:solidFill>
                            <a:srgbClr val="515151"/>
                          </a:solidFill>
                          <a:effectLst/>
                          <a:latin typeface="OpenSans-Regular"/>
                          <a:ea typeface="Times New Roman" panose="02020603050405020304" pitchFamily="18" charset="0"/>
                          <a:cs typeface="Times New Roman" panose="02020603050405020304" pitchFamily="18" charset="0"/>
                        </a:rPr>
                        <a:t>59.060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96728965"/>
                  </a:ext>
                </a:extLst>
              </a:tr>
              <a:tr h="1381860">
                <a:tc>
                  <a:txBody>
                    <a:bodyPr/>
                    <a:lstStyle/>
                    <a:p>
                      <a:pPr>
                        <a:lnSpc>
                          <a:spcPct val="107000"/>
                        </a:lnSpc>
                        <a:spcAft>
                          <a:spcPts val="800"/>
                        </a:spcAft>
                      </a:pPr>
                      <a:r>
                        <a:rPr lang="es-EC" sz="1800">
                          <a:solidFill>
                            <a:srgbClr val="515151"/>
                          </a:solidFill>
                          <a:effectLst/>
                          <a:latin typeface="OpenSans-Regular"/>
                          <a:ea typeface="Times New Roman" panose="02020603050405020304" pitchFamily="18" charset="0"/>
                          <a:cs typeface="Times New Roman" panose="02020603050405020304" pitchFamily="18" charset="0"/>
                        </a:rPr>
                        <a:t>20-mar-12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C" sz="1800" dirty="0">
                          <a:solidFill>
                            <a:srgbClr val="515151"/>
                          </a:solidFill>
                          <a:effectLst/>
                          <a:latin typeface="OpenSans-Regular"/>
                          <a:ea typeface="Times New Roman" panose="02020603050405020304" pitchFamily="18" charset="0"/>
                          <a:cs typeface="Times New Roman" panose="02020603050405020304" pitchFamily="18" charset="0"/>
                        </a:rPr>
                        <a:t>Ley Orgánica de Tierras y Territorios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C" sz="1800" dirty="0">
                          <a:solidFill>
                            <a:srgbClr val="515151"/>
                          </a:solidFill>
                          <a:effectLst/>
                          <a:latin typeface="OpenSans-Regular"/>
                          <a:ea typeface="Times New Roman" panose="02020603050405020304" pitchFamily="18" charset="0"/>
                          <a:cs typeface="Times New Roman" panose="02020603050405020304" pitchFamily="18" charset="0"/>
                        </a:rPr>
                        <a:t>Federación de Organizaciones Campesinas, indígenas y Negras del Ecuador (FENOCIN), Coordinadora Campesina Eloy Alfaro, Federación Indígenas Evangélicas del Ecuador (FEINE), Corporación de Montubios del Litoral.</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s-EC" sz="1800" dirty="0">
                          <a:solidFill>
                            <a:srgbClr val="515151"/>
                          </a:solidFill>
                          <a:effectLst/>
                          <a:latin typeface="OpenSans-Regular"/>
                          <a:ea typeface="Times New Roman" panose="02020603050405020304" pitchFamily="18" charset="0"/>
                          <a:cs typeface="Times New Roman" panose="02020603050405020304" pitchFamily="18" charset="0"/>
                        </a:rPr>
                        <a:t>41.780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96940299"/>
                  </a:ext>
                </a:extLst>
              </a:tr>
              <a:tr h="824169">
                <a:tc>
                  <a:txBody>
                    <a:bodyPr/>
                    <a:lstStyle/>
                    <a:p>
                      <a:pPr>
                        <a:lnSpc>
                          <a:spcPct val="107000"/>
                        </a:lnSpc>
                        <a:spcAft>
                          <a:spcPts val="800"/>
                        </a:spcAft>
                      </a:pPr>
                      <a:r>
                        <a:rPr lang="es-EC" sz="1800" dirty="0">
                          <a:solidFill>
                            <a:srgbClr val="515151"/>
                          </a:solidFill>
                          <a:effectLst/>
                          <a:latin typeface="OpenSans-Regular"/>
                          <a:ea typeface="Times New Roman" panose="02020603050405020304" pitchFamily="18" charset="0"/>
                          <a:cs typeface="Times New Roman" panose="02020603050405020304" pitchFamily="18" charset="0"/>
                        </a:rPr>
                        <a:t>07-mar-12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C" sz="1800" dirty="0">
                          <a:solidFill>
                            <a:srgbClr val="515151"/>
                          </a:solidFill>
                          <a:effectLst/>
                          <a:latin typeface="OpenSans-Regular"/>
                          <a:ea typeface="Times New Roman" panose="02020603050405020304" pitchFamily="18" charset="0"/>
                          <a:cs typeface="Times New Roman" panose="02020603050405020304" pitchFamily="18" charset="0"/>
                        </a:rPr>
                        <a:t>Proyecto de Ley para vigilancia del cáncer de mama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C" sz="1800" dirty="0">
                          <a:solidFill>
                            <a:srgbClr val="515151"/>
                          </a:solidFill>
                          <a:effectLst/>
                          <a:latin typeface="OpenSans-Regular"/>
                          <a:ea typeface="Times New Roman" panose="02020603050405020304" pitchFamily="18" charset="0"/>
                          <a:cs typeface="Times New Roman" panose="02020603050405020304" pitchFamily="18" charset="0"/>
                        </a:rPr>
                        <a:t>Fundación </a:t>
                      </a:r>
                      <a:r>
                        <a:rPr lang="es-EC" sz="1800" dirty="0" err="1">
                          <a:solidFill>
                            <a:srgbClr val="515151"/>
                          </a:solidFill>
                          <a:effectLst/>
                          <a:latin typeface="OpenSans-Regular"/>
                          <a:ea typeface="Times New Roman" panose="02020603050405020304" pitchFamily="18" charset="0"/>
                          <a:cs typeface="Times New Roman" panose="02020603050405020304" pitchFamily="18" charset="0"/>
                        </a:rPr>
                        <a:t>Poly</a:t>
                      </a:r>
                      <a:r>
                        <a:rPr lang="es-EC" sz="1800" dirty="0">
                          <a:solidFill>
                            <a:srgbClr val="515151"/>
                          </a:solidFill>
                          <a:effectLst/>
                          <a:latin typeface="OpenSans-Regular"/>
                          <a:ea typeface="Times New Roman" panose="02020603050405020304" pitchFamily="18" charset="0"/>
                          <a:cs typeface="Times New Roman" panose="02020603050405020304" pitchFamily="18" charset="0"/>
                        </a:rPr>
                        <a:t> Ugarte</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s-EC" sz="1800" dirty="0">
                          <a:solidFill>
                            <a:srgbClr val="515151"/>
                          </a:solidFill>
                          <a:effectLst/>
                          <a:latin typeface="OpenSans-Regular"/>
                          <a:ea typeface="Times New Roman" panose="02020603050405020304" pitchFamily="18" charset="0"/>
                          <a:cs typeface="Times New Roman" panose="02020603050405020304" pitchFamily="18" charset="0"/>
                        </a:rPr>
                        <a:t>42.182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36820307"/>
                  </a:ext>
                </a:extLst>
              </a:tr>
            </a:tbl>
          </a:graphicData>
        </a:graphic>
      </p:graphicFrame>
      <p:sp>
        <p:nvSpPr>
          <p:cNvPr id="7" name="CuadroTexto 6">
            <a:extLst>
              <a:ext uri="{FF2B5EF4-FFF2-40B4-BE49-F238E27FC236}">
                <a16:creationId xmlns:a16="http://schemas.microsoft.com/office/drawing/2014/main" id="{A5A91D5D-9555-4E15-B02C-9C0D5D598A71}"/>
              </a:ext>
            </a:extLst>
          </p:cNvPr>
          <p:cNvSpPr txBox="1"/>
          <p:nvPr/>
        </p:nvSpPr>
        <p:spPr>
          <a:xfrm>
            <a:off x="9059786" y="5769387"/>
            <a:ext cx="1646605" cy="276999"/>
          </a:xfrm>
          <a:prstGeom prst="rect">
            <a:avLst/>
          </a:prstGeom>
          <a:noFill/>
        </p:spPr>
        <p:txBody>
          <a:bodyPr wrap="none" rtlCol="0">
            <a:spAutoFit/>
          </a:bodyPr>
          <a:lstStyle/>
          <a:p>
            <a:r>
              <a:rPr lang="es-MX" sz="1200" dirty="0"/>
              <a:t>Fuente: Herrera, 2018</a:t>
            </a:r>
            <a:endParaRPr lang="es-EC" sz="1200" dirty="0"/>
          </a:p>
        </p:txBody>
      </p:sp>
      <p:pic>
        <p:nvPicPr>
          <p:cNvPr id="8" name="Imagen 7" descr="Logotipo&#10;&#10;Descripción generada automáticamente">
            <a:extLst>
              <a:ext uri="{FF2B5EF4-FFF2-40B4-BE49-F238E27FC236}">
                <a16:creationId xmlns:a16="http://schemas.microsoft.com/office/drawing/2014/main" id="{1DA68D31-FC08-4096-B849-119F749383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6141" y="282143"/>
            <a:ext cx="1644539" cy="801222"/>
          </a:xfrm>
          <a:prstGeom prst="rect">
            <a:avLst/>
          </a:prstGeom>
        </p:spPr>
      </p:pic>
      <p:pic>
        <p:nvPicPr>
          <p:cNvPr id="9" name="Imagen 8">
            <a:extLst>
              <a:ext uri="{FF2B5EF4-FFF2-40B4-BE49-F238E27FC236}">
                <a16:creationId xmlns:a16="http://schemas.microsoft.com/office/drawing/2014/main" id="{AD9668D1-D563-4208-9BD2-149775550BC5}"/>
              </a:ext>
            </a:extLst>
          </p:cNvPr>
          <p:cNvPicPr>
            <a:picLocks noChangeAspect="1"/>
          </p:cNvPicPr>
          <p:nvPr/>
        </p:nvPicPr>
        <p:blipFill rotWithShape="1">
          <a:blip r:embed="rId3"/>
          <a:srcRect l="2299" t="9456" r="3073" b="8108"/>
          <a:stretch/>
        </p:blipFill>
        <p:spPr bwMode="auto">
          <a:xfrm>
            <a:off x="661202" y="282143"/>
            <a:ext cx="1684655" cy="832485"/>
          </a:xfrm>
          <a:prstGeom prst="rect">
            <a:avLst/>
          </a:prstGeom>
          <a:noFill/>
          <a:ln>
            <a:noFill/>
          </a:ln>
          <a:extLst>
            <a:ext uri="{53640926-AAD7-44D8-BBD7-CCE9431645EC}">
              <a14:shadowObscured xmlns:a14="http://schemas.microsoft.com/office/drawing/2010/main"/>
            </a:ext>
          </a:extLst>
        </p:spPr>
      </p:pic>
      <p:pic>
        <p:nvPicPr>
          <p:cNvPr id="10" name="Imagen 9" descr="Texto&#10;&#10;Descripción generada automáticamente">
            <a:extLst>
              <a:ext uri="{FF2B5EF4-FFF2-40B4-BE49-F238E27FC236}">
                <a16:creationId xmlns:a16="http://schemas.microsoft.com/office/drawing/2014/main" id="{791185E3-573B-4371-9EB4-0866A16FD703}"/>
              </a:ext>
            </a:extLst>
          </p:cNvPr>
          <p:cNvPicPr>
            <a:picLocks noChangeAspect="1"/>
          </p:cNvPicPr>
          <p:nvPr/>
        </p:nvPicPr>
        <p:blipFill rotWithShape="1">
          <a:blip r:embed="rId4">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11" name="Imagen 10" descr="Icono&#10;&#10;Descripción generada automáticamente">
            <a:extLst>
              <a:ext uri="{FF2B5EF4-FFF2-40B4-BE49-F238E27FC236}">
                <a16:creationId xmlns:a16="http://schemas.microsoft.com/office/drawing/2014/main" id="{69A88865-CE21-42A3-A222-A3F60090A1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12" name="Imagen 11" descr="Imagen que contiene Texto&#10;&#10;Descripción generada automáticamente">
            <a:extLst>
              <a:ext uri="{FF2B5EF4-FFF2-40B4-BE49-F238E27FC236}">
                <a16:creationId xmlns:a16="http://schemas.microsoft.com/office/drawing/2014/main" id="{00E38383-2BC6-46CD-97A8-2EC3E04ED6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spTree>
    <p:extLst>
      <p:ext uri="{BB962C8B-B14F-4D97-AF65-F5344CB8AC3E}">
        <p14:creationId xmlns:p14="http://schemas.microsoft.com/office/powerpoint/2010/main" val="3641177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E33A6E-1B5A-42C4-A06F-B4043DCC8F0E}"/>
              </a:ext>
            </a:extLst>
          </p:cNvPr>
          <p:cNvSpPr>
            <a:spLocks noGrp="1"/>
          </p:cNvSpPr>
          <p:nvPr>
            <p:ph type="title"/>
          </p:nvPr>
        </p:nvSpPr>
        <p:spPr>
          <a:xfrm>
            <a:off x="1534696" y="1286752"/>
            <a:ext cx="9520158" cy="728980"/>
          </a:xfrm>
        </p:spPr>
        <p:txBody>
          <a:bodyPr>
            <a:normAutofit fontScale="90000"/>
          </a:bodyPr>
          <a:lstStyle/>
          <a:p>
            <a:r>
              <a:rPr lang="es-MX" dirty="0"/>
              <a:t>Democracia Participativa un mecanismo de fortalecimiento de la Democracia representativa</a:t>
            </a:r>
            <a:endParaRPr lang="es-EC" dirty="0"/>
          </a:p>
        </p:txBody>
      </p:sp>
      <p:sp>
        <p:nvSpPr>
          <p:cNvPr id="3" name="Marcador de contenido 2">
            <a:extLst>
              <a:ext uri="{FF2B5EF4-FFF2-40B4-BE49-F238E27FC236}">
                <a16:creationId xmlns:a16="http://schemas.microsoft.com/office/drawing/2014/main" id="{3286DD86-F8F3-46C9-ACD8-234A20F4A483}"/>
              </a:ext>
            </a:extLst>
          </p:cNvPr>
          <p:cNvSpPr>
            <a:spLocks noGrp="1"/>
          </p:cNvSpPr>
          <p:nvPr>
            <p:ph idx="1"/>
          </p:nvPr>
        </p:nvSpPr>
        <p:spPr>
          <a:xfrm>
            <a:off x="1534696" y="2219118"/>
            <a:ext cx="6648409" cy="4073194"/>
          </a:xfrm>
        </p:spPr>
        <p:txBody>
          <a:bodyPr>
            <a:normAutofit/>
          </a:bodyPr>
          <a:lstStyle/>
          <a:p>
            <a:r>
              <a:rPr lang="es-MX" dirty="0"/>
              <a:t>La</a:t>
            </a:r>
            <a:r>
              <a:rPr lang="es-MX" b="1" dirty="0"/>
              <a:t> Democracia Participativa no</a:t>
            </a:r>
            <a:r>
              <a:rPr lang="es-MX" dirty="0"/>
              <a:t> reemplaza a la Democracia Representativa, la fortalece, porque permite que el gobierno actúe con involucramiento de la ciudadanía. </a:t>
            </a:r>
          </a:p>
          <a:p>
            <a:r>
              <a:rPr lang="es-MX" dirty="0">
                <a:solidFill>
                  <a:srgbClr val="333333"/>
                </a:solidFill>
              </a:rPr>
              <a:t>Se debe construir una </a:t>
            </a:r>
            <a:r>
              <a:rPr lang="es-MX" b="1" dirty="0">
                <a:solidFill>
                  <a:srgbClr val="333333"/>
                </a:solidFill>
              </a:rPr>
              <a:t>nueva cultura democrática </a:t>
            </a:r>
            <a:r>
              <a:rPr lang="es-MX" dirty="0">
                <a:solidFill>
                  <a:srgbClr val="333333"/>
                </a:solidFill>
              </a:rPr>
              <a:t>y del ejercicio de los derechos de participación, mediante el fortalecimiento de las capacidades y competencias de la ciudadanía (individual – colectiva) que se debe darse en procesos </a:t>
            </a:r>
            <a:r>
              <a:rPr lang="es-MX" b="1" dirty="0">
                <a:solidFill>
                  <a:srgbClr val="333333"/>
                </a:solidFill>
              </a:rPr>
              <a:t>educativos, formativos</a:t>
            </a:r>
            <a:r>
              <a:rPr lang="es-MX" dirty="0">
                <a:solidFill>
                  <a:srgbClr val="333333"/>
                </a:solidFill>
              </a:rPr>
              <a:t> y que el GAD puede impulsar.</a:t>
            </a:r>
            <a:endParaRPr lang="es-EC" dirty="0"/>
          </a:p>
          <a:p>
            <a:endParaRPr lang="es-MX" dirty="0"/>
          </a:p>
          <a:p>
            <a:endParaRPr lang="es-EC" dirty="0"/>
          </a:p>
        </p:txBody>
      </p:sp>
      <p:pic>
        <p:nvPicPr>
          <p:cNvPr id="4" name="Imagen 3">
            <a:extLst>
              <a:ext uri="{FF2B5EF4-FFF2-40B4-BE49-F238E27FC236}">
                <a16:creationId xmlns:a16="http://schemas.microsoft.com/office/drawing/2014/main" id="{B78D837F-43DF-4EFF-A002-59BA60AE5498}"/>
              </a:ext>
            </a:extLst>
          </p:cNvPr>
          <p:cNvPicPr>
            <a:picLocks noChangeAspect="1"/>
          </p:cNvPicPr>
          <p:nvPr/>
        </p:nvPicPr>
        <p:blipFill rotWithShape="1">
          <a:blip r:embed="rId2"/>
          <a:srcRect l="1321" t="31473" r="1323" b="-1165"/>
          <a:stretch/>
        </p:blipFill>
        <p:spPr>
          <a:xfrm>
            <a:off x="8797091" y="2471224"/>
            <a:ext cx="3099941" cy="2942023"/>
          </a:xfrm>
          <a:prstGeom prst="rect">
            <a:avLst/>
          </a:prstGeom>
        </p:spPr>
      </p:pic>
      <p:pic>
        <p:nvPicPr>
          <p:cNvPr id="5" name="Imagen 4">
            <a:extLst>
              <a:ext uri="{FF2B5EF4-FFF2-40B4-BE49-F238E27FC236}">
                <a16:creationId xmlns:a16="http://schemas.microsoft.com/office/drawing/2014/main" id="{06D03C57-A0D3-436F-9E56-4B0A0B844FAC}"/>
              </a:ext>
            </a:extLst>
          </p:cNvPr>
          <p:cNvPicPr>
            <a:picLocks noChangeAspect="1"/>
          </p:cNvPicPr>
          <p:nvPr/>
        </p:nvPicPr>
        <p:blipFill rotWithShape="1">
          <a:blip r:embed="rId3"/>
          <a:srcRect l="2299" t="9456" r="3073" b="8108"/>
          <a:stretch/>
        </p:blipFill>
        <p:spPr bwMode="auto">
          <a:xfrm>
            <a:off x="661202" y="282143"/>
            <a:ext cx="1684655" cy="832485"/>
          </a:xfrm>
          <a:prstGeom prst="rect">
            <a:avLst/>
          </a:prstGeom>
          <a:noFill/>
          <a:ln>
            <a:noFill/>
          </a:ln>
          <a:extLst>
            <a:ext uri="{53640926-AAD7-44D8-BBD7-CCE9431645EC}">
              <a14:shadowObscured xmlns:a14="http://schemas.microsoft.com/office/drawing/2010/main"/>
            </a:ext>
          </a:extLst>
        </p:spPr>
      </p:pic>
      <p:pic>
        <p:nvPicPr>
          <p:cNvPr id="6" name="Imagen 5" descr="Texto&#10;&#10;Descripción generada automáticamente">
            <a:extLst>
              <a:ext uri="{FF2B5EF4-FFF2-40B4-BE49-F238E27FC236}">
                <a16:creationId xmlns:a16="http://schemas.microsoft.com/office/drawing/2014/main" id="{39E37FDA-09ED-4C7F-9489-80B09321C511}"/>
              </a:ext>
            </a:extLst>
          </p:cNvPr>
          <p:cNvPicPr>
            <a:picLocks noChangeAspect="1"/>
          </p:cNvPicPr>
          <p:nvPr/>
        </p:nvPicPr>
        <p:blipFill rotWithShape="1">
          <a:blip r:embed="rId4">
            <a:extLst>
              <a:ext uri="{28A0092B-C50C-407E-A947-70E740481C1C}">
                <a14:useLocalDpi xmlns:a14="http://schemas.microsoft.com/office/drawing/2010/main" val="0"/>
              </a:ext>
            </a:extLst>
          </a:blip>
          <a:srcRect r="50936"/>
          <a:stretch/>
        </p:blipFill>
        <p:spPr bwMode="auto">
          <a:xfrm>
            <a:off x="3399528" y="314805"/>
            <a:ext cx="1793240" cy="728980"/>
          </a:xfrm>
          <a:prstGeom prst="rect">
            <a:avLst/>
          </a:prstGeom>
          <a:noFill/>
          <a:ln>
            <a:noFill/>
          </a:ln>
          <a:extLst>
            <a:ext uri="{53640926-AAD7-44D8-BBD7-CCE9431645EC}">
              <a14:shadowObscured xmlns:a14="http://schemas.microsoft.com/office/drawing/2010/main"/>
            </a:ext>
          </a:extLst>
        </p:spPr>
      </p:pic>
      <p:pic>
        <p:nvPicPr>
          <p:cNvPr id="7" name="Imagen 6" descr="Icono&#10;&#10;Descripción generada automáticamente">
            <a:extLst>
              <a:ext uri="{FF2B5EF4-FFF2-40B4-BE49-F238E27FC236}">
                <a16:creationId xmlns:a16="http://schemas.microsoft.com/office/drawing/2014/main" id="{AE100EF2-BCBE-4534-BD8E-ACFE41C617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8" name="Imagen 7" descr="Imagen que contiene Texto&#10;&#10;Descripción generada automáticamente">
            <a:extLst>
              <a:ext uri="{FF2B5EF4-FFF2-40B4-BE49-F238E27FC236}">
                <a16:creationId xmlns:a16="http://schemas.microsoft.com/office/drawing/2014/main" id="{B18EDE29-9050-410A-845B-B42A5A4861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9" name="Imagen 8" descr="Logotipo&#10;&#10;Descripción generada automáticamente">
            <a:extLst>
              <a:ext uri="{FF2B5EF4-FFF2-40B4-BE49-F238E27FC236}">
                <a16:creationId xmlns:a16="http://schemas.microsoft.com/office/drawing/2014/main" id="{66F7E830-C614-4171-965D-5647F85133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46141" y="282143"/>
            <a:ext cx="1644539" cy="801222"/>
          </a:xfrm>
          <a:prstGeom prst="rect">
            <a:avLst/>
          </a:prstGeom>
        </p:spPr>
      </p:pic>
    </p:spTree>
    <p:extLst>
      <p:ext uri="{BB962C8B-B14F-4D97-AF65-F5344CB8AC3E}">
        <p14:creationId xmlns:p14="http://schemas.microsoft.com/office/powerpoint/2010/main" val="421794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16656E-0EB1-41BE-8678-3BB2E35C74BF}"/>
              </a:ext>
            </a:extLst>
          </p:cNvPr>
          <p:cNvSpPr>
            <a:spLocks noGrp="1"/>
          </p:cNvSpPr>
          <p:nvPr>
            <p:ph type="title"/>
          </p:nvPr>
        </p:nvSpPr>
        <p:spPr/>
        <p:txBody>
          <a:bodyPr/>
          <a:lstStyle/>
          <a:p>
            <a:r>
              <a:rPr lang="es-MX" dirty="0"/>
              <a:t>Democracia participativa</a:t>
            </a:r>
            <a:endParaRPr lang="es-EC" dirty="0"/>
          </a:p>
        </p:txBody>
      </p:sp>
      <p:sp>
        <p:nvSpPr>
          <p:cNvPr id="3" name="Marcador de contenido 2">
            <a:extLst>
              <a:ext uri="{FF2B5EF4-FFF2-40B4-BE49-F238E27FC236}">
                <a16:creationId xmlns:a16="http://schemas.microsoft.com/office/drawing/2014/main" id="{DB8C3056-22E9-472D-8F75-BA76B8555432}"/>
              </a:ext>
            </a:extLst>
          </p:cNvPr>
          <p:cNvSpPr>
            <a:spLocks noGrp="1"/>
          </p:cNvSpPr>
          <p:nvPr>
            <p:ph idx="1"/>
          </p:nvPr>
        </p:nvSpPr>
        <p:spPr>
          <a:xfrm>
            <a:off x="1534698" y="2015733"/>
            <a:ext cx="7439182" cy="4037748"/>
          </a:xfrm>
        </p:spPr>
        <p:txBody>
          <a:bodyPr>
            <a:normAutofit fontScale="92500" lnSpcReduction="10000"/>
          </a:bodyPr>
          <a:lstStyle/>
          <a:p>
            <a:r>
              <a:rPr lang="es-MX" dirty="0"/>
              <a:t>La Constitución 2008, consagra la participación ciudadana  como un derecho, para intervenir en todos los asuntos de interés público y como un elemento esencial de la democracia. </a:t>
            </a:r>
          </a:p>
          <a:p>
            <a:r>
              <a:rPr lang="es-MX" dirty="0"/>
              <a:t>La ciudadanía puede participar de manera individual y colectiva, en la gestión pública para: </a:t>
            </a:r>
          </a:p>
          <a:p>
            <a:pPr lvl="1"/>
            <a:r>
              <a:rPr lang="es-MX" b="1" dirty="0">
                <a:solidFill>
                  <a:schemeClr val="accent6">
                    <a:lumMod val="50000"/>
                  </a:schemeClr>
                </a:solidFill>
              </a:rPr>
              <a:t>Toma de decisiones</a:t>
            </a:r>
          </a:p>
          <a:p>
            <a:pPr lvl="1"/>
            <a:r>
              <a:rPr lang="es-MX" b="1" dirty="0">
                <a:solidFill>
                  <a:schemeClr val="accent6">
                    <a:lumMod val="50000"/>
                  </a:schemeClr>
                </a:solidFill>
              </a:rPr>
              <a:t>Planificación </a:t>
            </a:r>
          </a:p>
          <a:p>
            <a:pPr lvl="1"/>
            <a:r>
              <a:rPr lang="es-MX" b="1" dirty="0">
                <a:solidFill>
                  <a:schemeClr val="accent6">
                    <a:lumMod val="50000"/>
                  </a:schemeClr>
                </a:solidFill>
              </a:rPr>
              <a:t>Gestión </a:t>
            </a:r>
          </a:p>
          <a:p>
            <a:pPr lvl="1"/>
            <a:r>
              <a:rPr lang="es-MX" b="1" dirty="0">
                <a:solidFill>
                  <a:schemeClr val="accent6">
                    <a:lumMod val="50000"/>
                  </a:schemeClr>
                </a:solidFill>
              </a:rPr>
              <a:t>Control </a:t>
            </a:r>
          </a:p>
          <a:p>
            <a:r>
              <a:rPr lang="es-MX" sz="1800" dirty="0"/>
              <a:t>La ciudadanía  debe organizarse para </a:t>
            </a:r>
            <a:r>
              <a:rPr lang="es-MX" sz="1800" b="1" dirty="0"/>
              <a:t>PROPONER, INTERACTUAR, COGESTIONAR, </a:t>
            </a:r>
            <a:r>
              <a:rPr lang="es-MX" sz="1800" dirty="0"/>
              <a:t>el desarrollo local, regional o nacional.</a:t>
            </a:r>
          </a:p>
        </p:txBody>
      </p:sp>
      <p:pic>
        <p:nvPicPr>
          <p:cNvPr id="5" name="Imagen 4">
            <a:extLst>
              <a:ext uri="{FF2B5EF4-FFF2-40B4-BE49-F238E27FC236}">
                <a16:creationId xmlns:a16="http://schemas.microsoft.com/office/drawing/2014/main" id="{A1A9009B-310F-44F2-9AF0-B54D99765CFA}"/>
              </a:ext>
            </a:extLst>
          </p:cNvPr>
          <p:cNvPicPr>
            <a:picLocks noChangeAspect="1"/>
          </p:cNvPicPr>
          <p:nvPr/>
        </p:nvPicPr>
        <p:blipFill>
          <a:blip r:embed="rId2"/>
          <a:stretch>
            <a:fillRect/>
          </a:stretch>
        </p:blipFill>
        <p:spPr>
          <a:xfrm>
            <a:off x="9129300" y="2635480"/>
            <a:ext cx="2849525" cy="2798253"/>
          </a:xfrm>
          <a:prstGeom prst="rect">
            <a:avLst/>
          </a:prstGeom>
        </p:spPr>
      </p:pic>
      <p:pic>
        <p:nvPicPr>
          <p:cNvPr id="6" name="Imagen 5">
            <a:extLst>
              <a:ext uri="{FF2B5EF4-FFF2-40B4-BE49-F238E27FC236}">
                <a16:creationId xmlns:a16="http://schemas.microsoft.com/office/drawing/2014/main" id="{0BC32329-9A30-4631-AB2A-8F2C0C4635E7}"/>
              </a:ext>
            </a:extLst>
          </p:cNvPr>
          <p:cNvPicPr>
            <a:picLocks noChangeAspect="1"/>
          </p:cNvPicPr>
          <p:nvPr/>
        </p:nvPicPr>
        <p:blipFill rotWithShape="1">
          <a:blip r:embed="rId3"/>
          <a:srcRect l="2299" t="9456" r="3073" b="8108"/>
          <a:stretch/>
        </p:blipFill>
        <p:spPr bwMode="auto">
          <a:xfrm>
            <a:off x="661202" y="282143"/>
            <a:ext cx="1684655" cy="832485"/>
          </a:xfrm>
          <a:prstGeom prst="rect">
            <a:avLst/>
          </a:prstGeom>
          <a:noFill/>
          <a:ln>
            <a:noFill/>
          </a:ln>
          <a:extLst>
            <a:ext uri="{53640926-AAD7-44D8-BBD7-CCE9431645EC}">
              <a14:shadowObscured xmlns:a14="http://schemas.microsoft.com/office/drawing/2010/main"/>
            </a:ext>
          </a:extLst>
        </p:spPr>
      </p:pic>
      <p:pic>
        <p:nvPicPr>
          <p:cNvPr id="7" name="Imagen 6" descr="Texto&#10;&#10;Descripción generada automáticamente">
            <a:extLst>
              <a:ext uri="{FF2B5EF4-FFF2-40B4-BE49-F238E27FC236}">
                <a16:creationId xmlns:a16="http://schemas.microsoft.com/office/drawing/2014/main" id="{E66DA28C-5DC0-416B-B8FA-D2CCAD91AFF6}"/>
              </a:ext>
            </a:extLst>
          </p:cNvPr>
          <p:cNvPicPr>
            <a:picLocks noChangeAspect="1"/>
          </p:cNvPicPr>
          <p:nvPr/>
        </p:nvPicPr>
        <p:blipFill rotWithShape="1">
          <a:blip r:embed="rId4">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8" name="Imagen 7" descr="Icono&#10;&#10;Descripción generada automáticamente">
            <a:extLst>
              <a:ext uri="{FF2B5EF4-FFF2-40B4-BE49-F238E27FC236}">
                <a16:creationId xmlns:a16="http://schemas.microsoft.com/office/drawing/2014/main" id="{547B932E-322C-46D6-AF03-0905E145A7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9" name="Imagen 8" descr="Imagen que contiene Texto&#10;&#10;Descripción generada automáticamente">
            <a:extLst>
              <a:ext uri="{FF2B5EF4-FFF2-40B4-BE49-F238E27FC236}">
                <a16:creationId xmlns:a16="http://schemas.microsoft.com/office/drawing/2014/main" id="{86B05956-4C34-4E0E-B225-B7A4F0A9BD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10" name="Imagen 9" descr="Logotipo&#10;&#10;Descripción generada automáticamente">
            <a:extLst>
              <a:ext uri="{FF2B5EF4-FFF2-40B4-BE49-F238E27FC236}">
                <a16:creationId xmlns:a16="http://schemas.microsoft.com/office/drawing/2014/main" id="{60A253E6-79A1-4B7C-BE05-FE4BF958C9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46141" y="282143"/>
            <a:ext cx="1644539" cy="801222"/>
          </a:xfrm>
          <a:prstGeom prst="rect">
            <a:avLst/>
          </a:prstGeom>
        </p:spPr>
      </p:pic>
      <p:sp>
        <p:nvSpPr>
          <p:cNvPr id="4" name="CuadroTexto 3">
            <a:extLst>
              <a:ext uri="{FF2B5EF4-FFF2-40B4-BE49-F238E27FC236}">
                <a16:creationId xmlns:a16="http://schemas.microsoft.com/office/drawing/2014/main" id="{52E4CBF7-3EE8-46FD-AAC7-82203F5A015F}"/>
              </a:ext>
            </a:extLst>
          </p:cNvPr>
          <p:cNvSpPr txBox="1"/>
          <p:nvPr/>
        </p:nvSpPr>
        <p:spPr>
          <a:xfrm>
            <a:off x="9283650" y="5684149"/>
            <a:ext cx="2540824" cy="369332"/>
          </a:xfrm>
          <a:prstGeom prst="rect">
            <a:avLst/>
          </a:prstGeom>
          <a:noFill/>
        </p:spPr>
        <p:txBody>
          <a:bodyPr wrap="none" rtlCol="0">
            <a:spAutoFit/>
          </a:bodyPr>
          <a:lstStyle/>
          <a:p>
            <a:r>
              <a:rPr lang="es-MX" dirty="0"/>
              <a:t>PODER CIUDADANO</a:t>
            </a:r>
            <a:endParaRPr lang="es-EC" dirty="0"/>
          </a:p>
        </p:txBody>
      </p:sp>
    </p:spTree>
    <p:extLst>
      <p:ext uri="{BB962C8B-B14F-4D97-AF65-F5344CB8AC3E}">
        <p14:creationId xmlns:p14="http://schemas.microsoft.com/office/powerpoint/2010/main" val="146614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8AC64E-E257-482D-A588-3F7BFEAC03F2}"/>
              </a:ext>
            </a:extLst>
          </p:cNvPr>
          <p:cNvSpPr>
            <a:spLocks noGrp="1"/>
          </p:cNvSpPr>
          <p:nvPr>
            <p:ph type="title" idx="4294967295"/>
          </p:nvPr>
        </p:nvSpPr>
        <p:spPr>
          <a:xfrm>
            <a:off x="975798" y="2330246"/>
            <a:ext cx="2418735" cy="2197508"/>
          </a:xfrm>
        </p:spPr>
        <p:txBody>
          <a:bodyPr>
            <a:normAutofit fontScale="90000"/>
          </a:bodyPr>
          <a:lstStyle/>
          <a:p>
            <a:r>
              <a:rPr lang="es-MX" dirty="0"/>
              <a:t>Principios que orientan la participación ciudadana</a:t>
            </a:r>
            <a:endParaRPr lang="es-EC" dirty="0"/>
          </a:p>
        </p:txBody>
      </p:sp>
      <p:pic>
        <p:nvPicPr>
          <p:cNvPr id="4" name="Imagen 3" descr="Logotipo&#10;&#10;Descripción generada automáticamente">
            <a:extLst>
              <a:ext uri="{FF2B5EF4-FFF2-40B4-BE49-F238E27FC236}">
                <a16:creationId xmlns:a16="http://schemas.microsoft.com/office/drawing/2014/main" id="{760873F7-8494-4C72-A629-9A128A7B80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6141" y="282143"/>
            <a:ext cx="1644539" cy="801222"/>
          </a:xfrm>
          <a:prstGeom prst="rect">
            <a:avLst/>
          </a:prstGeom>
        </p:spPr>
      </p:pic>
      <p:pic>
        <p:nvPicPr>
          <p:cNvPr id="5" name="Imagen 4">
            <a:extLst>
              <a:ext uri="{FF2B5EF4-FFF2-40B4-BE49-F238E27FC236}">
                <a16:creationId xmlns:a16="http://schemas.microsoft.com/office/drawing/2014/main" id="{69778C66-18F9-46C3-AA81-FDEEF64C6522}"/>
              </a:ext>
            </a:extLst>
          </p:cNvPr>
          <p:cNvPicPr>
            <a:picLocks noChangeAspect="1"/>
          </p:cNvPicPr>
          <p:nvPr/>
        </p:nvPicPr>
        <p:blipFill rotWithShape="1">
          <a:blip r:embed="rId3"/>
          <a:srcRect l="2299" t="9456" r="3073" b="8108"/>
          <a:stretch/>
        </p:blipFill>
        <p:spPr bwMode="auto">
          <a:xfrm>
            <a:off x="709984" y="258821"/>
            <a:ext cx="1684655" cy="832485"/>
          </a:xfrm>
          <a:prstGeom prst="rect">
            <a:avLst/>
          </a:prstGeom>
          <a:noFill/>
          <a:ln>
            <a:noFill/>
          </a:ln>
          <a:extLst>
            <a:ext uri="{53640926-AAD7-44D8-BBD7-CCE9431645EC}">
              <a14:shadowObscured xmlns:a14="http://schemas.microsoft.com/office/drawing/2010/main"/>
            </a:ext>
          </a:extLst>
        </p:spPr>
      </p:pic>
      <p:pic>
        <p:nvPicPr>
          <p:cNvPr id="6" name="Imagen 5" descr="Texto&#10;&#10;Descripción generada automáticamente">
            <a:extLst>
              <a:ext uri="{FF2B5EF4-FFF2-40B4-BE49-F238E27FC236}">
                <a16:creationId xmlns:a16="http://schemas.microsoft.com/office/drawing/2014/main" id="{15D8CBDE-AA15-4752-8AF8-2D81C1D05346}"/>
              </a:ext>
            </a:extLst>
          </p:cNvPr>
          <p:cNvPicPr>
            <a:picLocks noChangeAspect="1"/>
          </p:cNvPicPr>
          <p:nvPr/>
        </p:nvPicPr>
        <p:blipFill rotWithShape="1">
          <a:blip r:embed="rId4">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7" name="Imagen 6" descr="Icono&#10;&#10;Descripción generada automáticamente">
            <a:extLst>
              <a:ext uri="{FF2B5EF4-FFF2-40B4-BE49-F238E27FC236}">
                <a16:creationId xmlns:a16="http://schemas.microsoft.com/office/drawing/2014/main" id="{FCA4561D-477E-420A-A22D-4C13D39177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8" name="Imagen 7" descr="Imagen que contiene Texto&#10;&#10;Descripción generada automáticamente">
            <a:extLst>
              <a:ext uri="{FF2B5EF4-FFF2-40B4-BE49-F238E27FC236}">
                <a16:creationId xmlns:a16="http://schemas.microsoft.com/office/drawing/2014/main" id="{3B965AC7-977F-49D2-9954-3877247B46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graphicFrame>
        <p:nvGraphicFramePr>
          <p:cNvPr id="9" name="Diagrama 8">
            <a:extLst>
              <a:ext uri="{FF2B5EF4-FFF2-40B4-BE49-F238E27FC236}">
                <a16:creationId xmlns:a16="http://schemas.microsoft.com/office/drawing/2014/main" id="{D4057EA1-CEEE-4C91-98AB-349327AED813}"/>
              </a:ext>
            </a:extLst>
          </p:cNvPr>
          <p:cNvGraphicFramePr/>
          <p:nvPr>
            <p:extLst>
              <p:ext uri="{D42A27DB-BD31-4B8C-83A1-F6EECF244321}">
                <p14:modId xmlns:p14="http://schemas.microsoft.com/office/powerpoint/2010/main" val="2248050139"/>
              </p:ext>
            </p:extLst>
          </p:nvPr>
        </p:nvGraphicFramePr>
        <p:xfrm>
          <a:off x="2594125" y="1192729"/>
          <a:ext cx="8896555" cy="47962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229457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B2DB80-DF9D-4FD2-97D8-FB05815471A2}"/>
              </a:ext>
            </a:extLst>
          </p:cNvPr>
          <p:cNvSpPr>
            <a:spLocks noGrp="1"/>
          </p:cNvSpPr>
          <p:nvPr>
            <p:ph type="title"/>
          </p:nvPr>
        </p:nvSpPr>
        <p:spPr/>
        <p:txBody>
          <a:bodyPr/>
          <a:lstStyle/>
          <a:p>
            <a:r>
              <a:rPr lang="es-MX" dirty="0"/>
              <a:t>Marco legal que ampara la participación ciudadana</a:t>
            </a:r>
            <a:endParaRPr lang="es-EC" dirty="0"/>
          </a:p>
        </p:txBody>
      </p:sp>
      <p:sp>
        <p:nvSpPr>
          <p:cNvPr id="3" name="Marcador de contenido 2">
            <a:extLst>
              <a:ext uri="{FF2B5EF4-FFF2-40B4-BE49-F238E27FC236}">
                <a16:creationId xmlns:a16="http://schemas.microsoft.com/office/drawing/2014/main" id="{66191E7B-D159-4406-A481-33B134A553DE}"/>
              </a:ext>
            </a:extLst>
          </p:cNvPr>
          <p:cNvSpPr>
            <a:spLocks noGrp="1"/>
          </p:cNvSpPr>
          <p:nvPr>
            <p:ph idx="1"/>
          </p:nvPr>
        </p:nvSpPr>
        <p:spPr>
          <a:xfrm>
            <a:off x="1534697" y="2015732"/>
            <a:ext cx="8178710" cy="4237584"/>
          </a:xfrm>
        </p:spPr>
        <p:txBody>
          <a:bodyPr>
            <a:normAutofit/>
          </a:bodyPr>
          <a:lstStyle/>
          <a:p>
            <a:r>
              <a:rPr lang="es-MX" dirty="0"/>
              <a:t>Constitución de la República del Ecuador</a:t>
            </a:r>
          </a:p>
          <a:p>
            <a:r>
              <a:rPr lang="es-MX" dirty="0"/>
              <a:t>Ley Orgánica de Participación Ciudadana</a:t>
            </a:r>
          </a:p>
          <a:p>
            <a:r>
              <a:rPr lang="es-MX" dirty="0"/>
              <a:t>Código de la Democracia </a:t>
            </a:r>
          </a:p>
          <a:p>
            <a:r>
              <a:rPr lang="es-MX" dirty="0"/>
              <a:t>Ley Orgánica del Consejo de Participación Ciudadana y Control Social </a:t>
            </a:r>
          </a:p>
          <a:p>
            <a:r>
              <a:rPr lang="es-MX" dirty="0"/>
              <a:t>Código Orgánico de Ordenamiento Territorial, Autonomías y Descentralización (COOTAD)</a:t>
            </a:r>
          </a:p>
          <a:p>
            <a:r>
              <a:rPr lang="es-MX" dirty="0"/>
              <a:t>Código Orgánico de Planificación y Finanzas Públicas y la Ley de Transparencia</a:t>
            </a:r>
            <a:endParaRPr lang="es-EC" dirty="0"/>
          </a:p>
        </p:txBody>
      </p:sp>
      <p:pic>
        <p:nvPicPr>
          <p:cNvPr id="4" name="Imagen 3" descr="Imagen que contiene Texto&#10;&#10;Descripción generada automáticamente">
            <a:extLst>
              <a:ext uri="{FF2B5EF4-FFF2-40B4-BE49-F238E27FC236}">
                <a16:creationId xmlns:a16="http://schemas.microsoft.com/office/drawing/2014/main" id="{57A76FEA-69B7-414B-82FF-F1239B8600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5" name="Imagen 4">
            <a:extLst>
              <a:ext uri="{FF2B5EF4-FFF2-40B4-BE49-F238E27FC236}">
                <a16:creationId xmlns:a16="http://schemas.microsoft.com/office/drawing/2014/main" id="{B211689F-5F04-4AC8-B298-6E64490809FD}"/>
              </a:ext>
            </a:extLst>
          </p:cNvPr>
          <p:cNvPicPr>
            <a:picLocks noChangeAspect="1"/>
          </p:cNvPicPr>
          <p:nvPr/>
        </p:nvPicPr>
        <p:blipFill rotWithShape="1">
          <a:blip r:embed="rId3"/>
          <a:srcRect l="2299" t="9456" r="3073" b="8108"/>
          <a:stretch/>
        </p:blipFill>
        <p:spPr bwMode="auto">
          <a:xfrm>
            <a:off x="661202" y="282143"/>
            <a:ext cx="1684655" cy="832485"/>
          </a:xfrm>
          <a:prstGeom prst="rect">
            <a:avLst/>
          </a:prstGeom>
          <a:noFill/>
          <a:ln>
            <a:noFill/>
          </a:ln>
          <a:extLst>
            <a:ext uri="{53640926-AAD7-44D8-BBD7-CCE9431645EC}">
              <a14:shadowObscured xmlns:a14="http://schemas.microsoft.com/office/drawing/2010/main"/>
            </a:ext>
          </a:extLst>
        </p:spPr>
      </p:pic>
      <p:pic>
        <p:nvPicPr>
          <p:cNvPr id="6" name="Imagen 5" descr="Texto&#10;&#10;Descripción generada automáticamente">
            <a:extLst>
              <a:ext uri="{FF2B5EF4-FFF2-40B4-BE49-F238E27FC236}">
                <a16:creationId xmlns:a16="http://schemas.microsoft.com/office/drawing/2014/main" id="{C5BD3ED7-B608-458D-A22F-30E3B3F10D47}"/>
              </a:ext>
            </a:extLst>
          </p:cNvPr>
          <p:cNvPicPr>
            <a:picLocks noChangeAspect="1"/>
          </p:cNvPicPr>
          <p:nvPr/>
        </p:nvPicPr>
        <p:blipFill rotWithShape="1">
          <a:blip r:embed="rId4">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7" name="Imagen 6" descr="Icono&#10;&#10;Descripción generada automáticamente">
            <a:extLst>
              <a:ext uri="{FF2B5EF4-FFF2-40B4-BE49-F238E27FC236}">
                <a16:creationId xmlns:a16="http://schemas.microsoft.com/office/drawing/2014/main" id="{701BC4E5-A888-4B5A-90FE-325CADA45F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8" name="Imagen 7" descr="Logotipo&#10;&#10;Descripción generada automáticamente">
            <a:extLst>
              <a:ext uri="{FF2B5EF4-FFF2-40B4-BE49-F238E27FC236}">
                <a16:creationId xmlns:a16="http://schemas.microsoft.com/office/drawing/2014/main" id="{D21B6889-4FD4-48BA-8B58-C0DD3CB9D0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6141" y="282143"/>
            <a:ext cx="1644539" cy="801222"/>
          </a:xfrm>
          <a:prstGeom prst="rect">
            <a:avLst/>
          </a:prstGeom>
        </p:spPr>
      </p:pic>
      <p:pic>
        <p:nvPicPr>
          <p:cNvPr id="9" name="Imagen 8">
            <a:extLst>
              <a:ext uri="{FF2B5EF4-FFF2-40B4-BE49-F238E27FC236}">
                <a16:creationId xmlns:a16="http://schemas.microsoft.com/office/drawing/2014/main" id="{C308541E-0622-4516-9B2A-0DB8E14D2C52}"/>
              </a:ext>
            </a:extLst>
          </p:cNvPr>
          <p:cNvPicPr>
            <a:picLocks noChangeAspect="1"/>
          </p:cNvPicPr>
          <p:nvPr/>
        </p:nvPicPr>
        <p:blipFill>
          <a:blip r:embed="rId7"/>
          <a:stretch>
            <a:fillRect/>
          </a:stretch>
        </p:blipFill>
        <p:spPr>
          <a:xfrm>
            <a:off x="9571703" y="2625212"/>
            <a:ext cx="2378436" cy="2529753"/>
          </a:xfrm>
          <a:prstGeom prst="rect">
            <a:avLst/>
          </a:prstGeom>
        </p:spPr>
      </p:pic>
    </p:spTree>
    <p:extLst>
      <p:ext uri="{BB962C8B-B14F-4D97-AF65-F5344CB8AC3E}">
        <p14:creationId xmlns:p14="http://schemas.microsoft.com/office/powerpoint/2010/main" val="233346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6978D0-6B99-42B1-AD64-5683DABB8CC6}"/>
              </a:ext>
            </a:extLst>
          </p:cNvPr>
          <p:cNvSpPr>
            <a:spLocks noGrp="1"/>
          </p:cNvSpPr>
          <p:nvPr>
            <p:ph type="title"/>
          </p:nvPr>
        </p:nvSpPr>
        <p:spPr/>
        <p:txBody>
          <a:bodyPr/>
          <a:lstStyle/>
          <a:p>
            <a:r>
              <a:rPr lang="es-MX" dirty="0"/>
              <a:t>Proceso de participación ciudadana</a:t>
            </a:r>
            <a:endParaRPr lang="es-EC" dirty="0"/>
          </a:p>
        </p:txBody>
      </p:sp>
      <p:sp>
        <p:nvSpPr>
          <p:cNvPr id="3" name="Marcador de contenido 2">
            <a:extLst>
              <a:ext uri="{FF2B5EF4-FFF2-40B4-BE49-F238E27FC236}">
                <a16:creationId xmlns:a16="http://schemas.microsoft.com/office/drawing/2014/main" id="{7A2841EC-0C81-4B93-A68F-85C011C2C123}"/>
              </a:ext>
            </a:extLst>
          </p:cNvPr>
          <p:cNvSpPr>
            <a:spLocks noGrp="1"/>
          </p:cNvSpPr>
          <p:nvPr>
            <p:ph idx="1"/>
          </p:nvPr>
        </p:nvSpPr>
        <p:spPr>
          <a:xfrm>
            <a:off x="1534696" y="2015732"/>
            <a:ext cx="6149214" cy="4842268"/>
          </a:xfrm>
        </p:spPr>
        <p:txBody>
          <a:bodyPr/>
          <a:lstStyle/>
          <a:p>
            <a:r>
              <a:rPr lang="es-MX" dirty="0">
                <a:latin typeface="+mj-lt"/>
              </a:rPr>
              <a:t>Los distintos niveles de gobierno deben estructurar espacios mixtos democráticos, para la toma de decisiones entre ciudadanía y Estado, a través de: </a:t>
            </a:r>
          </a:p>
          <a:p>
            <a:pPr lvl="1"/>
            <a:r>
              <a:rPr lang="es-MX" b="1" dirty="0">
                <a:latin typeface="+mj-lt"/>
              </a:rPr>
              <a:t>Diálogo</a:t>
            </a:r>
          </a:p>
          <a:p>
            <a:pPr lvl="1"/>
            <a:r>
              <a:rPr lang="es-MX" b="1" dirty="0">
                <a:latin typeface="+mj-lt"/>
              </a:rPr>
              <a:t>Deliberación pública,</a:t>
            </a:r>
          </a:p>
          <a:p>
            <a:pPr lvl="1"/>
            <a:r>
              <a:rPr lang="es-MX" b="1" dirty="0">
                <a:latin typeface="+mj-lt"/>
              </a:rPr>
              <a:t>Participación ciudadana,</a:t>
            </a:r>
          </a:p>
          <a:p>
            <a:pPr lvl="1"/>
            <a:r>
              <a:rPr lang="es-MX" b="1" dirty="0">
                <a:latin typeface="+mj-lt"/>
              </a:rPr>
              <a:t>Control social </a:t>
            </a:r>
          </a:p>
          <a:p>
            <a:pPr lvl="1"/>
            <a:r>
              <a:rPr lang="es-MX" b="1" dirty="0">
                <a:latin typeface="+mj-lt"/>
              </a:rPr>
              <a:t>Rendición de cuentas. </a:t>
            </a:r>
            <a:endParaRPr lang="es-EC" b="1" dirty="0">
              <a:latin typeface="+mj-lt"/>
            </a:endParaRPr>
          </a:p>
        </p:txBody>
      </p:sp>
      <p:pic>
        <p:nvPicPr>
          <p:cNvPr id="4" name="Imagen 3">
            <a:extLst>
              <a:ext uri="{FF2B5EF4-FFF2-40B4-BE49-F238E27FC236}">
                <a16:creationId xmlns:a16="http://schemas.microsoft.com/office/drawing/2014/main" id="{46BBE941-6F3E-4385-8B62-277BD38A849E}"/>
              </a:ext>
            </a:extLst>
          </p:cNvPr>
          <p:cNvPicPr>
            <a:picLocks noChangeAspect="1"/>
          </p:cNvPicPr>
          <p:nvPr/>
        </p:nvPicPr>
        <p:blipFill>
          <a:blip r:embed="rId2"/>
          <a:stretch>
            <a:fillRect/>
          </a:stretch>
        </p:blipFill>
        <p:spPr>
          <a:xfrm>
            <a:off x="8010240" y="2989709"/>
            <a:ext cx="3480440" cy="2673671"/>
          </a:xfrm>
          <a:prstGeom prst="rect">
            <a:avLst/>
          </a:prstGeom>
        </p:spPr>
      </p:pic>
      <p:pic>
        <p:nvPicPr>
          <p:cNvPr id="5" name="Imagen 4">
            <a:extLst>
              <a:ext uri="{FF2B5EF4-FFF2-40B4-BE49-F238E27FC236}">
                <a16:creationId xmlns:a16="http://schemas.microsoft.com/office/drawing/2014/main" id="{F9E30FF6-D41C-43A4-861D-F2159AE2AE46}"/>
              </a:ext>
            </a:extLst>
          </p:cNvPr>
          <p:cNvPicPr>
            <a:picLocks noChangeAspect="1"/>
          </p:cNvPicPr>
          <p:nvPr/>
        </p:nvPicPr>
        <p:blipFill rotWithShape="1">
          <a:blip r:embed="rId3"/>
          <a:srcRect l="2299" t="9456" r="3073" b="8108"/>
          <a:stretch/>
        </p:blipFill>
        <p:spPr bwMode="auto">
          <a:xfrm>
            <a:off x="484313" y="286619"/>
            <a:ext cx="1852487" cy="915420"/>
          </a:xfrm>
          <a:prstGeom prst="rect">
            <a:avLst/>
          </a:prstGeom>
          <a:noFill/>
          <a:ln>
            <a:noFill/>
          </a:ln>
          <a:extLst>
            <a:ext uri="{53640926-AAD7-44D8-BBD7-CCE9431645EC}">
              <a14:shadowObscured xmlns:a14="http://schemas.microsoft.com/office/drawing/2010/main"/>
            </a:ext>
          </a:extLst>
        </p:spPr>
      </p:pic>
      <p:pic>
        <p:nvPicPr>
          <p:cNvPr id="6" name="Imagen 5" descr="Texto&#10;&#10;Descripción generada automáticamente">
            <a:extLst>
              <a:ext uri="{FF2B5EF4-FFF2-40B4-BE49-F238E27FC236}">
                <a16:creationId xmlns:a16="http://schemas.microsoft.com/office/drawing/2014/main" id="{2B207E66-02A2-4F6A-A63B-920BE7B7A123}"/>
              </a:ext>
            </a:extLst>
          </p:cNvPr>
          <p:cNvPicPr>
            <a:picLocks noChangeAspect="1"/>
          </p:cNvPicPr>
          <p:nvPr/>
        </p:nvPicPr>
        <p:blipFill rotWithShape="1">
          <a:blip r:embed="rId4">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7" name="Imagen 6" descr="Icono&#10;&#10;Descripción generada automáticamente">
            <a:extLst>
              <a:ext uri="{FF2B5EF4-FFF2-40B4-BE49-F238E27FC236}">
                <a16:creationId xmlns:a16="http://schemas.microsoft.com/office/drawing/2014/main" id="{242CF9D3-748A-4EEF-B0D7-FD82A348E8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8" name="Imagen 7" descr="Imagen que contiene Texto&#10;&#10;Descripción generada automáticamente">
            <a:extLst>
              <a:ext uri="{FF2B5EF4-FFF2-40B4-BE49-F238E27FC236}">
                <a16:creationId xmlns:a16="http://schemas.microsoft.com/office/drawing/2014/main" id="{F2912807-EFB0-4E74-BC54-C66EC0BB22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9" name="Imagen 8" descr="Logotipo&#10;&#10;Descripción generada automáticamente">
            <a:extLst>
              <a:ext uri="{FF2B5EF4-FFF2-40B4-BE49-F238E27FC236}">
                <a16:creationId xmlns:a16="http://schemas.microsoft.com/office/drawing/2014/main" id="{FD9A493C-0F9F-45C2-929A-6ED30700A2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46141" y="282143"/>
            <a:ext cx="1644539" cy="801222"/>
          </a:xfrm>
          <a:prstGeom prst="rect">
            <a:avLst/>
          </a:prstGeom>
        </p:spPr>
      </p:pic>
    </p:spTree>
    <p:extLst>
      <p:ext uri="{BB962C8B-B14F-4D97-AF65-F5344CB8AC3E}">
        <p14:creationId xmlns:p14="http://schemas.microsoft.com/office/powerpoint/2010/main" val="64230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076BF53-542C-4529-9F1B-FDDB1D7599ED}"/>
              </a:ext>
            </a:extLst>
          </p:cNvPr>
          <p:cNvSpPr>
            <a:spLocks noGrp="1"/>
          </p:cNvSpPr>
          <p:nvPr>
            <p:ph type="title"/>
          </p:nvPr>
        </p:nvSpPr>
        <p:spPr/>
        <p:txBody>
          <a:bodyPr/>
          <a:lstStyle/>
          <a:p>
            <a:pPr algn="ctr"/>
            <a:r>
              <a:rPr lang="es-MX" b="1" dirty="0"/>
              <a:t>MECANISMOS DE PARTICIPACIÓN CIUDADANA</a:t>
            </a:r>
            <a:endParaRPr lang="es-EC" b="1" dirty="0"/>
          </a:p>
        </p:txBody>
      </p:sp>
      <p:pic>
        <p:nvPicPr>
          <p:cNvPr id="7" name="Imagen 6" descr="Logotipo&#10;&#10;Descripción generada automáticamente">
            <a:extLst>
              <a:ext uri="{FF2B5EF4-FFF2-40B4-BE49-F238E27FC236}">
                <a16:creationId xmlns:a16="http://schemas.microsoft.com/office/drawing/2014/main" id="{DA619EF4-66DA-4F82-95AF-1562942C76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6141" y="282143"/>
            <a:ext cx="1644539" cy="801222"/>
          </a:xfrm>
          <a:prstGeom prst="rect">
            <a:avLst/>
          </a:prstGeom>
        </p:spPr>
      </p:pic>
      <p:pic>
        <p:nvPicPr>
          <p:cNvPr id="8" name="Imagen 7">
            <a:extLst>
              <a:ext uri="{FF2B5EF4-FFF2-40B4-BE49-F238E27FC236}">
                <a16:creationId xmlns:a16="http://schemas.microsoft.com/office/drawing/2014/main" id="{C06EFEA8-E061-4CC8-B5A2-FE0D3DC67CCF}"/>
              </a:ext>
            </a:extLst>
          </p:cNvPr>
          <p:cNvPicPr>
            <a:picLocks noChangeAspect="1"/>
          </p:cNvPicPr>
          <p:nvPr/>
        </p:nvPicPr>
        <p:blipFill rotWithShape="1">
          <a:blip r:embed="rId3"/>
          <a:srcRect l="2299" t="9456" r="3073" b="8108"/>
          <a:stretch/>
        </p:blipFill>
        <p:spPr bwMode="auto">
          <a:xfrm>
            <a:off x="484313" y="286619"/>
            <a:ext cx="1852487" cy="915420"/>
          </a:xfrm>
          <a:prstGeom prst="rect">
            <a:avLst/>
          </a:prstGeom>
          <a:noFill/>
          <a:ln>
            <a:noFill/>
          </a:ln>
          <a:extLst>
            <a:ext uri="{53640926-AAD7-44D8-BBD7-CCE9431645EC}">
              <a14:shadowObscured xmlns:a14="http://schemas.microsoft.com/office/drawing/2010/main"/>
            </a:ext>
          </a:extLst>
        </p:spPr>
      </p:pic>
      <p:pic>
        <p:nvPicPr>
          <p:cNvPr id="9" name="Imagen 8" descr="Texto&#10;&#10;Descripción generada automáticamente">
            <a:extLst>
              <a:ext uri="{FF2B5EF4-FFF2-40B4-BE49-F238E27FC236}">
                <a16:creationId xmlns:a16="http://schemas.microsoft.com/office/drawing/2014/main" id="{69AE84CB-AC53-4295-95E6-B952C5B2E99C}"/>
              </a:ext>
            </a:extLst>
          </p:cNvPr>
          <p:cNvPicPr>
            <a:picLocks noChangeAspect="1"/>
          </p:cNvPicPr>
          <p:nvPr/>
        </p:nvPicPr>
        <p:blipFill rotWithShape="1">
          <a:blip r:embed="rId4">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10" name="Imagen 9" descr="Icono&#10;&#10;Descripción generada automáticamente">
            <a:extLst>
              <a:ext uri="{FF2B5EF4-FFF2-40B4-BE49-F238E27FC236}">
                <a16:creationId xmlns:a16="http://schemas.microsoft.com/office/drawing/2014/main" id="{C9E0A50D-7C05-43EE-86B1-DD85B44A7A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11" name="Imagen 10" descr="Imagen que contiene Texto&#10;&#10;Descripción generada automáticamente">
            <a:extLst>
              <a:ext uri="{FF2B5EF4-FFF2-40B4-BE49-F238E27FC236}">
                <a16:creationId xmlns:a16="http://schemas.microsoft.com/office/drawing/2014/main" id="{44D582AC-82A2-4A06-9A59-DCE6AAC1FD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spTree>
    <p:extLst>
      <p:ext uri="{BB962C8B-B14F-4D97-AF65-F5344CB8AC3E}">
        <p14:creationId xmlns:p14="http://schemas.microsoft.com/office/powerpoint/2010/main" val="3711560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121412-F7B8-4260-AB09-39244370184A}"/>
              </a:ext>
            </a:extLst>
          </p:cNvPr>
          <p:cNvSpPr>
            <a:spLocks noGrp="1"/>
          </p:cNvSpPr>
          <p:nvPr>
            <p:ph type="title"/>
          </p:nvPr>
        </p:nvSpPr>
        <p:spPr>
          <a:xfrm>
            <a:off x="1534696" y="935387"/>
            <a:ext cx="9520158" cy="1049235"/>
          </a:xfrm>
        </p:spPr>
        <p:txBody>
          <a:bodyPr/>
          <a:lstStyle/>
          <a:p>
            <a:r>
              <a:rPr lang="es-MX" dirty="0"/>
              <a:t>Reflexión inicial: </a:t>
            </a:r>
            <a:endParaRPr lang="es-EC" dirty="0"/>
          </a:p>
        </p:txBody>
      </p:sp>
      <p:sp>
        <p:nvSpPr>
          <p:cNvPr id="3" name="Marcador de contenido 2">
            <a:extLst>
              <a:ext uri="{FF2B5EF4-FFF2-40B4-BE49-F238E27FC236}">
                <a16:creationId xmlns:a16="http://schemas.microsoft.com/office/drawing/2014/main" id="{B9BCCF12-C322-461C-B308-0AC97CFD5A0F}"/>
              </a:ext>
            </a:extLst>
          </p:cNvPr>
          <p:cNvSpPr>
            <a:spLocks noGrp="1"/>
          </p:cNvSpPr>
          <p:nvPr>
            <p:ph idx="1"/>
          </p:nvPr>
        </p:nvSpPr>
        <p:spPr/>
        <p:txBody>
          <a:bodyPr/>
          <a:lstStyle/>
          <a:p>
            <a:r>
              <a:rPr lang="es-MX" dirty="0"/>
              <a:t>¿Por qué las mujeres no participan en política?</a:t>
            </a:r>
          </a:p>
          <a:p>
            <a:r>
              <a:rPr lang="es-MX" dirty="0"/>
              <a:t>¿Qué es la democracia para ustedes?  </a:t>
            </a:r>
            <a:endParaRPr lang="es-EC" dirty="0"/>
          </a:p>
        </p:txBody>
      </p:sp>
      <p:pic>
        <p:nvPicPr>
          <p:cNvPr id="4" name="Imagen 3">
            <a:extLst>
              <a:ext uri="{FF2B5EF4-FFF2-40B4-BE49-F238E27FC236}">
                <a16:creationId xmlns:a16="http://schemas.microsoft.com/office/drawing/2014/main" id="{E04D6132-CA7E-40A0-B01C-24E9BC9161B7}"/>
              </a:ext>
            </a:extLst>
          </p:cNvPr>
          <p:cNvPicPr>
            <a:picLocks noChangeAspect="1"/>
          </p:cNvPicPr>
          <p:nvPr/>
        </p:nvPicPr>
        <p:blipFill rotWithShape="1">
          <a:blip r:embed="rId2"/>
          <a:srcRect l="2299" t="9456" r="3073" b="8108"/>
          <a:stretch/>
        </p:blipFill>
        <p:spPr bwMode="auto">
          <a:xfrm>
            <a:off x="692485" y="160775"/>
            <a:ext cx="1684655" cy="832485"/>
          </a:xfrm>
          <a:prstGeom prst="rect">
            <a:avLst/>
          </a:prstGeom>
          <a:noFill/>
          <a:ln>
            <a:noFill/>
          </a:ln>
          <a:extLst>
            <a:ext uri="{53640926-AAD7-44D8-BBD7-CCE9431645EC}">
              <a14:shadowObscured xmlns:a14="http://schemas.microsoft.com/office/drawing/2010/main"/>
            </a:ext>
          </a:extLst>
        </p:spPr>
      </p:pic>
      <p:pic>
        <p:nvPicPr>
          <p:cNvPr id="5" name="Imagen 4" descr="Texto&#10;&#10;Descripción generada automáticamente">
            <a:extLst>
              <a:ext uri="{FF2B5EF4-FFF2-40B4-BE49-F238E27FC236}">
                <a16:creationId xmlns:a16="http://schemas.microsoft.com/office/drawing/2014/main" id="{DBE1819A-0A7A-4C1A-99DA-7B55BC5219EB}"/>
              </a:ext>
            </a:extLst>
          </p:cNvPr>
          <p:cNvPicPr>
            <a:picLocks noChangeAspect="1"/>
          </p:cNvPicPr>
          <p:nvPr/>
        </p:nvPicPr>
        <p:blipFill rotWithShape="1">
          <a:blip r:embed="rId3">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6" name="Imagen 5" descr="Icono&#10;&#10;Descripción generada automáticamente">
            <a:extLst>
              <a:ext uri="{FF2B5EF4-FFF2-40B4-BE49-F238E27FC236}">
                <a16:creationId xmlns:a16="http://schemas.microsoft.com/office/drawing/2014/main" id="{9B619828-90B9-425B-9E99-D2AC99F552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7" name="Imagen 6" descr="Imagen que contiene Texto&#10;&#10;Descripción generada automáticamente">
            <a:extLst>
              <a:ext uri="{FF2B5EF4-FFF2-40B4-BE49-F238E27FC236}">
                <a16:creationId xmlns:a16="http://schemas.microsoft.com/office/drawing/2014/main" id="{35513E09-B154-4B36-8E17-5E67A5F817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8" name="Imagen 7" descr="Logotipo&#10;&#10;Descripción generada automáticamente">
            <a:extLst>
              <a:ext uri="{FF2B5EF4-FFF2-40B4-BE49-F238E27FC236}">
                <a16:creationId xmlns:a16="http://schemas.microsoft.com/office/drawing/2014/main" id="{4B02E117-094F-4229-86F8-505D57C25F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9940" y="347548"/>
            <a:ext cx="1644539" cy="801222"/>
          </a:xfrm>
          <a:prstGeom prst="rect">
            <a:avLst/>
          </a:prstGeom>
        </p:spPr>
      </p:pic>
    </p:spTree>
    <p:extLst>
      <p:ext uri="{BB962C8B-B14F-4D97-AF65-F5344CB8AC3E}">
        <p14:creationId xmlns:p14="http://schemas.microsoft.com/office/powerpoint/2010/main" val="25876923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1CEBD9E-C759-47EC-8415-75D4A7F334FC}"/>
              </a:ext>
            </a:extLst>
          </p:cNvPr>
          <p:cNvSpPr/>
          <p:nvPr/>
        </p:nvSpPr>
        <p:spPr>
          <a:xfrm>
            <a:off x="2181726" y="1622562"/>
            <a:ext cx="7123551"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MECANISMOS DE PARTICIPACIÓN CIUDADANA</a:t>
            </a:r>
            <a:endParaRPr lang="es-EC" dirty="0"/>
          </a:p>
        </p:txBody>
      </p:sp>
      <p:sp>
        <p:nvSpPr>
          <p:cNvPr id="5" name="Rectángulo 4">
            <a:extLst>
              <a:ext uri="{FF2B5EF4-FFF2-40B4-BE49-F238E27FC236}">
                <a16:creationId xmlns:a16="http://schemas.microsoft.com/office/drawing/2014/main" id="{E1739462-05A3-40BF-9132-7F095E6E0C8B}"/>
              </a:ext>
            </a:extLst>
          </p:cNvPr>
          <p:cNvSpPr/>
          <p:nvPr/>
        </p:nvSpPr>
        <p:spPr>
          <a:xfrm>
            <a:off x="451141" y="3038278"/>
            <a:ext cx="2133600" cy="1047750"/>
          </a:xfrm>
          <a:prstGeom prst="rect">
            <a:avLst/>
          </a:prstGeom>
          <a:solidFill>
            <a:schemeClr val="accent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dirty="0">
                <a:solidFill>
                  <a:schemeClr val="tx1"/>
                </a:solidFill>
              </a:rPr>
              <a:t>CONSEJOS CIUDADANOS SECTORIALES</a:t>
            </a:r>
            <a:endParaRPr lang="es-EC" dirty="0">
              <a:solidFill>
                <a:schemeClr val="tx1"/>
              </a:solidFill>
            </a:endParaRPr>
          </a:p>
        </p:txBody>
      </p:sp>
      <p:sp>
        <p:nvSpPr>
          <p:cNvPr id="6" name="Rectángulo 5">
            <a:extLst>
              <a:ext uri="{FF2B5EF4-FFF2-40B4-BE49-F238E27FC236}">
                <a16:creationId xmlns:a16="http://schemas.microsoft.com/office/drawing/2014/main" id="{8B095C07-3F23-4D6C-8167-CB3EA75BCDBE}"/>
              </a:ext>
            </a:extLst>
          </p:cNvPr>
          <p:cNvSpPr/>
          <p:nvPr/>
        </p:nvSpPr>
        <p:spPr>
          <a:xfrm>
            <a:off x="3714649" y="3074358"/>
            <a:ext cx="2133600" cy="777860"/>
          </a:xfrm>
          <a:prstGeom prst="rect">
            <a:avLst/>
          </a:prstGeom>
          <a:solidFill>
            <a:schemeClr val="accent3">
              <a:lumMod val="60000"/>
              <a:lumOff val="40000"/>
            </a:schemeClr>
          </a:solidFill>
          <a:ln>
            <a:solidFill>
              <a:schemeClr val="tx2"/>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s-MX" dirty="0">
                <a:solidFill>
                  <a:schemeClr val="tx1"/>
                </a:solidFill>
              </a:rPr>
              <a:t>CONSEJOS CONSULTIVOS</a:t>
            </a:r>
            <a:endParaRPr lang="es-EC" dirty="0">
              <a:solidFill>
                <a:schemeClr val="tx1"/>
              </a:solidFill>
            </a:endParaRPr>
          </a:p>
        </p:txBody>
      </p:sp>
      <p:sp>
        <p:nvSpPr>
          <p:cNvPr id="7" name="Rectángulo 6">
            <a:extLst>
              <a:ext uri="{FF2B5EF4-FFF2-40B4-BE49-F238E27FC236}">
                <a16:creationId xmlns:a16="http://schemas.microsoft.com/office/drawing/2014/main" id="{97FEBB40-49B2-4769-B54D-2288D6728261}"/>
              </a:ext>
            </a:extLst>
          </p:cNvPr>
          <p:cNvSpPr/>
          <p:nvPr/>
        </p:nvSpPr>
        <p:spPr>
          <a:xfrm>
            <a:off x="6875032" y="3056113"/>
            <a:ext cx="1771650" cy="777860"/>
          </a:xfrm>
          <a:prstGeom prst="rect">
            <a:avLst/>
          </a:prstGeom>
          <a:solidFill>
            <a:schemeClr val="accent1">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MX" b="1" dirty="0">
                <a:solidFill>
                  <a:schemeClr val="accent6">
                    <a:lumMod val="50000"/>
                  </a:schemeClr>
                </a:solidFill>
              </a:rPr>
              <a:t>AUDIENCIAS PÚBLICAS</a:t>
            </a:r>
            <a:endParaRPr lang="es-EC" b="1" dirty="0">
              <a:solidFill>
                <a:schemeClr val="accent6">
                  <a:lumMod val="50000"/>
                </a:schemeClr>
              </a:solidFill>
            </a:endParaRPr>
          </a:p>
        </p:txBody>
      </p:sp>
      <p:sp>
        <p:nvSpPr>
          <p:cNvPr id="8" name="Rectángulo 7">
            <a:extLst>
              <a:ext uri="{FF2B5EF4-FFF2-40B4-BE49-F238E27FC236}">
                <a16:creationId xmlns:a16="http://schemas.microsoft.com/office/drawing/2014/main" id="{8CC1708B-0741-4012-B65B-CBC0B9FD99DA}"/>
              </a:ext>
            </a:extLst>
          </p:cNvPr>
          <p:cNvSpPr/>
          <p:nvPr/>
        </p:nvSpPr>
        <p:spPr>
          <a:xfrm>
            <a:off x="9435187" y="3056113"/>
            <a:ext cx="2257546" cy="912276"/>
          </a:xfrm>
          <a:prstGeom prst="rect">
            <a:avLst/>
          </a:prstGeom>
          <a:solidFill>
            <a:schemeClr val="accent1">
              <a:lumMod val="40000"/>
              <a:lumOff val="60000"/>
            </a:schemeClr>
          </a:solidFill>
          <a:ln>
            <a:solidFill>
              <a:schemeClr val="tx2"/>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s-MX" dirty="0"/>
              <a:t>PRESUPUESTOS PARTICIPATIVOS </a:t>
            </a:r>
            <a:endParaRPr lang="es-EC" dirty="0"/>
          </a:p>
        </p:txBody>
      </p:sp>
      <p:sp>
        <p:nvSpPr>
          <p:cNvPr id="9" name="Rectángulo 8">
            <a:extLst>
              <a:ext uri="{FF2B5EF4-FFF2-40B4-BE49-F238E27FC236}">
                <a16:creationId xmlns:a16="http://schemas.microsoft.com/office/drawing/2014/main" id="{7DE13CEC-4245-4735-9502-BFD640CD54C1}"/>
              </a:ext>
            </a:extLst>
          </p:cNvPr>
          <p:cNvSpPr/>
          <p:nvPr/>
        </p:nvSpPr>
        <p:spPr>
          <a:xfrm>
            <a:off x="2413691" y="4462380"/>
            <a:ext cx="1877349" cy="769472"/>
          </a:xfrm>
          <a:prstGeom prst="rect">
            <a:avLst/>
          </a:prstGeom>
          <a:solidFill>
            <a:schemeClr val="accent6">
              <a:lumMod val="40000"/>
              <a:lumOff val="60000"/>
            </a:schemeClr>
          </a:solidFill>
          <a:ln>
            <a:solidFill>
              <a:schemeClr val="tx2"/>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s-MX" dirty="0"/>
              <a:t>ASAMBLEAS CIUDANANAS</a:t>
            </a:r>
            <a:endParaRPr lang="es-EC" dirty="0"/>
          </a:p>
        </p:txBody>
      </p:sp>
      <p:sp>
        <p:nvSpPr>
          <p:cNvPr id="10" name="Rectángulo 9">
            <a:extLst>
              <a:ext uri="{FF2B5EF4-FFF2-40B4-BE49-F238E27FC236}">
                <a16:creationId xmlns:a16="http://schemas.microsoft.com/office/drawing/2014/main" id="{A78ACBCA-9AEA-4D51-85AB-C0A30B221CFD}"/>
              </a:ext>
            </a:extLst>
          </p:cNvPr>
          <p:cNvSpPr/>
          <p:nvPr/>
        </p:nvSpPr>
        <p:spPr>
          <a:xfrm>
            <a:off x="5282363" y="4419601"/>
            <a:ext cx="1981200" cy="495300"/>
          </a:xfrm>
          <a:prstGeom prst="rect">
            <a:avLst/>
          </a:prstGeom>
          <a:solidFill>
            <a:schemeClr val="accent6">
              <a:lumMod val="20000"/>
              <a:lumOff val="80000"/>
            </a:schemeClr>
          </a:solidFill>
          <a:ln>
            <a:solidFill>
              <a:schemeClr val="tx2"/>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MX" dirty="0"/>
              <a:t>SILLA VACÍA</a:t>
            </a:r>
            <a:endParaRPr lang="es-EC" dirty="0"/>
          </a:p>
        </p:txBody>
      </p:sp>
      <p:sp>
        <p:nvSpPr>
          <p:cNvPr id="11" name="Rectángulo 10">
            <a:extLst>
              <a:ext uri="{FF2B5EF4-FFF2-40B4-BE49-F238E27FC236}">
                <a16:creationId xmlns:a16="http://schemas.microsoft.com/office/drawing/2014/main" id="{5BB09D2F-264D-4330-B645-69CDE323E186}"/>
              </a:ext>
            </a:extLst>
          </p:cNvPr>
          <p:cNvSpPr/>
          <p:nvPr/>
        </p:nvSpPr>
        <p:spPr>
          <a:xfrm>
            <a:off x="8462588" y="4478687"/>
            <a:ext cx="3028092" cy="685800"/>
          </a:xfrm>
          <a:prstGeom prst="rect">
            <a:avLst/>
          </a:prstGeom>
          <a:ln>
            <a:solidFill>
              <a:schemeClr val="tx2"/>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MX" dirty="0"/>
              <a:t>CABILDOS POPULARES</a:t>
            </a:r>
            <a:endParaRPr lang="es-EC" dirty="0"/>
          </a:p>
        </p:txBody>
      </p:sp>
      <p:pic>
        <p:nvPicPr>
          <p:cNvPr id="12" name="Imagen 11">
            <a:extLst>
              <a:ext uri="{FF2B5EF4-FFF2-40B4-BE49-F238E27FC236}">
                <a16:creationId xmlns:a16="http://schemas.microsoft.com/office/drawing/2014/main" id="{C9FEB3D8-9F35-47D9-B9A0-2A6971859ECE}"/>
              </a:ext>
            </a:extLst>
          </p:cNvPr>
          <p:cNvPicPr>
            <a:picLocks noChangeAspect="1"/>
          </p:cNvPicPr>
          <p:nvPr/>
        </p:nvPicPr>
        <p:blipFill rotWithShape="1">
          <a:blip r:embed="rId2"/>
          <a:srcRect l="2299" t="9456" r="3073" b="8108"/>
          <a:stretch/>
        </p:blipFill>
        <p:spPr bwMode="auto">
          <a:xfrm>
            <a:off x="661202" y="282143"/>
            <a:ext cx="1684655" cy="832485"/>
          </a:xfrm>
          <a:prstGeom prst="rect">
            <a:avLst/>
          </a:prstGeom>
          <a:noFill/>
          <a:ln>
            <a:noFill/>
          </a:ln>
          <a:extLst>
            <a:ext uri="{53640926-AAD7-44D8-BBD7-CCE9431645EC}">
              <a14:shadowObscured xmlns:a14="http://schemas.microsoft.com/office/drawing/2010/main"/>
            </a:ext>
          </a:extLst>
        </p:spPr>
      </p:pic>
      <p:pic>
        <p:nvPicPr>
          <p:cNvPr id="13" name="Imagen 12" descr="Texto&#10;&#10;Descripción generada automáticamente">
            <a:extLst>
              <a:ext uri="{FF2B5EF4-FFF2-40B4-BE49-F238E27FC236}">
                <a16:creationId xmlns:a16="http://schemas.microsoft.com/office/drawing/2014/main" id="{4564E209-886B-4167-8AAD-3E990DDAC86D}"/>
              </a:ext>
            </a:extLst>
          </p:cNvPr>
          <p:cNvPicPr>
            <a:picLocks noChangeAspect="1"/>
          </p:cNvPicPr>
          <p:nvPr/>
        </p:nvPicPr>
        <p:blipFill rotWithShape="1">
          <a:blip r:embed="rId3">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14" name="Imagen 13" descr="Icono&#10;&#10;Descripción generada automáticamente">
            <a:extLst>
              <a:ext uri="{FF2B5EF4-FFF2-40B4-BE49-F238E27FC236}">
                <a16:creationId xmlns:a16="http://schemas.microsoft.com/office/drawing/2014/main" id="{4492F230-E7C8-478D-86CC-C64DCCF440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15" name="Imagen 14" descr="Imagen que contiene Texto&#10;&#10;Descripción generada automáticamente">
            <a:extLst>
              <a:ext uri="{FF2B5EF4-FFF2-40B4-BE49-F238E27FC236}">
                <a16:creationId xmlns:a16="http://schemas.microsoft.com/office/drawing/2014/main" id="{03690CEF-2CBD-4CA4-82BF-0B6FC5307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16" name="Imagen 15" descr="Logotipo&#10;&#10;Descripción generada automáticamente">
            <a:extLst>
              <a:ext uri="{FF2B5EF4-FFF2-40B4-BE49-F238E27FC236}">
                <a16:creationId xmlns:a16="http://schemas.microsoft.com/office/drawing/2014/main" id="{CC565671-9275-4610-A291-C2461B16C1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6141" y="282143"/>
            <a:ext cx="1644539" cy="801222"/>
          </a:xfrm>
          <a:prstGeom prst="rect">
            <a:avLst/>
          </a:prstGeom>
        </p:spPr>
      </p:pic>
      <p:cxnSp>
        <p:nvCxnSpPr>
          <p:cNvPr id="18" name="Conector recto 17">
            <a:extLst>
              <a:ext uri="{FF2B5EF4-FFF2-40B4-BE49-F238E27FC236}">
                <a16:creationId xmlns:a16="http://schemas.microsoft.com/office/drawing/2014/main" id="{E8588000-903C-49B8-A60E-618784F0BBEF}"/>
              </a:ext>
            </a:extLst>
          </p:cNvPr>
          <p:cNvCxnSpPr/>
          <p:nvPr/>
        </p:nvCxnSpPr>
        <p:spPr>
          <a:xfrm>
            <a:off x="1695977" y="2439221"/>
            <a:ext cx="84907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367F37C7-20F9-44FC-9EBA-32E69370CC15}"/>
              </a:ext>
            </a:extLst>
          </p:cNvPr>
          <p:cNvCxnSpPr/>
          <p:nvPr/>
        </p:nvCxnSpPr>
        <p:spPr>
          <a:xfrm>
            <a:off x="1695977" y="2439221"/>
            <a:ext cx="0" cy="549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0195D5AA-956B-4A9C-B684-F2F74233416F}"/>
              </a:ext>
            </a:extLst>
          </p:cNvPr>
          <p:cNvCxnSpPr>
            <a:cxnSpLocks/>
          </p:cNvCxnSpPr>
          <p:nvPr/>
        </p:nvCxnSpPr>
        <p:spPr>
          <a:xfrm>
            <a:off x="3112168" y="2419169"/>
            <a:ext cx="0" cy="20004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21B32527-CCC4-4088-AA2D-00069856656D}"/>
              </a:ext>
            </a:extLst>
          </p:cNvPr>
          <p:cNvCxnSpPr>
            <a:cxnSpLocks/>
          </p:cNvCxnSpPr>
          <p:nvPr/>
        </p:nvCxnSpPr>
        <p:spPr>
          <a:xfrm>
            <a:off x="6272963" y="2419169"/>
            <a:ext cx="0" cy="20004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a:extLst>
              <a:ext uri="{FF2B5EF4-FFF2-40B4-BE49-F238E27FC236}">
                <a16:creationId xmlns:a16="http://schemas.microsoft.com/office/drawing/2014/main" id="{F568C030-4E0D-45BF-B278-98B3EE189EFF}"/>
              </a:ext>
            </a:extLst>
          </p:cNvPr>
          <p:cNvCxnSpPr>
            <a:cxnSpLocks/>
          </p:cNvCxnSpPr>
          <p:nvPr/>
        </p:nvCxnSpPr>
        <p:spPr>
          <a:xfrm>
            <a:off x="9055767" y="2444827"/>
            <a:ext cx="0" cy="20004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id="{F4A5A4C2-3AC9-4281-A905-81F08E99D944}"/>
              </a:ext>
            </a:extLst>
          </p:cNvPr>
          <p:cNvCxnSpPr/>
          <p:nvPr/>
        </p:nvCxnSpPr>
        <p:spPr>
          <a:xfrm>
            <a:off x="4750266" y="2439221"/>
            <a:ext cx="0" cy="549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4225610A-5CFD-4317-9568-8C488689A2E2}"/>
              </a:ext>
            </a:extLst>
          </p:cNvPr>
          <p:cNvCxnSpPr/>
          <p:nvPr/>
        </p:nvCxnSpPr>
        <p:spPr>
          <a:xfrm>
            <a:off x="7700223" y="2419169"/>
            <a:ext cx="0" cy="549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a:extLst>
              <a:ext uri="{FF2B5EF4-FFF2-40B4-BE49-F238E27FC236}">
                <a16:creationId xmlns:a16="http://schemas.microsoft.com/office/drawing/2014/main" id="{342FA561-8214-462E-9922-D7543C22FFC0}"/>
              </a:ext>
            </a:extLst>
          </p:cNvPr>
          <p:cNvCxnSpPr/>
          <p:nvPr/>
        </p:nvCxnSpPr>
        <p:spPr>
          <a:xfrm>
            <a:off x="10206314" y="2419169"/>
            <a:ext cx="0" cy="549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8357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84151C-C33E-4ACE-B118-0BCCC4328631}"/>
              </a:ext>
            </a:extLst>
          </p:cNvPr>
          <p:cNvSpPr>
            <a:spLocks noGrp="1"/>
          </p:cNvSpPr>
          <p:nvPr>
            <p:ph type="title"/>
          </p:nvPr>
        </p:nvSpPr>
        <p:spPr>
          <a:xfrm>
            <a:off x="1534696" y="1376020"/>
            <a:ext cx="9520158" cy="728980"/>
          </a:xfrm>
        </p:spPr>
        <p:txBody>
          <a:bodyPr/>
          <a:lstStyle/>
          <a:p>
            <a:r>
              <a:rPr lang="es-MX" dirty="0"/>
              <a:t>CONSEJOS CIUDADANOS SECTORIALES</a:t>
            </a:r>
            <a:endParaRPr lang="es-EC" dirty="0"/>
          </a:p>
        </p:txBody>
      </p:sp>
      <p:sp>
        <p:nvSpPr>
          <p:cNvPr id="3" name="Marcador de contenido 2">
            <a:extLst>
              <a:ext uri="{FF2B5EF4-FFF2-40B4-BE49-F238E27FC236}">
                <a16:creationId xmlns:a16="http://schemas.microsoft.com/office/drawing/2014/main" id="{CF2FC96B-0BD2-45AF-A951-8F6D5B6E680D}"/>
              </a:ext>
            </a:extLst>
          </p:cNvPr>
          <p:cNvSpPr>
            <a:spLocks noGrp="1"/>
          </p:cNvSpPr>
          <p:nvPr>
            <p:ph idx="1"/>
          </p:nvPr>
        </p:nvSpPr>
        <p:spPr>
          <a:xfrm>
            <a:off x="1627342" y="2278981"/>
            <a:ext cx="9334865" cy="3904843"/>
          </a:xfrm>
        </p:spPr>
        <p:txBody>
          <a:bodyPr>
            <a:normAutofit fontScale="85000" lnSpcReduction="10000"/>
          </a:bodyPr>
          <a:lstStyle/>
          <a:p>
            <a:r>
              <a:rPr lang="es-MX" dirty="0"/>
              <a:t>Son espacios ciudadanos de participación articulados a los M</a:t>
            </a:r>
            <a:r>
              <a:rPr lang="es-MX" b="1" dirty="0"/>
              <a:t>inisterios sectoriales</a:t>
            </a:r>
            <a:r>
              <a:rPr lang="es-MX" dirty="0"/>
              <a:t>. </a:t>
            </a:r>
          </a:p>
          <a:p>
            <a:r>
              <a:rPr lang="es-MX" dirty="0"/>
              <a:t>Son espacios de diálogo, deliberación, seguimiento de las políticas públicas </a:t>
            </a:r>
          </a:p>
          <a:p>
            <a:r>
              <a:rPr lang="es-MX" dirty="0"/>
              <a:t>Permiten que las decisiones gocen de legitimidad</a:t>
            </a:r>
          </a:p>
          <a:p>
            <a:r>
              <a:rPr lang="es-MX" dirty="0"/>
              <a:t>Monitorean que las decisiones políticas y planes se concreten en el presupuesto</a:t>
            </a:r>
          </a:p>
          <a:p>
            <a:r>
              <a:rPr lang="es-MX" dirty="0"/>
              <a:t>Hacen seguimiento y evaluación de las políticas públicas</a:t>
            </a:r>
          </a:p>
          <a:p>
            <a:r>
              <a:rPr lang="es-MX" dirty="0"/>
              <a:t>Promueven espacios de coordinación interministerial </a:t>
            </a:r>
          </a:p>
          <a:p>
            <a:r>
              <a:rPr lang="es-MX" dirty="0"/>
              <a:t>Generan debates públicos sobre temas nacionales</a:t>
            </a:r>
          </a:p>
          <a:p>
            <a:r>
              <a:rPr lang="es-MX" dirty="0"/>
              <a:t>Eligen delegado a la Asamblea Ciudadana Plurinacional e Intercultural para el Buen Vivir. </a:t>
            </a:r>
          </a:p>
          <a:p>
            <a:r>
              <a:rPr lang="es-MX" dirty="0"/>
              <a:t>Hacen propuestas de política pública</a:t>
            </a:r>
            <a:endParaRPr lang="es-EC" dirty="0"/>
          </a:p>
        </p:txBody>
      </p:sp>
      <p:pic>
        <p:nvPicPr>
          <p:cNvPr id="4" name="Imagen 3">
            <a:extLst>
              <a:ext uri="{FF2B5EF4-FFF2-40B4-BE49-F238E27FC236}">
                <a16:creationId xmlns:a16="http://schemas.microsoft.com/office/drawing/2014/main" id="{4150FED9-1A03-440A-9553-B52738550FED}"/>
              </a:ext>
            </a:extLst>
          </p:cNvPr>
          <p:cNvPicPr>
            <a:picLocks noChangeAspect="1"/>
          </p:cNvPicPr>
          <p:nvPr/>
        </p:nvPicPr>
        <p:blipFill rotWithShape="1">
          <a:blip r:embed="rId2"/>
          <a:srcRect l="2299" t="9456" r="3073" b="8108"/>
          <a:stretch/>
        </p:blipFill>
        <p:spPr bwMode="auto">
          <a:xfrm>
            <a:off x="484313" y="286619"/>
            <a:ext cx="1852487" cy="915420"/>
          </a:xfrm>
          <a:prstGeom prst="rect">
            <a:avLst/>
          </a:prstGeom>
          <a:noFill/>
          <a:ln>
            <a:noFill/>
          </a:ln>
          <a:extLst>
            <a:ext uri="{53640926-AAD7-44D8-BBD7-CCE9431645EC}">
              <a14:shadowObscured xmlns:a14="http://schemas.microsoft.com/office/drawing/2010/main"/>
            </a:ext>
          </a:extLst>
        </p:spPr>
      </p:pic>
      <p:pic>
        <p:nvPicPr>
          <p:cNvPr id="5" name="Imagen 4" descr="Texto&#10;&#10;Descripción generada automáticamente">
            <a:extLst>
              <a:ext uri="{FF2B5EF4-FFF2-40B4-BE49-F238E27FC236}">
                <a16:creationId xmlns:a16="http://schemas.microsoft.com/office/drawing/2014/main" id="{8483C749-560A-4E01-B213-08B6DB63DF4C}"/>
              </a:ext>
            </a:extLst>
          </p:cNvPr>
          <p:cNvPicPr>
            <a:picLocks noChangeAspect="1"/>
          </p:cNvPicPr>
          <p:nvPr/>
        </p:nvPicPr>
        <p:blipFill rotWithShape="1">
          <a:blip r:embed="rId3">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6" name="Imagen 5" descr="Icono&#10;&#10;Descripción generada automáticamente">
            <a:extLst>
              <a:ext uri="{FF2B5EF4-FFF2-40B4-BE49-F238E27FC236}">
                <a16:creationId xmlns:a16="http://schemas.microsoft.com/office/drawing/2014/main" id="{C04B6C27-A372-4629-A1C6-9B338570F6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7" name="Imagen 6" descr="Imagen que contiene Texto&#10;&#10;Descripción generada automáticamente">
            <a:extLst>
              <a:ext uri="{FF2B5EF4-FFF2-40B4-BE49-F238E27FC236}">
                <a16:creationId xmlns:a16="http://schemas.microsoft.com/office/drawing/2014/main" id="{7085462D-0A2B-4BE5-8536-CCECE82828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8" name="Imagen 7" descr="Logotipo&#10;&#10;Descripción generada automáticamente">
            <a:extLst>
              <a:ext uri="{FF2B5EF4-FFF2-40B4-BE49-F238E27FC236}">
                <a16:creationId xmlns:a16="http://schemas.microsoft.com/office/drawing/2014/main" id="{AFB5A72D-E20F-4C99-AD55-612B5E3853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6141" y="282142"/>
            <a:ext cx="1878933" cy="915419"/>
          </a:xfrm>
          <a:prstGeom prst="rect">
            <a:avLst/>
          </a:prstGeom>
        </p:spPr>
      </p:pic>
    </p:spTree>
    <p:extLst>
      <p:ext uri="{BB962C8B-B14F-4D97-AF65-F5344CB8AC3E}">
        <p14:creationId xmlns:p14="http://schemas.microsoft.com/office/powerpoint/2010/main" val="19888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BFC0DF-D3BE-4555-87BF-1EAF7F34C493}"/>
              </a:ext>
            </a:extLst>
          </p:cNvPr>
          <p:cNvSpPr>
            <a:spLocks noGrp="1"/>
          </p:cNvSpPr>
          <p:nvPr>
            <p:ph type="title"/>
          </p:nvPr>
        </p:nvSpPr>
        <p:spPr/>
        <p:txBody>
          <a:bodyPr/>
          <a:lstStyle/>
          <a:p>
            <a:r>
              <a:rPr lang="es-MX" dirty="0"/>
              <a:t>Ejemplo de Consejo ciudadano sectorial </a:t>
            </a:r>
            <a:endParaRPr lang="es-EC" dirty="0"/>
          </a:p>
        </p:txBody>
      </p:sp>
      <p:sp>
        <p:nvSpPr>
          <p:cNvPr id="3" name="Marcador de contenido 2">
            <a:extLst>
              <a:ext uri="{FF2B5EF4-FFF2-40B4-BE49-F238E27FC236}">
                <a16:creationId xmlns:a16="http://schemas.microsoft.com/office/drawing/2014/main" id="{E4CB21D6-33B8-4F50-8FFF-3B87FD3403D9}"/>
              </a:ext>
            </a:extLst>
          </p:cNvPr>
          <p:cNvSpPr>
            <a:spLocks noGrp="1"/>
          </p:cNvSpPr>
          <p:nvPr>
            <p:ph idx="1"/>
          </p:nvPr>
        </p:nvSpPr>
        <p:spPr>
          <a:xfrm>
            <a:off x="1534697" y="2015732"/>
            <a:ext cx="7364754" cy="4129887"/>
          </a:xfrm>
          <a:solidFill>
            <a:schemeClr val="accent3">
              <a:lumMod val="20000"/>
              <a:lumOff val="80000"/>
            </a:schemeClr>
          </a:solidFill>
        </p:spPr>
        <p:txBody>
          <a:bodyPr>
            <a:normAutofit fontScale="70000" lnSpcReduction="20000"/>
          </a:bodyPr>
          <a:lstStyle/>
          <a:p>
            <a:r>
              <a:rPr lang="es-MX" b="1" i="0" dirty="0">
                <a:solidFill>
                  <a:srgbClr val="333333"/>
                </a:solidFill>
                <a:effectLst/>
                <a:latin typeface="Raleway" pitchFamily="2" charset="0"/>
              </a:rPr>
              <a:t>Representantes de los Consejos Ciudadanos Sectoriales buscan mejorar la comercialización de productos.</a:t>
            </a:r>
          </a:p>
          <a:p>
            <a:r>
              <a:rPr lang="es-MX" b="0" i="0" dirty="0">
                <a:solidFill>
                  <a:srgbClr val="333333"/>
                </a:solidFill>
                <a:effectLst/>
                <a:latin typeface="Open Sans" panose="020B0606030504020204" pitchFamily="34" charset="0"/>
              </a:rPr>
              <a:t>En la ciudad del Puyo, provincia de Pastaza, el 18  de Noviembre de  2016 en el auditorio de la Dirección Provincial Agropecuaria de Pastaza se realizó la reunión referente al tema de regularización de precios de leche y carne, comercialización de precios justos y reales a nivel de territorio en la cual estuvieron presentes representantes de los Consejos Ciudadanos Sectoriales, autoridades provinciales y cantonales.</a:t>
            </a:r>
          </a:p>
          <a:p>
            <a:r>
              <a:rPr lang="es-MX" b="0" i="0" dirty="0">
                <a:solidFill>
                  <a:srgbClr val="333333"/>
                </a:solidFill>
                <a:effectLst/>
                <a:latin typeface="Open Sans" panose="020B0606030504020204" pitchFamily="34" charset="0"/>
              </a:rPr>
              <a:t>Alba </a:t>
            </a:r>
            <a:r>
              <a:rPr lang="es-MX" b="0" i="0" dirty="0" err="1">
                <a:solidFill>
                  <a:srgbClr val="333333"/>
                </a:solidFill>
                <a:effectLst/>
                <a:latin typeface="Open Sans" panose="020B0606030504020204" pitchFamily="34" charset="0"/>
              </a:rPr>
              <a:t>Breedy</a:t>
            </a:r>
            <a:r>
              <a:rPr lang="es-MX" b="0" i="0" dirty="0">
                <a:solidFill>
                  <a:srgbClr val="333333"/>
                </a:solidFill>
                <a:effectLst/>
                <a:latin typeface="Open Sans" panose="020B0606030504020204" pitchFamily="34" charset="0"/>
              </a:rPr>
              <a:t>, técnica de la Dirección Provincial Agropecuaria de Pastaza explicó “el fin de esta reunión es que el productor tenga mejores alternativas de comercialización, obtener precios justos dentro de la producción agropecuaria, los productores plantearon la regularización de la carne y de la leche, y el pago de las vísceras en el camal </a:t>
            </a:r>
            <a:r>
              <a:rPr lang="es-MX" b="0" i="0" dirty="0" err="1">
                <a:solidFill>
                  <a:srgbClr val="333333"/>
                </a:solidFill>
                <a:effectLst/>
                <a:latin typeface="Open Sans" panose="020B0606030504020204" pitchFamily="34" charset="0"/>
              </a:rPr>
              <a:t>municip</a:t>
            </a:r>
            <a:endParaRPr lang="es-MX" b="0" i="0" dirty="0">
              <a:solidFill>
                <a:srgbClr val="333333"/>
              </a:solidFill>
              <a:effectLst/>
              <a:latin typeface="Open Sans" panose="020B0606030504020204" pitchFamily="34" charset="0"/>
            </a:endParaRPr>
          </a:p>
          <a:p>
            <a:r>
              <a:rPr lang="es-EC" dirty="0">
                <a:hlinkClick r:id="rId2"/>
              </a:rPr>
              <a:t>https://www.agricultura.gob.ec/representantes-de-los-consejos-ciudadanos-sectoriales-buscan-mejorar-la-comercializacion-de-productos/</a:t>
            </a:r>
            <a:r>
              <a:rPr lang="es-EC" dirty="0"/>
              <a:t> </a:t>
            </a:r>
          </a:p>
          <a:p>
            <a:endParaRPr lang="es-EC" dirty="0"/>
          </a:p>
        </p:txBody>
      </p:sp>
      <p:sp>
        <p:nvSpPr>
          <p:cNvPr id="4" name="Rectangle 1">
            <a:extLst>
              <a:ext uri="{FF2B5EF4-FFF2-40B4-BE49-F238E27FC236}">
                <a16:creationId xmlns:a16="http://schemas.microsoft.com/office/drawing/2014/main" id="{7823B3B7-9707-493E-801E-84FC1EE3D0C7}"/>
              </a:ext>
            </a:extLst>
          </p:cNvPr>
          <p:cNvSpPr>
            <a:spLocks noChangeArrowheads="1"/>
          </p:cNvSpPr>
          <p:nvPr/>
        </p:nvSpPr>
        <p:spPr bwMode="auto">
          <a:xfrm>
            <a:off x="0" y="-86174"/>
            <a:ext cx="65" cy="62954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90440" rIns="0" bIns="15870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pic>
        <p:nvPicPr>
          <p:cNvPr id="6" name="Imagen 5">
            <a:extLst>
              <a:ext uri="{FF2B5EF4-FFF2-40B4-BE49-F238E27FC236}">
                <a16:creationId xmlns:a16="http://schemas.microsoft.com/office/drawing/2014/main" id="{60C126F4-6A13-4284-9923-AC234D68FBB9}"/>
              </a:ext>
            </a:extLst>
          </p:cNvPr>
          <p:cNvPicPr>
            <a:picLocks noChangeAspect="1"/>
          </p:cNvPicPr>
          <p:nvPr/>
        </p:nvPicPr>
        <p:blipFill>
          <a:blip r:embed="rId3"/>
          <a:stretch>
            <a:fillRect/>
          </a:stretch>
        </p:blipFill>
        <p:spPr>
          <a:xfrm>
            <a:off x="9236365" y="2467641"/>
            <a:ext cx="2841876" cy="2898673"/>
          </a:xfrm>
          <a:prstGeom prst="rect">
            <a:avLst/>
          </a:prstGeom>
        </p:spPr>
      </p:pic>
      <p:pic>
        <p:nvPicPr>
          <p:cNvPr id="7" name="Imagen 6">
            <a:extLst>
              <a:ext uri="{FF2B5EF4-FFF2-40B4-BE49-F238E27FC236}">
                <a16:creationId xmlns:a16="http://schemas.microsoft.com/office/drawing/2014/main" id="{CA5C7258-A74F-4932-AD5C-FB986CC3EF17}"/>
              </a:ext>
            </a:extLst>
          </p:cNvPr>
          <p:cNvPicPr>
            <a:picLocks noChangeAspect="1"/>
          </p:cNvPicPr>
          <p:nvPr/>
        </p:nvPicPr>
        <p:blipFill rotWithShape="1">
          <a:blip r:embed="rId4"/>
          <a:srcRect l="2299" t="9456" r="3073" b="8108"/>
          <a:stretch/>
        </p:blipFill>
        <p:spPr bwMode="auto">
          <a:xfrm>
            <a:off x="484313" y="286619"/>
            <a:ext cx="1852487" cy="915420"/>
          </a:xfrm>
          <a:prstGeom prst="rect">
            <a:avLst/>
          </a:prstGeom>
          <a:noFill/>
          <a:ln>
            <a:noFill/>
          </a:ln>
          <a:extLst>
            <a:ext uri="{53640926-AAD7-44D8-BBD7-CCE9431645EC}">
              <a14:shadowObscured xmlns:a14="http://schemas.microsoft.com/office/drawing/2010/main"/>
            </a:ext>
          </a:extLst>
        </p:spPr>
      </p:pic>
      <p:pic>
        <p:nvPicPr>
          <p:cNvPr id="8" name="Imagen 7" descr="Texto&#10;&#10;Descripción generada automáticamente">
            <a:extLst>
              <a:ext uri="{FF2B5EF4-FFF2-40B4-BE49-F238E27FC236}">
                <a16:creationId xmlns:a16="http://schemas.microsoft.com/office/drawing/2014/main" id="{4828CE35-128A-45EB-A1E4-8FEA1F6FC114}"/>
              </a:ext>
            </a:extLst>
          </p:cNvPr>
          <p:cNvPicPr>
            <a:picLocks noChangeAspect="1"/>
          </p:cNvPicPr>
          <p:nvPr/>
        </p:nvPicPr>
        <p:blipFill rotWithShape="1">
          <a:blip r:embed="rId5">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9" name="Imagen 8" descr="Icono&#10;&#10;Descripción generada automáticamente">
            <a:extLst>
              <a:ext uri="{FF2B5EF4-FFF2-40B4-BE49-F238E27FC236}">
                <a16:creationId xmlns:a16="http://schemas.microsoft.com/office/drawing/2014/main" id="{BD22B0BA-875C-4978-AE86-10FD9061A2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10" name="Imagen 9" descr="Imagen que contiene Texto&#10;&#10;Descripción generada automáticamente">
            <a:extLst>
              <a:ext uri="{FF2B5EF4-FFF2-40B4-BE49-F238E27FC236}">
                <a16:creationId xmlns:a16="http://schemas.microsoft.com/office/drawing/2014/main" id="{8BF45538-5880-4229-81D7-92B12BBE83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11" name="Imagen 10" descr="Logotipo&#10;&#10;Descripción generada automáticamente">
            <a:extLst>
              <a:ext uri="{FF2B5EF4-FFF2-40B4-BE49-F238E27FC236}">
                <a16:creationId xmlns:a16="http://schemas.microsoft.com/office/drawing/2014/main" id="{E2AF7A06-7F14-423A-A5D2-D27826B209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46141" y="282142"/>
            <a:ext cx="1878933" cy="915419"/>
          </a:xfrm>
          <a:prstGeom prst="rect">
            <a:avLst/>
          </a:prstGeom>
        </p:spPr>
      </p:pic>
    </p:spTree>
    <p:extLst>
      <p:ext uri="{BB962C8B-B14F-4D97-AF65-F5344CB8AC3E}">
        <p14:creationId xmlns:p14="http://schemas.microsoft.com/office/powerpoint/2010/main" val="2839908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6EFAFE-DCAC-4B32-A63F-81104D8C1DDA}"/>
              </a:ext>
            </a:extLst>
          </p:cNvPr>
          <p:cNvSpPr>
            <a:spLocks noGrp="1"/>
          </p:cNvSpPr>
          <p:nvPr>
            <p:ph type="title"/>
          </p:nvPr>
        </p:nvSpPr>
        <p:spPr/>
        <p:txBody>
          <a:bodyPr/>
          <a:lstStyle/>
          <a:p>
            <a:r>
              <a:rPr lang="es-MX" dirty="0"/>
              <a:t>CONSEJOS CONSULTIVOS</a:t>
            </a:r>
            <a:endParaRPr lang="es-EC" dirty="0"/>
          </a:p>
        </p:txBody>
      </p:sp>
      <p:sp>
        <p:nvSpPr>
          <p:cNvPr id="3" name="Marcador de contenido 2">
            <a:extLst>
              <a:ext uri="{FF2B5EF4-FFF2-40B4-BE49-F238E27FC236}">
                <a16:creationId xmlns:a16="http://schemas.microsoft.com/office/drawing/2014/main" id="{B4995FAB-73EC-4D1D-B2EC-C9ED99657AEE}"/>
              </a:ext>
            </a:extLst>
          </p:cNvPr>
          <p:cNvSpPr>
            <a:spLocks noGrp="1"/>
          </p:cNvSpPr>
          <p:nvPr>
            <p:ph sz="half" idx="1"/>
          </p:nvPr>
        </p:nvSpPr>
        <p:spPr>
          <a:xfrm>
            <a:off x="1534695" y="2017344"/>
            <a:ext cx="4438402" cy="4035767"/>
          </a:xfrm>
        </p:spPr>
        <p:txBody>
          <a:bodyPr>
            <a:normAutofit fontScale="47500" lnSpcReduction="20000"/>
          </a:bodyPr>
          <a:lstStyle/>
          <a:p>
            <a:r>
              <a:rPr lang="es-MX" sz="3800" dirty="0"/>
              <a:t>Son mecanismos de </a:t>
            </a:r>
            <a:r>
              <a:rPr lang="es-MX" sz="3800" b="1" dirty="0"/>
              <a:t>asesoramiento o  consulta </a:t>
            </a:r>
            <a:r>
              <a:rPr lang="es-MX" sz="3800" dirty="0"/>
              <a:t>para el Consejo de Protección de Derechos </a:t>
            </a:r>
          </a:p>
          <a:p>
            <a:r>
              <a:rPr lang="es-MX" sz="3800" dirty="0"/>
              <a:t>Están integrados por ciudadanos y organizaciones sociales de la sociedad civil</a:t>
            </a:r>
          </a:p>
          <a:p>
            <a:r>
              <a:rPr lang="es-MX" sz="3800" dirty="0"/>
              <a:t>Los convoca las autoridades o instancias mixtas </a:t>
            </a:r>
          </a:p>
          <a:p>
            <a:r>
              <a:rPr lang="es-MX" sz="3800" dirty="0"/>
              <a:t>Los constituyen los Consejos Cantonales de Protección de Derechos  </a:t>
            </a:r>
          </a:p>
          <a:p>
            <a:r>
              <a:rPr lang="es-MX" sz="3800" dirty="0"/>
              <a:t>Hay Consejos Consultivos locales y nacionales</a:t>
            </a:r>
          </a:p>
          <a:p>
            <a:pPr marL="0" indent="0">
              <a:buNone/>
            </a:pPr>
            <a:endParaRPr lang="es-EC" dirty="0"/>
          </a:p>
        </p:txBody>
      </p:sp>
      <p:sp>
        <p:nvSpPr>
          <p:cNvPr id="11" name="Marcador de contenido 10">
            <a:extLst>
              <a:ext uri="{FF2B5EF4-FFF2-40B4-BE49-F238E27FC236}">
                <a16:creationId xmlns:a16="http://schemas.microsoft.com/office/drawing/2014/main" id="{DE637E8C-BC63-4E7F-BC22-D72DD35B5377}"/>
              </a:ext>
            </a:extLst>
          </p:cNvPr>
          <p:cNvSpPr>
            <a:spLocks noGrp="1"/>
          </p:cNvSpPr>
          <p:nvPr>
            <p:ph sz="half" idx="2"/>
          </p:nvPr>
        </p:nvSpPr>
        <p:spPr>
          <a:xfrm>
            <a:off x="6918269" y="1262967"/>
            <a:ext cx="4806805" cy="4803798"/>
          </a:xfrm>
        </p:spPr>
        <p:txBody>
          <a:bodyPr>
            <a:normAutofit fontScale="47500" lnSpcReduction="20000"/>
          </a:bodyPr>
          <a:lstStyle/>
          <a:p>
            <a:pPr marL="0" indent="0">
              <a:buNone/>
            </a:pPr>
            <a:r>
              <a:rPr lang="es-MX" sz="3000" dirty="0"/>
              <a:t>Grupos sociales que integran sus Consejos consultivos:</a:t>
            </a:r>
          </a:p>
          <a:p>
            <a:r>
              <a:rPr lang="es-MX" sz="3400" dirty="0"/>
              <a:t>Niños, Niñas  8 a 11 años </a:t>
            </a:r>
          </a:p>
          <a:p>
            <a:r>
              <a:rPr lang="es-MX" sz="3400" dirty="0"/>
              <a:t>Adolescentes 12 a 17 años</a:t>
            </a:r>
          </a:p>
          <a:p>
            <a:r>
              <a:rPr lang="es-MX" sz="3400" dirty="0"/>
              <a:t>Jóvenes 18 a 29 años</a:t>
            </a:r>
          </a:p>
          <a:p>
            <a:r>
              <a:rPr lang="es-MX" sz="3400" dirty="0"/>
              <a:t>Personas Adultas Mayores  &gt; 65 años</a:t>
            </a:r>
          </a:p>
          <a:p>
            <a:r>
              <a:rPr lang="es-MX" sz="3400" dirty="0"/>
              <a:t>Diversidades sexo genéricas</a:t>
            </a:r>
          </a:p>
          <a:p>
            <a:r>
              <a:rPr lang="es-MX" sz="3400" dirty="0"/>
              <a:t>Mujeres</a:t>
            </a:r>
          </a:p>
          <a:p>
            <a:r>
              <a:rPr lang="es-MX" sz="3400" dirty="0"/>
              <a:t>Personas con discapacidad</a:t>
            </a:r>
          </a:p>
          <a:p>
            <a:r>
              <a:rPr lang="es-MX" sz="3400" dirty="0"/>
              <a:t>Pueblos y Nacionalidades indígenas</a:t>
            </a:r>
          </a:p>
          <a:p>
            <a:r>
              <a:rPr lang="es-MX" sz="3400" dirty="0"/>
              <a:t>Afroecuatorianos</a:t>
            </a:r>
          </a:p>
          <a:p>
            <a:r>
              <a:rPr lang="es-MX" sz="3400" dirty="0"/>
              <a:t>Movilidad Humana </a:t>
            </a:r>
          </a:p>
          <a:p>
            <a:r>
              <a:rPr lang="es-MX" sz="3400" dirty="0"/>
              <a:t>Naturaleza y animales</a:t>
            </a:r>
          </a:p>
          <a:p>
            <a:r>
              <a:rPr lang="es-MX" sz="3400" dirty="0"/>
              <a:t>Situaciones de vulnerabilidad </a:t>
            </a:r>
          </a:p>
          <a:p>
            <a:pPr marL="0" indent="0">
              <a:buNone/>
            </a:pPr>
            <a:endParaRPr lang="es-EC" dirty="0"/>
          </a:p>
        </p:txBody>
      </p:sp>
      <p:pic>
        <p:nvPicPr>
          <p:cNvPr id="5" name="Imagen 4" descr="Logotipo&#10;&#10;Descripción generada automáticamente">
            <a:extLst>
              <a:ext uri="{FF2B5EF4-FFF2-40B4-BE49-F238E27FC236}">
                <a16:creationId xmlns:a16="http://schemas.microsoft.com/office/drawing/2014/main" id="{F6F1A803-551A-4D68-8BEC-AED12875E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6141" y="282142"/>
            <a:ext cx="1878933" cy="915419"/>
          </a:xfrm>
          <a:prstGeom prst="rect">
            <a:avLst/>
          </a:prstGeom>
        </p:spPr>
      </p:pic>
      <p:pic>
        <p:nvPicPr>
          <p:cNvPr id="6" name="Imagen 5">
            <a:extLst>
              <a:ext uri="{FF2B5EF4-FFF2-40B4-BE49-F238E27FC236}">
                <a16:creationId xmlns:a16="http://schemas.microsoft.com/office/drawing/2014/main" id="{556CF868-68E2-44DC-949B-CD08E7D71470}"/>
              </a:ext>
            </a:extLst>
          </p:cNvPr>
          <p:cNvPicPr>
            <a:picLocks noChangeAspect="1"/>
          </p:cNvPicPr>
          <p:nvPr/>
        </p:nvPicPr>
        <p:blipFill rotWithShape="1">
          <a:blip r:embed="rId3"/>
          <a:srcRect l="2299" t="9456" r="3073" b="8108"/>
          <a:stretch/>
        </p:blipFill>
        <p:spPr bwMode="auto">
          <a:xfrm>
            <a:off x="484313" y="286619"/>
            <a:ext cx="1852487" cy="915420"/>
          </a:xfrm>
          <a:prstGeom prst="rect">
            <a:avLst/>
          </a:prstGeom>
          <a:noFill/>
          <a:ln>
            <a:noFill/>
          </a:ln>
          <a:extLst>
            <a:ext uri="{53640926-AAD7-44D8-BBD7-CCE9431645EC}">
              <a14:shadowObscured xmlns:a14="http://schemas.microsoft.com/office/drawing/2010/main"/>
            </a:ext>
          </a:extLst>
        </p:spPr>
      </p:pic>
      <p:pic>
        <p:nvPicPr>
          <p:cNvPr id="7" name="Imagen 6" descr="Texto&#10;&#10;Descripción generada automáticamente">
            <a:extLst>
              <a:ext uri="{FF2B5EF4-FFF2-40B4-BE49-F238E27FC236}">
                <a16:creationId xmlns:a16="http://schemas.microsoft.com/office/drawing/2014/main" id="{B78F2565-1BD2-4AC9-B215-2AC7B6198AF0}"/>
              </a:ext>
            </a:extLst>
          </p:cNvPr>
          <p:cNvPicPr>
            <a:picLocks noChangeAspect="1"/>
          </p:cNvPicPr>
          <p:nvPr/>
        </p:nvPicPr>
        <p:blipFill rotWithShape="1">
          <a:blip r:embed="rId4">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8" name="Imagen 7" descr="Icono&#10;&#10;Descripción generada automáticamente">
            <a:extLst>
              <a:ext uri="{FF2B5EF4-FFF2-40B4-BE49-F238E27FC236}">
                <a16:creationId xmlns:a16="http://schemas.microsoft.com/office/drawing/2014/main" id="{CC96FCAD-448C-4C09-9B62-8B308E6FED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9" name="Imagen 8" descr="Imagen que contiene Texto&#10;&#10;Descripción generada automáticamente">
            <a:extLst>
              <a:ext uri="{FF2B5EF4-FFF2-40B4-BE49-F238E27FC236}">
                <a16:creationId xmlns:a16="http://schemas.microsoft.com/office/drawing/2014/main" id="{6987324A-0191-4E28-BF92-D60230E842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spTree>
    <p:extLst>
      <p:ext uri="{BB962C8B-B14F-4D97-AF65-F5344CB8AC3E}">
        <p14:creationId xmlns:p14="http://schemas.microsoft.com/office/powerpoint/2010/main" val="337440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1F8BE1-111B-49F3-A2F5-933BA192F080}"/>
              </a:ext>
            </a:extLst>
          </p:cNvPr>
          <p:cNvSpPr>
            <a:spLocks noGrp="1"/>
          </p:cNvSpPr>
          <p:nvPr>
            <p:ph type="title"/>
          </p:nvPr>
        </p:nvSpPr>
        <p:spPr/>
        <p:txBody>
          <a:bodyPr/>
          <a:lstStyle/>
          <a:p>
            <a:r>
              <a:rPr lang="es-MX" dirty="0"/>
              <a:t>Ejemplo de Consejo Consultivo </a:t>
            </a:r>
            <a:endParaRPr lang="es-EC" dirty="0"/>
          </a:p>
        </p:txBody>
      </p:sp>
      <p:sp>
        <p:nvSpPr>
          <p:cNvPr id="3" name="Marcador de contenido 2">
            <a:extLst>
              <a:ext uri="{FF2B5EF4-FFF2-40B4-BE49-F238E27FC236}">
                <a16:creationId xmlns:a16="http://schemas.microsoft.com/office/drawing/2014/main" id="{5FEE8BBB-CCFD-4D87-8FCA-9A85213465FA}"/>
              </a:ext>
            </a:extLst>
          </p:cNvPr>
          <p:cNvSpPr>
            <a:spLocks noGrp="1"/>
          </p:cNvSpPr>
          <p:nvPr>
            <p:ph idx="1"/>
          </p:nvPr>
        </p:nvSpPr>
        <p:spPr>
          <a:xfrm>
            <a:off x="1534696" y="2015732"/>
            <a:ext cx="7152104" cy="4037749"/>
          </a:xfrm>
          <a:solidFill>
            <a:schemeClr val="accent3">
              <a:lumMod val="20000"/>
              <a:lumOff val="80000"/>
            </a:schemeClr>
          </a:solidFill>
        </p:spPr>
        <p:txBody>
          <a:bodyPr>
            <a:normAutofit fontScale="77500" lnSpcReduction="20000"/>
          </a:bodyPr>
          <a:lstStyle/>
          <a:p>
            <a:r>
              <a:rPr lang="es-MX" b="0" i="0" dirty="0">
                <a:solidFill>
                  <a:srgbClr val="333333"/>
                </a:solidFill>
                <a:effectLst/>
                <a:latin typeface="Raleway" pitchFamily="2" charset="0"/>
              </a:rPr>
              <a:t>Consejos Consultivos de Quito presentaron su Mandato</a:t>
            </a:r>
          </a:p>
          <a:p>
            <a:r>
              <a:rPr lang="es-MX" b="0" i="0" dirty="0">
                <a:solidFill>
                  <a:srgbClr val="333333"/>
                </a:solidFill>
                <a:effectLst/>
                <a:latin typeface="Open Sans" panose="020B0606030504020204" pitchFamily="34" charset="0"/>
              </a:rPr>
              <a:t>El Consejo Cantonal de Protección de Derechos y los representantes de los </a:t>
            </a:r>
            <a:r>
              <a:rPr lang="es-MX" b="1" i="0" dirty="0">
                <a:solidFill>
                  <a:srgbClr val="333333"/>
                </a:solidFill>
                <a:effectLst/>
                <a:latin typeface="Open Sans" panose="020B0606030504020204" pitchFamily="34" charset="0"/>
              </a:rPr>
              <a:t>diez consejos consultivos </a:t>
            </a:r>
            <a:r>
              <a:rPr lang="es-MX" b="0" i="0" dirty="0">
                <a:solidFill>
                  <a:srgbClr val="333333"/>
                </a:solidFill>
                <a:effectLst/>
                <a:latin typeface="Open Sans" panose="020B0606030504020204" pitchFamily="34" charset="0"/>
              </a:rPr>
              <a:t>del Distrito Metropolitano de Quito, mediante rueda de prensa, dieron a conocer el “</a:t>
            </a:r>
            <a:r>
              <a:rPr lang="es-MX" b="1" i="0" u="none" strike="noStrike" dirty="0">
                <a:solidFill>
                  <a:srgbClr val="337AB7"/>
                </a:solidFill>
                <a:effectLst/>
                <a:latin typeface="Open Sans" panose="020B0606030504020204" pitchFamily="34" charset="0"/>
                <a:hlinkClick r:id="rId2"/>
              </a:rPr>
              <a:t>Mandato de Quito</a:t>
            </a:r>
            <a:r>
              <a:rPr lang="es-MX" b="0" i="0" dirty="0">
                <a:solidFill>
                  <a:srgbClr val="333333"/>
                </a:solidFill>
                <a:effectLst/>
                <a:latin typeface="Open Sans" panose="020B0606030504020204" pitchFamily="34" charset="0"/>
              </a:rPr>
              <a:t>”, documento que recoge las exigencias y demandas de los diferentes grupos de atención prioritaria, de las personas en situación de vulnerabilidad y de los defensores de los derechos de la naturaleza y animales, relacionadas con la garantía y respeto de sus derechos a ser implementadas por el próximo Alcalde o Alcaldesa de la ciudad.</a:t>
            </a:r>
            <a:endParaRPr lang="es-EC" dirty="0"/>
          </a:p>
          <a:p>
            <a:r>
              <a:rPr lang="es-MX" dirty="0">
                <a:solidFill>
                  <a:srgbClr val="333333"/>
                </a:solidFill>
                <a:latin typeface="Open Sans" panose="020B0606030504020204" pitchFamily="34" charset="0"/>
              </a:rPr>
              <a:t>E</a:t>
            </a:r>
            <a:r>
              <a:rPr lang="es-MX" b="0" i="0" dirty="0">
                <a:solidFill>
                  <a:srgbClr val="333333"/>
                </a:solidFill>
                <a:effectLst/>
                <a:latin typeface="Open Sans" panose="020B0606030504020204" pitchFamily="34" charset="0"/>
              </a:rPr>
              <a:t>l objetivo es que las próximas autoridades desarrollen un plan de acción a fin de garantizar una vida sana, libre y armónica para personas y animales en el Distrito Metropolitano.</a:t>
            </a:r>
            <a:endParaRPr lang="es-EC" dirty="0"/>
          </a:p>
          <a:p>
            <a:r>
              <a:rPr lang="es-EC" dirty="0">
                <a:hlinkClick r:id="rId3"/>
              </a:rPr>
              <a:t>https://www.igualdad.gob.ec/consejos-consultivos-de-quito-presentaron-su-mandato/</a:t>
            </a:r>
            <a:r>
              <a:rPr lang="es-EC" dirty="0"/>
              <a:t> </a:t>
            </a:r>
          </a:p>
        </p:txBody>
      </p:sp>
      <p:pic>
        <p:nvPicPr>
          <p:cNvPr id="4" name="Imagen 3">
            <a:extLst>
              <a:ext uri="{FF2B5EF4-FFF2-40B4-BE49-F238E27FC236}">
                <a16:creationId xmlns:a16="http://schemas.microsoft.com/office/drawing/2014/main" id="{2E62434E-5498-46C3-B97F-67900C84E2FE}"/>
              </a:ext>
            </a:extLst>
          </p:cNvPr>
          <p:cNvPicPr>
            <a:picLocks noChangeAspect="1"/>
          </p:cNvPicPr>
          <p:nvPr/>
        </p:nvPicPr>
        <p:blipFill>
          <a:blip r:embed="rId4"/>
          <a:stretch>
            <a:fillRect/>
          </a:stretch>
        </p:blipFill>
        <p:spPr>
          <a:xfrm>
            <a:off x="8819536" y="2556492"/>
            <a:ext cx="3215148" cy="2698477"/>
          </a:xfrm>
          <a:prstGeom prst="rect">
            <a:avLst/>
          </a:prstGeom>
        </p:spPr>
      </p:pic>
      <p:pic>
        <p:nvPicPr>
          <p:cNvPr id="5" name="Imagen 4">
            <a:extLst>
              <a:ext uri="{FF2B5EF4-FFF2-40B4-BE49-F238E27FC236}">
                <a16:creationId xmlns:a16="http://schemas.microsoft.com/office/drawing/2014/main" id="{B90A8EEC-34EE-4272-BE99-35F7143ADA86}"/>
              </a:ext>
            </a:extLst>
          </p:cNvPr>
          <p:cNvPicPr>
            <a:picLocks noChangeAspect="1"/>
          </p:cNvPicPr>
          <p:nvPr/>
        </p:nvPicPr>
        <p:blipFill rotWithShape="1">
          <a:blip r:embed="rId5"/>
          <a:srcRect l="2299" t="9456" r="3073" b="8108"/>
          <a:stretch/>
        </p:blipFill>
        <p:spPr bwMode="auto">
          <a:xfrm>
            <a:off x="484313" y="286619"/>
            <a:ext cx="1852487" cy="915420"/>
          </a:xfrm>
          <a:prstGeom prst="rect">
            <a:avLst/>
          </a:prstGeom>
          <a:noFill/>
          <a:ln>
            <a:noFill/>
          </a:ln>
          <a:extLst>
            <a:ext uri="{53640926-AAD7-44D8-BBD7-CCE9431645EC}">
              <a14:shadowObscured xmlns:a14="http://schemas.microsoft.com/office/drawing/2010/main"/>
            </a:ext>
          </a:extLst>
        </p:spPr>
      </p:pic>
      <p:pic>
        <p:nvPicPr>
          <p:cNvPr id="6" name="Imagen 5" descr="Texto&#10;&#10;Descripción generada automáticamente">
            <a:extLst>
              <a:ext uri="{FF2B5EF4-FFF2-40B4-BE49-F238E27FC236}">
                <a16:creationId xmlns:a16="http://schemas.microsoft.com/office/drawing/2014/main" id="{7D7D34D1-6F33-48F4-82AA-4B72FE00148E}"/>
              </a:ext>
            </a:extLst>
          </p:cNvPr>
          <p:cNvPicPr>
            <a:picLocks noChangeAspect="1"/>
          </p:cNvPicPr>
          <p:nvPr/>
        </p:nvPicPr>
        <p:blipFill rotWithShape="1">
          <a:blip r:embed="rId6">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7" name="Imagen 6" descr="Icono&#10;&#10;Descripción generada automáticamente">
            <a:extLst>
              <a:ext uri="{FF2B5EF4-FFF2-40B4-BE49-F238E27FC236}">
                <a16:creationId xmlns:a16="http://schemas.microsoft.com/office/drawing/2014/main" id="{44F6F4C4-4FC3-4420-8E14-2CE0BDAB60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8" name="Imagen 7" descr="Imagen que contiene Texto&#10;&#10;Descripción generada automáticamente">
            <a:extLst>
              <a:ext uri="{FF2B5EF4-FFF2-40B4-BE49-F238E27FC236}">
                <a16:creationId xmlns:a16="http://schemas.microsoft.com/office/drawing/2014/main" id="{63016C2F-0C9C-4705-8EE2-66AF97C148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9" name="Imagen 8" descr="Logotipo&#10;&#10;Descripción generada automáticamente">
            <a:extLst>
              <a:ext uri="{FF2B5EF4-FFF2-40B4-BE49-F238E27FC236}">
                <a16:creationId xmlns:a16="http://schemas.microsoft.com/office/drawing/2014/main" id="{F8CA0B7C-B029-4FE7-9D74-6028C13D07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46141" y="282142"/>
            <a:ext cx="1878933" cy="915419"/>
          </a:xfrm>
          <a:prstGeom prst="rect">
            <a:avLst/>
          </a:prstGeom>
        </p:spPr>
      </p:pic>
    </p:spTree>
    <p:extLst>
      <p:ext uri="{BB962C8B-B14F-4D97-AF65-F5344CB8AC3E}">
        <p14:creationId xmlns:p14="http://schemas.microsoft.com/office/powerpoint/2010/main" val="3059635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B95FD8-90F5-4269-B6A0-8C7D7E61BB31}"/>
              </a:ext>
            </a:extLst>
          </p:cNvPr>
          <p:cNvSpPr>
            <a:spLocks noGrp="1"/>
          </p:cNvSpPr>
          <p:nvPr>
            <p:ph type="title"/>
          </p:nvPr>
        </p:nvSpPr>
        <p:spPr>
          <a:xfrm>
            <a:off x="1534696" y="1029015"/>
            <a:ext cx="9520158" cy="1049235"/>
          </a:xfrm>
        </p:spPr>
        <p:txBody>
          <a:bodyPr/>
          <a:lstStyle/>
          <a:p>
            <a:r>
              <a:rPr lang="es-MX" dirty="0"/>
              <a:t>AUDIENCIAS PÚBLICAS</a:t>
            </a:r>
            <a:endParaRPr lang="es-EC" dirty="0"/>
          </a:p>
        </p:txBody>
      </p:sp>
      <p:sp>
        <p:nvSpPr>
          <p:cNvPr id="3" name="Marcador de contenido 2">
            <a:extLst>
              <a:ext uri="{FF2B5EF4-FFF2-40B4-BE49-F238E27FC236}">
                <a16:creationId xmlns:a16="http://schemas.microsoft.com/office/drawing/2014/main" id="{620B4D13-F6ED-4FCF-9CEA-57E9E97C5469}"/>
              </a:ext>
            </a:extLst>
          </p:cNvPr>
          <p:cNvSpPr>
            <a:spLocks noGrp="1"/>
          </p:cNvSpPr>
          <p:nvPr>
            <p:ph idx="1"/>
          </p:nvPr>
        </p:nvSpPr>
        <p:spPr>
          <a:xfrm>
            <a:off x="1410556" y="2560962"/>
            <a:ext cx="5769033" cy="3101094"/>
          </a:xfrm>
        </p:spPr>
        <p:txBody>
          <a:bodyPr/>
          <a:lstStyle/>
          <a:p>
            <a:r>
              <a:rPr lang="es-MX" dirty="0"/>
              <a:t>Son espacios habilitados por las autoridades, por su propia iniciativa o por pedido ciudadano, para atender peticiones ciudadanas o para socializar decisiones o acciones de gobierno.</a:t>
            </a:r>
          </a:p>
          <a:p>
            <a:r>
              <a:rPr lang="es-MX" dirty="0"/>
              <a:t>Serán convocadas obligatoriamente en todos los niveles de gobierno.</a:t>
            </a:r>
            <a:endParaRPr lang="es-EC" dirty="0"/>
          </a:p>
        </p:txBody>
      </p:sp>
      <p:pic>
        <p:nvPicPr>
          <p:cNvPr id="5" name="Imagen 4">
            <a:extLst>
              <a:ext uri="{FF2B5EF4-FFF2-40B4-BE49-F238E27FC236}">
                <a16:creationId xmlns:a16="http://schemas.microsoft.com/office/drawing/2014/main" id="{E421A24D-4F13-4751-8629-E5724DFF1FCB}"/>
              </a:ext>
            </a:extLst>
          </p:cNvPr>
          <p:cNvPicPr>
            <a:picLocks noChangeAspect="1"/>
          </p:cNvPicPr>
          <p:nvPr/>
        </p:nvPicPr>
        <p:blipFill rotWithShape="1">
          <a:blip r:embed="rId2"/>
          <a:srcRect l="36105" t="28527" r="39651" b="11731"/>
          <a:stretch/>
        </p:blipFill>
        <p:spPr>
          <a:xfrm>
            <a:off x="8186651" y="1272394"/>
            <a:ext cx="3538423" cy="4713496"/>
          </a:xfrm>
          <a:prstGeom prst="rect">
            <a:avLst/>
          </a:prstGeom>
        </p:spPr>
      </p:pic>
      <p:pic>
        <p:nvPicPr>
          <p:cNvPr id="6" name="Imagen 5">
            <a:extLst>
              <a:ext uri="{FF2B5EF4-FFF2-40B4-BE49-F238E27FC236}">
                <a16:creationId xmlns:a16="http://schemas.microsoft.com/office/drawing/2014/main" id="{89404AAC-9E54-4982-8AFA-93C1FF656030}"/>
              </a:ext>
            </a:extLst>
          </p:cNvPr>
          <p:cNvPicPr>
            <a:picLocks noChangeAspect="1"/>
          </p:cNvPicPr>
          <p:nvPr/>
        </p:nvPicPr>
        <p:blipFill rotWithShape="1">
          <a:blip r:embed="rId3"/>
          <a:srcRect l="2299" t="9456" r="3073" b="8108"/>
          <a:stretch/>
        </p:blipFill>
        <p:spPr bwMode="auto">
          <a:xfrm>
            <a:off x="484313" y="286619"/>
            <a:ext cx="1852487" cy="915420"/>
          </a:xfrm>
          <a:prstGeom prst="rect">
            <a:avLst/>
          </a:prstGeom>
          <a:noFill/>
          <a:ln>
            <a:noFill/>
          </a:ln>
          <a:extLst>
            <a:ext uri="{53640926-AAD7-44D8-BBD7-CCE9431645EC}">
              <a14:shadowObscured xmlns:a14="http://schemas.microsoft.com/office/drawing/2010/main"/>
            </a:ext>
          </a:extLst>
        </p:spPr>
      </p:pic>
      <p:pic>
        <p:nvPicPr>
          <p:cNvPr id="7" name="Imagen 6" descr="Texto&#10;&#10;Descripción generada automáticamente">
            <a:extLst>
              <a:ext uri="{FF2B5EF4-FFF2-40B4-BE49-F238E27FC236}">
                <a16:creationId xmlns:a16="http://schemas.microsoft.com/office/drawing/2014/main" id="{0121EB7F-8FBF-4BF3-BEB7-F086E7F3D4C0}"/>
              </a:ext>
            </a:extLst>
          </p:cNvPr>
          <p:cNvPicPr>
            <a:picLocks noChangeAspect="1"/>
          </p:cNvPicPr>
          <p:nvPr/>
        </p:nvPicPr>
        <p:blipFill rotWithShape="1">
          <a:blip r:embed="rId4">
            <a:extLst>
              <a:ext uri="{28A0092B-C50C-407E-A947-70E740481C1C}">
                <a14:useLocalDpi xmlns:a14="http://schemas.microsoft.com/office/drawing/2010/main" val="0"/>
              </a:ext>
            </a:extLst>
          </a:blip>
          <a:srcRect r="50936"/>
          <a:stretch/>
        </p:blipFill>
        <p:spPr bwMode="auto">
          <a:xfrm>
            <a:off x="3398452" y="225202"/>
            <a:ext cx="1793240" cy="728980"/>
          </a:xfrm>
          <a:prstGeom prst="rect">
            <a:avLst/>
          </a:prstGeom>
          <a:noFill/>
          <a:ln>
            <a:noFill/>
          </a:ln>
          <a:extLst>
            <a:ext uri="{53640926-AAD7-44D8-BBD7-CCE9431645EC}">
              <a14:shadowObscured xmlns:a14="http://schemas.microsoft.com/office/drawing/2010/main"/>
            </a:ext>
          </a:extLst>
        </p:spPr>
      </p:pic>
      <p:pic>
        <p:nvPicPr>
          <p:cNvPr id="8" name="Imagen 7" descr="Icono&#10;&#10;Descripción generada automáticamente">
            <a:extLst>
              <a:ext uri="{FF2B5EF4-FFF2-40B4-BE49-F238E27FC236}">
                <a16:creationId xmlns:a16="http://schemas.microsoft.com/office/drawing/2014/main" id="{3E9D0FB2-7D84-466F-9B89-CAA1B38FC0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9" name="Imagen 8" descr="Imagen que contiene Texto&#10;&#10;Descripción generada automáticamente">
            <a:extLst>
              <a:ext uri="{FF2B5EF4-FFF2-40B4-BE49-F238E27FC236}">
                <a16:creationId xmlns:a16="http://schemas.microsoft.com/office/drawing/2014/main" id="{008F6A3C-DF41-46AE-AE1C-CA98DC869F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7319" y="347548"/>
            <a:ext cx="1792796" cy="800100"/>
          </a:xfrm>
          <a:prstGeom prst="rect">
            <a:avLst/>
          </a:prstGeom>
        </p:spPr>
      </p:pic>
      <p:pic>
        <p:nvPicPr>
          <p:cNvPr id="10" name="Imagen 9" descr="Logotipo&#10;&#10;Descripción generada automáticamente">
            <a:extLst>
              <a:ext uri="{FF2B5EF4-FFF2-40B4-BE49-F238E27FC236}">
                <a16:creationId xmlns:a16="http://schemas.microsoft.com/office/drawing/2014/main" id="{91F1DC11-2FBB-405C-B0F6-07CF8EEFCB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46141" y="282142"/>
            <a:ext cx="1878933" cy="915419"/>
          </a:xfrm>
          <a:prstGeom prst="rect">
            <a:avLst/>
          </a:prstGeom>
        </p:spPr>
      </p:pic>
    </p:spTree>
    <p:extLst>
      <p:ext uri="{BB962C8B-B14F-4D97-AF65-F5344CB8AC3E}">
        <p14:creationId xmlns:p14="http://schemas.microsoft.com/office/powerpoint/2010/main" val="177780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D2E857-9D47-4E34-B373-090DF15B756F}"/>
              </a:ext>
            </a:extLst>
          </p:cNvPr>
          <p:cNvSpPr>
            <a:spLocks noGrp="1"/>
          </p:cNvSpPr>
          <p:nvPr>
            <p:ph type="title"/>
          </p:nvPr>
        </p:nvSpPr>
        <p:spPr/>
        <p:txBody>
          <a:bodyPr/>
          <a:lstStyle/>
          <a:p>
            <a:r>
              <a:rPr lang="es-MX" dirty="0"/>
              <a:t>Ejemplo de Audiencia Pública </a:t>
            </a:r>
            <a:endParaRPr lang="es-EC" dirty="0"/>
          </a:p>
        </p:txBody>
      </p:sp>
      <p:sp>
        <p:nvSpPr>
          <p:cNvPr id="3" name="Marcador de contenido 2">
            <a:extLst>
              <a:ext uri="{FF2B5EF4-FFF2-40B4-BE49-F238E27FC236}">
                <a16:creationId xmlns:a16="http://schemas.microsoft.com/office/drawing/2014/main" id="{303E385F-746D-4AEC-B10A-961DA27D05ED}"/>
              </a:ext>
            </a:extLst>
          </p:cNvPr>
          <p:cNvSpPr>
            <a:spLocks noGrp="1"/>
          </p:cNvSpPr>
          <p:nvPr>
            <p:ph idx="1"/>
          </p:nvPr>
        </p:nvSpPr>
        <p:spPr>
          <a:solidFill>
            <a:schemeClr val="accent1">
              <a:lumMod val="20000"/>
              <a:lumOff val="80000"/>
            </a:schemeClr>
          </a:solidFill>
        </p:spPr>
        <p:txBody>
          <a:bodyPr>
            <a:normAutofit fontScale="92500" lnSpcReduction="10000"/>
          </a:bodyPr>
          <a:lstStyle/>
          <a:p>
            <a:pPr algn="ctr"/>
            <a:r>
              <a:rPr lang="es-MX" b="1" i="0" dirty="0">
                <a:solidFill>
                  <a:srgbClr val="333333"/>
                </a:solidFill>
                <a:effectLst/>
                <a:latin typeface="inherit"/>
              </a:rPr>
              <a:t>CPCCS anuncia Audiencia Pública para la comparecencia de la Fiscal General </a:t>
            </a:r>
            <a:endParaRPr lang="es-MX" b="0" i="0" dirty="0">
              <a:solidFill>
                <a:srgbClr val="333333"/>
              </a:solidFill>
              <a:effectLst/>
              <a:latin typeface="Roboto" panose="02000000000000000000" pitchFamily="2" charset="0"/>
            </a:endParaRPr>
          </a:p>
          <a:p>
            <a:pPr algn="just"/>
            <a:r>
              <a:rPr lang="es-MX" b="0" i="0" dirty="0">
                <a:solidFill>
                  <a:srgbClr val="333333"/>
                </a:solidFill>
                <a:effectLst/>
                <a:latin typeface="Roboto" panose="02000000000000000000" pitchFamily="2" charset="0"/>
              </a:rPr>
              <a:t>La Audiencia Pública para la comparecencia de la Fiscal General del Estado, Dra. Diana Salazar, se realizará el jueves 1  de junio, a las 16:00 y el viernes 2 de junio a las 10:00 en las instalaciones del Consejo de Participación Ciudadana y Control Social (CPCCS).</a:t>
            </a:r>
          </a:p>
          <a:p>
            <a:pPr algn="just"/>
            <a:r>
              <a:rPr lang="es-MX" b="0" i="0" dirty="0">
                <a:solidFill>
                  <a:srgbClr val="333333"/>
                </a:solidFill>
                <a:effectLst/>
                <a:latin typeface="Roboto" panose="02000000000000000000" pitchFamily="2" charset="0"/>
              </a:rPr>
              <a:t>La Audiencia, solicitada por el Colectivo Acción Jurídica Popular y otros ciudadanos, tiene el objetivo de que se expongan públicamente las propuestas o quejas ciudadanas, conforme lo determina la Ley Orgánica Participación Ciudadana</a:t>
            </a:r>
          </a:p>
          <a:p>
            <a:r>
              <a:rPr lang="es-EC" dirty="0"/>
              <a:t>https://acortar.link/mrcEqy</a:t>
            </a:r>
          </a:p>
        </p:txBody>
      </p:sp>
      <p:pic>
        <p:nvPicPr>
          <p:cNvPr id="4" name="Imagen 3">
            <a:extLst>
              <a:ext uri="{FF2B5EF4-FFF2-40B4-BE49-F238E27FC236}">
                <a16:creationId xmlns:a16="http://schemas.microsoft.com/office/drawing/2014/main" id="{2F55C59E-37F0-4F25-AB4B-CFF6858592C8}"/>
              </a:ext>
            </a:extLst>
          </p:cNvPr>
          <p:cNvPicPr>
            <a:picLocks noChangeAspect="1"/>
          </p:cNvPicPr>
          <p:nvPr/>
        </p:nvPicPr>
        <p:blipFill rotWithShape="1">
          <a:blip r:embed="rId2"/>
          <a:srcRect l="2299" t="9456" r="3073" b="8108"/>
          <a:stretch/>
        </p:blipFill>
        <p:spPr bwMode="auto">
          <a:xfrm>
            <a:off x="484313" y="286619"/>
            <a:ext cx="1852487" cy="915420"/>
          </a:xfrm>
          <a:prstGeom prst="rect">
            <a:avLst/>
          </a:prstGeom>
          <a:noFill/>
          <a:ln>
            <a:noFill/>
          </a:ln>
          <a:extLst>
            <a:ext uri="{53640926-AAD7-44D8-BBD7-CCE9431645EC}">
              <a14:shadowObscured xmlns:a14="http://schemas.microsoft.com/office/drawing/2010/main"/>
            </a:ext>
          </a:extLst>
        </p:spPr>
      </p:pic>
      <p:pic>
        <p:nvPicPr>
          <p:cNvPr id="5" name="Imagen 4" descr="Texto&#10;&#10;Descripción generada automáticamente">
            <a:extLst>
              <a:ext uri="{FF2B5EF4-FFF2-40B4-BE49-F238E27FC236}">
                <a16:creationId xmlns:a16="http://schemas.microsoft.com/office/drawing/2014/main" id="{DAF01614-DC3B-486B-825E-EA9D8AA77465}"/>
              </a:ext>
            </a:extLst>
          </p:cNvPr>
          <p:cNvPicPr>
            <a:picLocks noChangeAspect="1"/>
          </p:cNvPicPr>
          <p:nvPr/>
        </p:nvPicPr>
        <p:blipFill rotWithShape="1">
          <a:blip r:embed="rId3">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6" name="Imagen 5" descr="Icono&#10;&#10;Descripción generada automáticamente">
            <a:extLst>
              <a:ext uri="{FF2B5EF4-FFF2-40B4-BE49-F238E27FC236}">
                <a16:creationId xmlns:a16="http://schemas.microsoft.com/office/drawing/2014/main" id="{8F3F6F56-2D29-4FC3-A299-B012CF7933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7" name="Imagen 6" descr="Imagen que contiene Texto&#10;&#10;Descripción generada automáticamente">
            <a:extLst>
              <a:ext uri="{FF2B5EF4-FFF2-40B4-BE49-F238E27FC236}">
                <a16:creationId xmlns:a16="http://schemas.microsoft.com/office/drawing/2014/main" id="{43F2DA80-475B-464A-8CD1-2B1C7EF1D3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7319" y="347548"/>
            <a:ext cx="1792796" cy="800100"/>
          </a:xfrm>
          <a:prstGeom prst="rect">
            <a:avLst/>
          </a:prstGeom>
        </p:spPr>
      </p:pic>
      <p:pic>
        <p:nvPicPr>
          <p:cNvPr id="8" name="Imagen 7" descr="Logotipo&#10;&#10;Descripción generada automáticamente">
            <a:extLst>
              <a:ext uri="{FF2B5EF4-FFF2-40B4-BE49-F238E27FC236}">
                <a16:creationId xmlns:a16="http://schemas.microsoft.com/office/drawing/2014/main" id="{151C328A-2028-427F-A5EA-E2C1BD85C5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6141" y="282142"/>
            <a:ext cx="1878933" cy="915419"/>
          </a:xfrm>
          <a:prstGeom prst="rect">
            <a:avLst/>
          </a:prstGeom>
        </p:spPr>
      </p:pic>
    </p:spTree>
    <p:extLst>
      <p:ext uri="{BB962C8B-B14F-4D97-AF65-F5344CB8AC3E}">
        <p14:creationId xmlns:p14="http://schemas.microsoft.com/office/powerpoint/2010/main" val="2526268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072D0D-26C5-42B9-82AD-5D95B8EC3AB1}"/>
              </a:ext>
            </a:extLst>
          </p:cNvPr>
          <p:cNvSpPr>
            <a:spLocks noGrp="1"/>
          </p:cNvSpPr>
          <p:nvPr>
            <p:ph type="title"/>
          </p:nvPr>
        </p:nvSpPr>
        <p:spPr>
          <a:xfrm>
            <a:off x="1534696" y="804519"/>
            <a:ext cx="9520158" cy="910071"/>
          </a:xfrm>
        </p:spPr>
        <p:txBody>
          <a:bodyPr/>
          <a:lstStyle/>
          <a:p>
            <a:r>
              <a:rPr lang="es-MX" dirty="0"/>
              <a:t>PRESUPUESTOS PARTICIPATIVOS</a:t>
            </a:r>
            <a:endParaRPr lang="es-EC" dirty="0"/>
          </a:p>
        </p:txBody>
      </p:sp>
      <p:sp>
        <p:nvSpPr>
          <p:cNvPr id="3" name="Marcador de contenido 2">
            <a:extLst>
              <a:ext uri="{FF2B5EF4-FFF2-40B4-BE49-F238E27FC236}">
                <a16:creationId xmlns:a16="http://schemas.microsoft.com/office/drawing/2014/main" id="{65C0BD41-0524-441F-A488-D6C33D83C1A1}"/>
              </a:ext>
            </a:extLst>
          </p:cNvPr>
          <p:cNvSpPr>
            <a:spLocks noGrp="1"/>
          </p:cNvSpPr>
          <p:nvPr>
            <p:ph idx="1"/>
          </p:nvPr>
        </p:nvSpPr>
        <p:spPr>
          <a:xfrm>
            <a:off x="2175044" y="1955794"/>
            <a:ext cx="9699101" cy="4097687"/>
          </a:xfrm>
        </p:spPr>
        <p:txBody>
          <a:bodyPr>
            <a:normAutofit fontScale="85000" lnSpcReduction="20000"/>
          </a:bodyPr>
          <a:lstStyle/>
          <a:p>
            <a:r>
              <a:rPr lang="es-MX" dirty="0"/>
              <a:t>Es un mecanismo para la toma de decisiones entre autoridades GAD y la Ciudadanía, sobre todo el presupuesto del GAD</a:t>
            </a:r>
          </a:p>
          <a:p>
            <a:r>
              <a:rPr lang="es-MX" dirty="0"/>
              <a:t>La ciudadanía participa de manera individual u organizada. </a:t>
            </a:r>
          </a:p>
          <a:p>
            <a:r>
              <a:rPr lang="es-MX" dirty="0"/>
              <a:t>Se aborda la distribución de los recursos públicos en territorio, en qué invertir</a:t>
            </a:r>
          </a:p>
          <a:p>
            <a:r>
              <a:rPr lang="es-MX" dirty="0"/>
              <a:t>Se debe precisar los aportes de las instituciones públicas, privadas, ciudadanía (MINGA) </a:t>
            </a:r>
          </a:p>
          <a:p>
            <a:r>
              <a:rPr lang="es-MX" dirty="0"/>
              <a:t>Requieren diálogo y consenso permanente</a:t>
            </a:r>
          </a:p>
          <a:p>
            <a:r>
              <a:rPr lang="es-MX" dirty="0"/>
              <a:t>Intervienen: AUTORIDADES, TÉCNICOS, CIUDADANÍA, que deben estar debidamente informados y capacitados. </a:t>
            </a:r>
          </a:p>
          <a:p>
            <a:r>
              <a:rPr lang="es-MX" dirty="0"/>
              <a:t>Las instituciones rinden cuentas a la ciudadanía sobre el uso del presupuesto</a:t>
            </a:r>
          </a:p>
          <a:p>
            <a:r>
              <a:rPr lang="es-MX" dirty="0"/>
              <a:t>El presupuesto del GAD se aprueba siempre y cuando se haya realizado el mecanismo de Presupuesto Participativo  y se asigne  por lo menos el 10% de los ingresos nos tributarios  para grupos de atención prioritaria.</a:t>
            </a:r>
          </a:p>
        </p:txBody>
      </p:sp>
      <p:pic>
        <p:nvPicPr>
          <p:cNvPr id="4" name="Imagen 3">
            <a:extLst>
              <a:ext uri="{FF2B5EF4-FFF2-40B4-BE49-F238E27FC236}">
                <a16:creationId xmlns:a16="http://schemas.microsoft.com/office/drawing/2014/main" id="{D2B40408-06DE-413A-88EA-BB11EED025F4}"/>
              </a:ext>
            </a:extLst>
          </p:cNvPr>
          <p:cNvPicPr>
            <a:picLocks noChangeAspect="1"/>
          </p:cNvPicPr>
          <p:nvPr/>
        </p:nvPicPr>
        <p:blipFill>
          <a:blip r:embed="rId2"/>
          <a:stretch>
            <a:fillRect/>
          </a:stretch>
        </p:blipFill>
        <p:spPr>
          <a:xfrm>
            <a:off x="118573" y="2536089"/>
            <a:ext cx="1852486" cy="2248563"/>
          </a:xfrm>
          <a:prstGeom prst="rect">
            <a:avLst/>
          </a:prstGeom>
        </p:spPr>
      </p:pic>
      <p:pic>
        <p:nvPicPr>
          <p:cNvPr id="5" name="Imagen 4">
            <a:extLst>
              <a:ext uri="{FF2B5EF4-FFF2-40B4-BE49-F238E27FC236}">
                <a16:creationId xmlns:a16="http://schemas.microsoft.com/office/drawing/2014/main" id="{1546158A-8B6C-4E79-AB0E-BF7B127FA635}"/>
              </a:ext>
            </a:extLst>
          </p:cNvPr>
          <p:cNvPicPr>
            <a:picLocks noChangeAspect="1"/>
          </p:cNvPicPr>
          <p:nvPr/>
        </p:nvPicPr>
        <p:blipFill rotWithShape="1">
          <a:blip r:embed="rId3"/>
          <a:srcRect l="2299" t="9456" r="3073" b="8108"/>
          <a:stretch/>
        </p:blipFill>
        <p:spPr bwMode="auto">
          <a:xfrm>
            <a:off x="484313" y="286619"/>
            <a:ext cx="1852487" cy="915420"/>
          </a:xfrm>
          <a:prstGeom prst="rect">
            <a:avLst/>
          </a:prstGeom>
          <a:noFill/>
          <a:ln>
            <a:noFill/>
          </a:ln>
          <a:extLst>
            <a:ext uri="{53640926-AAD7-44D8-BBD7-CCE9431645EC}">
              <a14:shadowObscured xmlns:a14="http://schemas.microsoft.com/office/drawing/2010/main"/>
            </a:ext>
          </a:extLst>
        </p:spPr>
      </p:pic>
      <p:pic>
        <p:nvPicPr>
          <p:cNvPr id="6" name="Imagen 5" descr="Texto&#10;&#10;Descripción generada automáticamente">
            <a:extLst>
              <a:ext uri="{FF2B5EF4-FFF2-40B4-BE49-F238E27FC236}">
                <a16:creationId xmlns:a16="http://schemas.microsoft.com/office/drawing/2014/main" id="{BE5BE3B3-D0E5-44BE-8FD8-EFC01F396E76}"/>
              </a:ext>
            </a:extLst>
          </p:cNvPr>
          <p:cNvPicPr>
            <a:picLocks noChangeAspect="1"/>
          </p:cNvPicPr>
          <p:nvPr/>
        </p:nvPicPr>
        <p:blipFill rotWithShape="1">
          <a:blip r:embed="rId4">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7" name="Imagen 6" descr="Icono&#10;&#10;Descripción generada automáticamente">
            <a:extLst>
              <a:ext uri="{FF2B5EF4-FFF2-40B4-BE49-F238E27FC236}">
                <a16:creationId xmlns:a16="http://schemas.microsoft.com/office/drawing/2014/main" id="{45D48D37-5085-480C-81B8-A571F58136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8" name="Imagen 7" descr="Imagen que contiene Texto&#10;&#10;Descripción generada automáticamente">
            <a:extLst>
              <a:ext uri="{FF2B5EF4-FFF2-40B4-BE49-F238E27FC236}">
                <a16:creationId xmlns:a16="http://schemas.microsoft.com/office/drawing/2014/main" id="{228147FA-CEAA-4272-93D2-E7BBC31ABE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9" name="Imagen 8" descr="Logotipo&#10;&#10;Descripción generada automáticamente">
            <a:extLst>
              <a:ext uri="{FF2B5EF4-FFF2-40B4-BE49-F238E27FC236}">
                <a16:creationId xmlns:a16="http://schemas.microsoft.com/office/drawing/2014/main" id="{951B315B-2C99-4275-80D5-E6D8A775BF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46141" y="282142"/>
            <a:ext cx="1878933" cy="915419"/>
          </a:xfrm>
          <a:prstGeom prst="rect">
            <a:avLst/>
          </a:prstGeom>
        </p:spPr>
      </p:pic>
    </p:spTree>
    <p:extLst>
      <p:ext uri="{BB962C8B-B14F-4D97-AF65-F5344CB8AC3E}">
        <p14:creationId xmlns:p14="http://schemas.microsoft.com/office/powerpoint/2010/main" val="188980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79263D-6FD4-435C-81AC-EAAB17B648A3}"/>
              </a:ext>
            </a:extLst>
          </p:cNvPr>
          <p:cNvSpPr>
            <a:spLocks noGrp="1"/>
          </p:cNvSpPr>
          <p:nvPr>
            <p:ph type="title"/>
          </p:nvPr>
        </p:nvSpPr>
        <p:spPr/>
        <p:txBody>
          <a:bodyPr/>
          <a:lstStyle/>
          <a:p>
            <a:r>
              <a:rPr lang="es-MX" dirty="0"/>
              <a:t>Procedimiento de Presupuestos Participativos</a:t>
            </a:r>
            <a:endParaRPr lang="es-EC" dirty="0"/>
          </a:p>
        </p:txBody>
      </p:sp>
      <p:sp>
        <p:nvSpPr>
          <p:cNvPr id="5" name="Rectángulo 4">
            <a:extLst>
              <a:ext uri="{FF2B5EF4-FFF2-40B4-BE49-F238E27FC236}">
                <a16:creationId xmlns:a16="http://schemas.microsoft.com/office/drawing/2014/main" id="{8B1E8E23-788C-444B-A995-82DF39CC2BC7}"/>
              </a:ext>
            </a:extLst>
          </p:cNvPr>
          <p:cNvSpPr/>
          <p:nvPr/>
        </p:nvSpPr>
        <p:spPr>
          <a:xfrm>
            <a:off x="615820" y="2220686"/>
            <a:ext cx="1996752" cy="3811021"/>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FASE 1: </a:t>
            </a:r>
          </a:p>
          <a:p>
            <a:pPr algn="ctr"/>
            <a:r>
              <a:rPr lang="es-MX" dirty="0">
                <a:solidFill>
                  <a:schemeClr val="tx1"/>
                </a:solidFill>
              </a:rPr>
              <a:t>Ingreso de solicitudes</a:t>
            </a:r>
          </a:p>
          <a:p>
            <a:pPr algn="ctr"/>
            <a:r>
              <a:rPr lang="es-MX" dirty="0">
                <a:solidFill>
                  <a:schemeClr val="tx1"/>
                </a:solidFill>
              </a:rPr>
              <a:t>01 – 01 al 31 – 03</a:t>
            </a:r>
          </a:p>
          <a:p>
            <a:pPr algn="ctr"/>
            <a:r>
              <a:rPr lang="es-MX" dirty="0">
                <a:solidFill>
                  <a:schemeClr val="tx1"/>
                </a:solidFill>
              </a:rPr>
              <a:t>Ciudadanía o Asambleas barriales proponen </a:t>
            </a:r>
            <a:r>
              <a:rPr lang="es-MX" b="1" dirty="0">
                <a:solidFill>
                  <a:schemeClr val="tx1"/>
                </a:solidFill>
              </a:rPr>
              <a:t>obras públicas, programas o proyectos </a:t>
            </a:r>
            <a:r>
              <a:rPr lang="es-MX" dirty="0">
                <a:solidFill>
                  <a:schemeClr val="tx1"/>
                </a:solidFill>
              </a:rPr>
              <a:t> a ser discutidos en Asamblea </a:t>
            </a:r>
            <a:endParaRPr lang="es-EC" dirty="0">
              <a:solidFill>
                <a:schemeClr val="tx1"/>
              </a:solidFill>
            </a:endParaRPr>
          </a:p>
        </p:txBody>
      </p:sp>
      <p:sp>
        <p:nvSpPr>
          <p:cNvPr id="6" name="Rectángulo 5">
            <a:extLst>
              <a:ext uri="{FF2B5EF4-FFF2-40B4-BE49-F238E27FC236}">
                <a16:creationId xmlns:a16="http://schemas.microsoft.com/office/drawing/2014/main" id="{F7F606E7-5F6A-4DF1-B98B-BA77409810F6}"/>
              </a:ext>
            </a:extLst>
          </p:cNvPr>
          <p:cNvSpPr/>
          <p:nvPr/>
        </p:nvSpPr>
        <p:spPr>
          <a:xfrm>
            <a:off x="2970244" y="2242460"/>
            <a:ext cx="1676400" cy="3811021"/>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FASE 2: </a:t>
            </a:r>
            <a:r>
              <a:rPr lang="es-MX" dirty="0">
                <a:solidFill>
                  <a:schemeClr val="tx1"/>
                </a:solidFill>
              </a:rPr>
              <a:t>Estudios de Prefactibilidad</a:t>
            </a:r>
          </a:p>
          <a:p>
            <a:pPr algn="ctr"/>
            <a:r>
              <a:rPr lang="es-MX" dirty="0">
                <a:solidFill>
                  <a:schemeClr val="tx1"/>
                </a:solidFill>
              </a:rPr>
              <a:t>El comité técnico coordina el análisis de pre factibilidad económica, técnica o jurídica </a:t>
            </a:r>
            <a:endParaRPr lang="es-EC" dirty="0">
              <a:solidFill>
                <a:schemeClr val="tx1"/>
              </a:solidFill>
            </a:endParaRPr>
          </a:p>
        </p:txBody>
      </p:sp>
      <p:sp>
        <p:nvSpPr>
          <p:cNvPr id="7" name="Rectángulo 6">
            <a:extLst>
              <a:ext uri="{FF2B5EF4-FFF2-40B4-BE49-F238E27FC236}">
                <a16:creationId xmlns:a16="http://schemas.microsoft.com/office/drawing/2014/main" id="{0080193E-A355-4A53-BE32-44A7AECC805E}"/>
              </a:ext>
            </a:extLst>
          </p:cNvPr>
          <p:cNvSpPr/>
          <p:nvPr/>
        </p:nvSpPr>
        <p:spPr>
          <a:xfrm>
            <a:off x="4929672" y="2242460"/>
            <a:ext cx="1996752" cy="381102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FASE 3</a:t>
            </a:r>
            <a:r>
              <a:rPr lang="es-MX" dirty="0">
                <a:solidFill>
                  <a:schemeClr val="tx1"/>
                </a:solidFill>
              </a:rPr>
              <a:t>: Reuniones Informativas</a:t>
            </a:r>
          </a:p>
          <a:p>
            <a:pPr algn="ctr"/>
            <a:r>
              <a:rPr lang="es-EC" dirty="0">
                <a:solidFill>
                  <a:schemeClr val="tx1"/>
                </a:solidFill>
              </a:rPr>
              <a:t>El GAD informa a la ciudadanía los estudios de </a:t>
            </a:r>
            <a:r>
              <a:rPr lang="es-EC" dirty="0" err="1">
                <a:solidFill>
                  <a:schemeClr val="tx1"/>
                </a:solidFill>
              </a:rPr>
              <a:t>pre-factibilidad</a:t>
            </a:r>
            <a:r>
              <a:rPr lang="es-EC" dirty="0">
                <a:solidFill>
                  <a:schemeClr val="tx1"/>
                </a:solidFill>
              </a:rPr>
              <a:t> e información necesaria para la Asamblea de presupuesto participativo</a:t>
            </a:r>
          </a:p>
        </p:txBody>
      </p:sp>
      <p:sp>
        <p:nvSpPr>
          <p:cNvPr id="8" name="Rectángulo 7">
            <a:extLst>
              <a:ext uri="{FF2B5EF4-FFF2-40B4-BE49-F238E27FC236}">
                <a16:creationId xmlns:a16="http://schemas.microsoft.com/office/drawing/2014/main" id="{72ABC580-5F55-44DF-A5D3-312A38FDC513}"/>
              </a:ext>
            </a:extLst>
          </p:cNvPr>
          <p:cNvSpPr/>
          <p:nvPr/>
        </p:nvSpPr>
        <p:spPr>
          <a:xfrm>
            <a:off x="7284096" y="2220687"/>
            <a:ext cx="2326435" cy="3811021"/>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FASE 4: </a:t>
            </a:r>
          </a:p>
          <a:p>
            <a:pPr algn="ctr"/>
            <a:r>
              <a:rPr lang="es-MX" dirty="0">
                <a:solidFill>
                  <a:schemeClr val="tx1"/>
                </a:solidFill>
              </a:rPr>
              <a:t>Asamblea de Presupuestos Participativos - APP,  con representantes</a:t>
            </a:r>
          </a:p>
          <a:p>
            <a:pPr algn="ctr"/>
            <a:r>
              <a:rPr lang="es-MX" dirty="0">
                <a:solidFill>
                  <a:schemeClr val="tx1"/>
                </a:solidFill>
              </a:rPr>
              <a:t> de comunas o comunidades, </a:t>
            </a:r>
            <a:r>
              <a:rPr lang="es-MX" b="1" dirty="0">
                <a:solidFill>
                  <a:schemeClr val="tx1"/>
                </a:solidFill>
              </a:rPr>
              <a:t>priorizan</a:t>
            </a:r>
            <a:r>
              <a:rPr lang="es-MX" dirty="0">
                <a:solidFill>
                  <a:schemeClr val="tx1"/>
                </a:solidFill>
              </a:rPr>
              <a:t> las obras, programas o proyectos y firman convenios de gestión compartida y corresponsabilidad  </a:t>
            </a:r>
            <a:endParaRPr lang="es-EC" dirty="0">
              <a:solidFill>
                <a:schemeClr val="tx1"/>
              </a:solidFill>
            </a:endParaRPr>
          </a:p>
        </p:txBody>
      </p:sp>
      <p:sp>
        <p:nvSpPr>
          <p:cNvPr id="9" name="Rectángulo 8">
            <a:extLst>
              <a:ext uri="{FF2B5EF4-FFF2-40B4-BE49-F238E27FC236}">
                <a16:creationId xmlns:a16="http://schemas.microsoft.com/office/drawing/2014/main" id="{47B427D2-D7F3-45DC-8372-9F1BDC53EFAD}"/>
              </a:ext>
            </a:extLst>
          </p:cNvPr>
          <p:cNvSpPr/>
          <p:nvPr/>
        </p:nvSpPr>
        <p:spPr>
          <a:xfrm>
            <a:off x="9968203" y="2220687"/>
            <a:ext cx="1996752" cy="381102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FASE 5:</a:t>
            </a:r>
          </a:p>
          <a:p>
            <a:pPr algn="ctr"/>
            <a:r>
              <a:rPr lang="es-MX" dirty="0">
                <a:solidFill>
                  <a:schemeClr val="tx1"/>
                </a:solidFill>
              </a:rPr>
              <a:t>16 – 09 al 20 -11 Incorporación de Pedidos</a:t>
            </a:r>
          </a:p>
          <a:p>
            <a:pPr algn="ctr"/>
            <a:r>
              <a:rPr lang="es-MX" dirty="0">
                <a:solidFill>
                  <a:schemeClr val="tx1"/>
                </a:solidFill>
              </a:rPr>
              <a:t>El GAD incorpora las obras públicas y proyectos priorizados en APP en su POA del próximo año. </a:t>
            </a:r>
            <a:endParaRPr lang="es-EC" dirty="0">
              <a:solidFill>
                <a:schemeClr val="tx1"/>
              </a:solidFill>
            </a:endParaRPr>
          </a:p>
        </p:txBody>
      </p:sp>
      <p:sp>
        <p:nvSpPr>
          <p:cNvPr id="10" name="Flecha: a la derecha 9">
            <a:extLst>
              <a:ext uri="{FF2B5EF4-FFF2-40B4-BE49-F238E27FC236}">
                <a16:creationId xmlns:a16="http://schemas.microsoft.com/office/drawing/2014/main" id="{F42E4418-24DB-4B80-BBE7-47824F0679E9}"/>
              </a:ext>
            </a:extLst>
          </p:cNvPr>
          <p:cNvSpPr/>
          <p:nvPr/>
        </p:nvSpPr>
        <p:spPr>
          <a:xfrm>
            <a:off x="2612572" y="2427475"/>
            <a:ext cx="357672" cy="2239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Flecha: a la derecha 10">
            <a:extLst>
              <a:ext uri="{FF2B5EF4-FFF2-40B4-BE49-F238E27FC236}">
                <a16:creationId xmlns:a16="http://schemas.microsoft.com/office/drawing/2014/main" id="{0A413C4B-0BF4-46D4-A9A0-20C6E4C298EC}"/>
              </a:ext>
            </a:extLst>
          </p:cNvPr>
          <p:cNvSpPr/>
          <p:nvPr/>
        </p:nvSpPr>
        <p:spPr>
          <a:xfrm>
            <a:off x="4646644" y="3317032"/>
            <a:ext cx="357672" cy="2239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Flecha: a la derecha 11">
            <a:extLst>
              <a:ext uri="{FF2B5EF4-FFF2-40B4-BE49-F238E27FC236}">
                <a16:creationId xmlns:a16="http://schemas.microsoft.com/office/drawing/2014/main" id="{1E1A4C0F-4EBD-49F6-AD4D-BBCAC65D2398}"/>
              </a:ext>
            </a:extLst>
          </p:cNvPr>
          <p:cNvSpPr/>
          <p:nvPr/>
        </p:nvSpPr>
        <p:spPr>
          <a:xfrm>
            <a:off x="6926424" y="4150152"/>
            <a:ext cx="357672" cy="2239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Flecha: a la derecha 12">
            <a:extLst>
              <a:ext uri="{FF2B5EF4-FFF2-40B4-BE49-F238E27FC236}">
                <a16:creationId xmlns:a16="http://schemas.microsoft.com/office/drawing/2014/main" id="{89A5BF01-8F4A-4BE1-889D-286299888C33}"/>
              </a:ext>
            </a:extLst>
          </p:cNvPr>
          <p:cNvSpPr/>
          <p:nvPr/>
        </p:nvSpPr>
        <p:spPr>
          <a:xfrm>
            <a:off x="9610531" y="5138795"/>
            <a:ext cx="357672" cy="2239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4" name="Imagen 13">
            <a:extLst>
              <a:ext uri="{FF2B5EF4-FFF2-40B4-BE49-F238E27FC236}">
                <a16:creationId xmlns:a16="http://schemas.microsoft.com/office/drawing/2014/main" id="{4AB5C0B9-DC6D-434F-96DD-F3964E3772AD}"/>
              </a:ext>
            </a:extLst>
          </p:cNvPr>
          <p:cNvPicPr>
            <a:picLocks noChangeAspect="1"/>
          </p:cNvPicPr>
          <p:nvPr/>
        </p:nvPicPr>
        <p:blipFill rotWithShape="1">
          <a:blip r:embed="rId2"/>
          <a:srcRect l="2299" t="9456" r="3073" b="8108"/>
          <a:stretch/>
        </p:blipFill>
        <p:spPr bwMode="auto">
          <a:xfrm>
            <a:off x="484313" y="286619"/>
            <a:ext cx="1852487" cy="915420"/>
          </a:xfrm>
          <a:prstGeom prst="rect">
            <a:avLst/>
          </a:prstGeom>
          <a:noFill/>
          <a:ln>
            <a:noFill/>
          </a:ln>
          <a:extLst>
            <a:ext uri="{53640926-AAD7-44D8-BBD7-CCE9431645EC}">
              <a14:shadowObscured xmlns:a14="http://schemas.microsoft.com/office/drawing/2010/main"/>
            </a:ext>
          </a:extLst>
        </p:spPr>
      </p:pic>
      <p:pic>
        <p:nvPicPr>
          <p:cNvPr id="15" name="Imagen 14" descr="Texto&#10;&#10;Descripción generada automáticamente">
            <a:extLst>
              <a:ext uri="{FF2B5EF4-FFF2-40B4-BE49-F238E27FC236}">
                <a16:creationId xmlns:a16="http://schemas.microsoft.com/office/drawing/2014/main" id="{358E5998-6902-4096-A129-418C5B8397A9}"/>
              </a:ext>
            </a:extLst>
          </p:cNvPr>
          <p:cNvPicPr>
            <a:picLocks noChangeAspect="1"/>
          </p:cNvPicPr>
          <p:nvPr/>
        </p:nvPicPr>
        <p:blipFill rotWithShape="1">
          <a:blip r:embed="rId3">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16" name="Imagen 15" descr="Icono&#10;&#10;Descripción generada automáticamente">
            <a:extLst>
              <a:ext uri="{FF2B5EF4-FFF2-40B4-BE49-F238E27FC236}">
                <a16:creationId xmlns:a16="http://schemas.microsoft.com/office/drawing/2014/main" id="{B3217A3A-5114-40C5-81E2-3A1A1C0000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17" name="Imagen 16" descr="Imagen que contiene Texto&#10;&#10;Descripción generada automáticamente">
            <a:extLst>
              <a:ext uri="{FF2B5EF4-FFF2-40B4-BE49-F238E27FC236}">
                <a16:creationId xmlns:a16="http://schemas.microsoft.com/office/drawing/2014/main" id="{2C1B10DA-2124-43D3-9CFA-2FC292F067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18" name="Imagen 17" descr="Logotipo&#10;&#10;Descripción generada automáticamente">
            <a:extLst>
              <a:ext uri="{FF2B5EF4-FFF2-40B4-BE49-F238E27FC236}">
                <a16:creationId xmlns:a16="http://schemas.microsoft.com/office/drawing/2014/main" id="{70E9A547-952E-46BF-AD03-B64CBF0EC2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6141" y="282142"/>
            <a:ext cx="1878933" cy="915419"/>
          </a:xfrm>
          <a:prstGeom prst="rect">
            <a:avLst/>
          </a:prstGeom>
        </p:spPr>
      </p:pic>
      <p:sp>
        <p:nvSpPr>
          <p:cNvPr id="3" name="CuadroTexto 2">
            <a:extLst>
              <a:ext uri="{FF2B5EF4-FFF2-40B4-BE49-F238E27FC236}">
                <a16:creationId xmlns:a16="http://schemas.microsoft.com/office/drawing/2014/main" id="{49E4B92D-FAB4-431E-9A1B-FA42188A3CCA}"/>
              </a:ext>
            </a:extLst>
          </p:cNvPr>
          <p:cNvSpPr txBox="1"/>
          <p:nvPr/>
        </p:nvSpPr>
        <p:spPr>
          <a:xfrm>
            <a:off x="9282223" y="6213974"/>
            <a:ext cx="1814920" cy="276999"/>
          </a:xfrm>
          <a:prstGeom prst="rect">
            <a:avLst/>
          </a:prstGeom>
          <a:noFill/>
        </p:spPr>
        <p:txBody>
          <a:bodyPr wrap="none" rtlCol="0">
            <a:spAutoFit/>
          </a:bodyPr>
          <a:lstStyle/>
          <a:p>
            <a:r>
              <a:rPr lang="es-MX" sz="1200" dirty="0"/>
              <a:t>Fuente: GAD DM Quito</a:t>
            </a:r>
            <a:endParaRPr lang="es-EC" sz="1200" dirty="0"/>
          </a:p>
        </p:txBody>
      </p:sp>
    </p:spTree>
    <p:extLst>
      <p:ext uri="{BB962C8B-B14F-4D97-AF65-F5344CB8AC3E}">
        <p14:creationId xmlns:p14="http://schemas.microsoft.com/office/powerpoint/2010/main" val="3685768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770D8E-1E47-492D-A7E7-28E4FC3DD300}"/>
              </a:ext>
            </a:extLst>
          </p:cNvPr>
          <p:cNvSpPr>
            <a:spLocks noGrp="1"/>
          </p:cNvSpPr>
          <p:nvPr>
            <p:ph type="title"/>
          </p:nvPr>
        </p:nvSpPr>
        <p:spPr/>
        <p:txBody>
          <a:bodyPr/>
          <a:lstStyle/>
          <a:p>
            <a:r>
              <a:rPr lang="es-MX" dirty="0"/>
              <a:t>ASAMBLEAS CIUDADANAS</a:t>
            </a:r>
            <a:endParaRPr lang="es-EC" dirty="0"/>
          </a:p>
        </p:txBody>
      </p:sp>
      <p:sp>
        <p:nvSpPr>
          <p:cNvPr id="3" name="Marcador de contenido 2">
            <a:extLst>
              <a:ext uri="{FF2B5EF4-FFF2-40B4-BE49-F238E27FC236}">
                <a16:creationId xmlns:a16="http://schemas.microsoft.com/office/drawing/2014/main" id="{78FE4B49-61CD-48FE-895E-17AECDF5C884}"/>
              </a:ext>
            </a:extLst>
          </p:cNvPr>
          <p:cNvSpPr>
            <a:spLocks noGrp="1"/>
          </p:cNvSpPr>
          <p:nvPr>
            <p:ph idx="1"/>
          </p:nvPr>
        </p:nvSpPr>
        <p:spPr>
          <a:xfrm>
            <a:off x="1534696" y="2015732"/>
            <a:ext cx="10190378" cy="4037749"/>
          </a:xfrm>
        </p:spPr>
        <p:txBody>
          <a:bodyPr>
            <a:normAutofit fontScale="92500"/>
          </a:bodyPr>
          <a:lstStyle/>
          <a:p>
            <a:r>
              <a:rPr lang="es-MX" dirty="0"/>
              <a:t>Son espacios auto convocados por la ciudadanía en base a intereses comunes y fortalecen su capacidad de diálogo con las autoridades. </a:t>
            </a:r>
          </a:p>
          <a:p>
            <a:r>
              <a:rPr lang="es-MX" dirty="0"/>
              <a:t>Se preparan, discuten, crean planes, programas,  en base a una visión común del desarrollo territorial.</a:t>
            </a:r>
          </a:p>
          <a:p>
            <a:r>
              <a:rPr lang="es-MX" dirty="0"/>
              <a:t>Las integran ciudadanos y ciudadanas, organizaciones sociales, pueblos y nacionalidades.</a:t>
            </a:r>
          </a:p>
          <a:p>
            <a:pPr marL="285750" indent="-285750"/>
            <a:r>
              <a:rPr lang="es-MX" dirty="0"/>
              <a:t>Son ampliamente representativas, autónomas, independientes, democráticas. </a:t>
            </a:r>
          </a:p>
          <a:p>
            <a:pPr marL="285750" indent="-285750"/>
            <a:r>
              <a:rPr lang="es-MX" dirty="0"/>
              <a:t>Deben garantizar su pluralidad, interculturalidad, enfoque de género y de generación.</a:t>
            </a:r>
          </a:p>
          <a:p>
            <a:pPr marL="285750" indent="-285750"/>
            <a:r>
              <a:rPr lang="es-MX" dirty="0"/>
              <a:t>Pueden ser parroquiales, cantonales, provinciales, regionales. </a:t>
            </a:r>
          </a:p>
          <a:p>
            <a:pPr marL="285750" indent="-285750"/>
            <a:r>
              <a:rPr lang="es-MX" dirty="0"/>
              <a:t>Después de 2 años de funcionamiento pueden recibir fondos del CPCCS</a:t>
            </a:r>
            <a:endParaRPr lang="es-EC" dirty="0"/>
          </a:p>
          <a:p>
            <a:endParaRPr lang="es-MX" dirty="0"/>
          </a:p>
          <a:p>
            <a:endParaRPr lang="es-EC" dirty="0"/>
          </a:p>
        </p:txBody>
      </p:sp>
      <p:pic>
        <p:nvPicPr>
          <p:cNvPr id="8" name="Imagen 7" descr="Logotipo&#10;&#10;Descripción generada automáticamente">
            <a:extLst>
              <a:ext uri="{FF2B5EF4-FFF2-40B4-BE49-F238E27FC236}">
                <a16:creationId xmlns:a16="http://schemas.microsoft.com/office/drawing/2014/main" id="{898926BD-DA01-4CCA-B235-98DF687B50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6141" y="282142"/>
            <a:ext cx="1878933" cy="915419"/>
          </a:xfrm>
          <a:prstGeom prst="rect">
            <a:avLst/>
          </a:prstGeom>
        </p:spPr>
      </p:pic>
      <p:pic>
        <p:nvPicPr>
          <p:cNvPr id="9" name="Imagen 8">
            <a:extLst>
              <a:ext uri="{FF2B5EF4-FFF2-40B4-BE49-F238E27FC236}">
                <a16:creationId xmlns:a16="http://schemas.microsoft.com/office/drawing/2014/main" id="{6FAC8F30-4438-4B99-8990-65A675C0F0FB}"/>
              </a:ext>
            </a:extLst>
          </p:cNvPr>
          <p:cNvPicPr>
            <a:picLocks noChangeAspect="1"/>
          </p:cNvPicPr>
          <p:nvPr/>
        </p:nvPicPr>
        <p:blipFill rotWithShape="1">
          <a:blip r:embed="rId3"/>
          <a:srcRect l="2299" t="9456" r="3073" b="8108"/>
          <a:stretch/>
        </p:blipFill>
        <p:spPr bwMode="auto">
          <a:xfrm>
            <a:off x="484313" y="286619"/>
            <a:ext cx="1852487" cy="915420"/>
          </a:xfrm>
          <a:prstGeom prst="rect">
            <a:avLst/>
          </a:prstGeom>
          <a:noFill/>
          <a:ln>
            <a:noFill/>
          </a:ln>
          <a:extLst>
            <a:ext uri="{53640926-AAD7-44D8-BBD7-CCE9431645EC}">
              <a14:shadowObscured xmlns:a14="http://schemas.microsoft.com/office/drawing/2010/main"/>
            </a:ext>
          </a:extLst>
        </p:spPr>
      </p:pic>
      <p:pic>
        <p:nvPicPr>
          <p:cNvPr id="10" name="Imagen 9" descr="Texto&#10;&#10;Descripción generada automáticamente">
            <a:extLst>
              <a:ext uri="{FF2B5EF4-FFF2-40B4-BE49-F238E27FC236}">
                <a16:creationId xmlns:a16="http://schemas.microsoft.com/office/drawing/2014/main" id="{E939F553-6C55-4F1B-9F68-7B43A32DAF40}"/>
              </a:ext>
            </a:extLst>
          </p:cNvPr>
          <p:cNvPicPr>
            <a:picLocks noChangeAspect="1"/>
          </p:cNvPicPr>
          <p:nvPr/>
        </p:nvPicPr>
        <p:blipFill rotWithShape="1">
          <a:blip r:embed="rId4">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11" name="Imagen 10" descr="Icono&#10;&#10;Descripción generada automáticamente">
            <a:extLst>
              <a:ext uri="{FF2B5EF4-FFF2-40B4-BE49-F238E27FC236}">
                <a16:creationId xmlns:a16="http://schemas.microsoft.com/office/drawing/2014/main" id="{2CBCC264-2EB6-477C-970A-FEFF6CE3AF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12" name="Imagen 11" descr="Imagen que contiene Texto&#10;&#10;Descripción generada automáticamente">
            <a:extLst>
              <a:ext uri="{FF2B5EF4-FFF2-40B4-BE49-F238E27FC236}">
                <a16:creationId xmlns:a16="http://schemas.microsoft.com/office/drawing/2014/main" id="{6ACF3D6F-B453-403A-992E-8D9188FD33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spTree>
    <p:extLst>
      <p:ext uri="{BB962C8B-B14F-4D97-AF65-F5344CB8AC3E}">
        <p14:creationId xmlns:p14="http://schemas.microsoft.com/office/powerpoint/2010/main" val="110513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3703DC5-F1A8-4632-B3F1-37B4B7B08DFD}"/>
              </a:ext>
            </a:extLst>
          </p:cNvPr>
          <p:cNvSpPr>
            <a:spLocks noGrp="1"/>
          </p:cNvSpPr>
          <p:nvPr>
            <p:ph type="title"/>
          </p:nvPr>
        </p:nvSpPr>
        <p:spPr/>
        <p:txBody>
          <a:bodyPr/>
          <a:lstStyle/>
          <a:p>
            <a:r>
              <a:rPr lang="es-MX" dirty="0"/>
              <a:t>Participación política</a:t>
            </a:r>
            <a:endParaRPr lang="es-EC" dirty="0"/>
          </a:p>
        </p:txBody>
      </p:sp>
      <p:sp>
        <p:nvSpPr>
          <p:cNvPr id="5" name="Marcador de contenido 4">
            <a:extLst>
              <a:ext uri="{FF2B5EF4-FFF2-40B4-BE49-F238E27FC236}">
                <a16:creationId xmlns:a16="http://schemas.microsoft.com/office/drawing/2014/main" id="{5F028239-4AE9-4921-8F9F-04E4C04340BD}"/>
              </a:ext>
            </a:extLst>
          </p:cNvPr>
          <p:cNvSpPr>
            <a:spLocks noGrp="1"/>
          </p:cNvSpPr>
          <p:nvPr>
            <p:ph idx="1"/>
          </p:nvPr>
        </p:nvSpPr>
        <p:spPr>
          <a:xfrm>
            <a:off x="1534695" y="1853754"/>
            <a:ext cx="9869783" cy="1049235"/>
          </a:xfrm>
        </p:spPr>
        <p:txBody>
          <a:bodyPr>
            <a:normAutofit fontScale="92500" lnSpcReduction="10000"/>
          </a:bodyPr>
          <a:lstStyle/>
          <a:p>
            <a:r>
              <a:rPr lang="es-MX" dirty="0"/>
              <a:t>Es el conjunto de acciones llevadas a cabo por  </a:t>
            </a:r>
            <a:r>
              <a:rPr lang="es-MX" dirty="0" err="1"/>
              <a:t>ciudadan@s</a:t>
            </a:r>
            <a:r>
              <a:rPr lang="es-MX" dirty="0"/>
              <a:t> que no han estado involucrados de manera directa en la política y cuya acción pretende influir en el proceso político y en sus resultados.</a:t>
            </a:r>
          </a:p>
          <a:p>
            <a:endParaRPr lang="es-MX" dirty="0"/>
          </a:p>
        </p:txBody>
      </p:sp>
      <p:pic>
        <p:nvPicPr>
          <p:cNvPr id="6" name="Imagen 5">
            <a:extLst>
              <a:ext uri="{FF2B5EF4-FFF2-40B4-BE49-F238E27FC236}">
                <a16:creationId xmlns:a16="http://schemas.microsoft.com/office/drawing/2014/main" id="{08B48EF4-AC52-454A-B651-E9F8C00EA722}"/>
              </a:ext>
            </a:extLst>
          </p:cNvPr>
          <p:cNvPicPr>
            <a:picLocks noChangeAspect="1"/>
          </p:cNvPicPr>
          <p:nvPr/>
        </p:nvPicPr>
        <p:blipFill rotWithShape="1">
          <a:blip r:embed="rId2"/>
          <a:srcRect l="2299" t="9456" r="3073" b="8108"/>
          <a:stretch/>
        </p:blipFill>
        <p:spPr bwMode="auto">
          <a:xfrm>
            <a:off x="692485" y="160775"/>
            <a:ext cx="1684655" cy="832485"/>
          </a:xfrm>
          <a:prstGeom prst="rect">
            <a:avLst/>
          </a:prstGeom>
          <a:noFill/>
          <a:ln>
            <a:noFill/>
          </a:ln>
          <a:extLst>
            <a:ext uri="{53640926-AAD7-44D8-BBD7-CCE9431645EC}">
              <a14:shadowObscured xmlns:a14="http://schemas.microsoft.com/office/drawing/2010/main"/>
            </a:ext>
          </a:extLst>
        </p:spPr>
      </p:pic>
      <p:pic>
        <p:nvPicPr>
          <p:cNvPr id="7" name="Imagen 6" descr="Texto&#10;&#10;Descripción generada automáticamente">
            <a:extLst>
              <a:ext uri="{FF2B5EF4-FFF2-40B4-BE49-F238E27FC236}">
                <a16:creationId xmlns:a16="http://schemas.microsoft.com/office/drawing/2014/main" id="{943514A1-F6BE-4AD9-9249-B1CB93307522}"/>
              </a:ext>
            </a:extLst>
          </p:cNvPr>
          <p:cNvPicPr>
            <a:picLocks noChangeAspect="1"/>
          </p:cNvPicPr>
          <p:nvPr/>
        </p:nvPicPr>
        <p:blipFill rotWithShape="1">
          <a:blip r:embed="rId3">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8" name="Imagen 7" descr="Icono&#10;&#10;Descripción generada automáticamente">
            <a:extLst>
              <a:ext uri="{FF2B5EF4-FFF2-40B4-BE49-F238E27FC236}">
                <a16:creationId xmlns:a16="http://schemas.microsoft.com/office/drawing/2014/main" id="{BB5C69F3-2D6B-41AA-9B1B-6C56126E81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9" name="Imagen 8" descr="Imagen que contiene Texto&#10;&#10;Descripción generada automáticamente">
            <a:extLst>
              <a:ext uri="{FF2B5EF4-FFF2-40B4-BE49-F238E27FC236}">
                <a16:creationId xmlns:a16="http://schemas.microsoft.com/office/drawing/2014/main" id="{84642D27-3CF3-413F-876E-C293854F4E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10" name="Imagen 9" descr="Logotipo&#10;&#10;Descripción generada automáticamente">
            <a:extLst>
              <a:ext uri="{FF2B5EF4-FFF2-40B4-BE49-F238E27FC236}">
                <a16:creationId xmlns:a16="http://schemas.microsoft.com/office/drawing/2014/main" id="{B301B651-E9A1-4F74-8B0F-2BFCB821A7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9940" y="347548"/>
            <a:ext cx="1644539" cy="801222"/>
          </a:xfrm>
          <a:prstGeom prst="rect">
            <a:avLst/>
          </a:prstGeom>
        </p:spPr>
      </p:pic>
      <p:sp>
        <p:nvSpPr>
          <p:cNvPr id="11" name="Rectángulo 10">
            <a:extLst>
              <a:ext uri="{FF2B5EF4-FFF2-40B4-BE49-F238E27FC236}">
                <a16:creationId xmlns:a16="http://schemas.microsoft.com/office/drawing/2014/main" id="{953DDE14-CC72-4EC4-871D-A761DB6CD229}"/>
              </a:ext>
            </a:extLst>
          </p:cNvPr>
          <p:cNvSpPr/>
          <p:nvPr/>
        </p:nvSpPr>
        <p:spPr>
          <a:xfrm>
            <a:off x="2474651" y="3453618"/>
            <a:ext cx="2011680" cy="17327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MX" dirty="0">
              <a:solidFill>
                <a:sysClr val="windowText" lastClr="000000"/>
              </a:solidFill>
            </a:endParaRPr>
          </a:p>
          <a:p>
            <a:r>
              <a:rPr lang="es-MX" dirty="0">
                <a:solidFill>
                  <a:sysClr val="windowText" lastClr="000000"/>
                </a:solidFill>
              </a:rPr>
              <a:t>Los grupos históricamente excluidos de la participación política han sido:</a:t>
            </a:r>
          </a:p>
          <a:p>
            <a:endParaRPr lang="es-MX" dirty="0">
              <a:solidFill>
                <a:sysClr val="windowText" lastClr="000000"/>
              </a:solidFill>
            </a:endParaRPr>
          </a:p>
        </p:txBody>
      </p:sp>
      <p:graphicFrame>
        <p:nvGraphicFramePr>
          <p:cNvPr id="14" name="Tabla 14">
            <a:extLst>
              <a:ext uri="{FF2B5EF4-FFF2-40B4-BE49-F238E27FC236}">
                <a16:creationId xmlns:a16="http://schemas.microsoft.com/office/drawing/2014/main" id="{B98E7A97-0678-40F3-8229-DBDC23B9E6B5}"/>
              </a:ext>
            </a:extLst>
          </p:cNvPr>
          <p:cNvGraphicFramePr>
            <a:graphicFrameLocks noGrp="1"/>
          </p:cNvGraphicFramePr>
          <p:nvPr>
            <p:extLst>
              <p:ext uri="{D42A27DB-BD31-4B8C-83A1-F6EECF244321}">
                <p14:modId xmlns:p14="http://schemas.microsoft.com/office/powerpoint/2010/main" val="3637747030"/>
              </p:ext>
            </p:extLst>
          </p:nvPr>
        </p:nvGraphicFramePr>
        <p:xfrm>
          <a:off x="5662310" y="3221432"/>
          <a:ext cx="4304714" cy="2286000"/>
        </p:xfrm>
        <a:graphic>
          <a:graphicData uri="http://schemas.openxmlformats.org/drawingml/2006/table">
            <a:tbl>
              <a:tblPr firstRow="1" bandRow="1">
                <a:tableStyleId>{5C22544A-7EE6-4342-B048-85BDC9FD1C3A}</a:tableStyleId>
              </a:tblPr>
              <a:tblGrid>
                <a:gridCol w="2152357">
                  <a:extLst>
                    <a:ext uri="{9D8B030D-6E8A-4147-A177-3AD203B41FA5}">
                      <a16:colId xmlns:a16="http://schemas.microsoft.com/office/drawing/2014/main" val="1280107904"/>
                    </a:ext>
                  </a:extLst>
                </a:gridCol>
                <a:gridCol w="2152357">
                  <a:extLst>
                    <a:ext uri="{9D8B030D-6E8A-4147-A177-3AD203B41FA5}">
                      <a16:colId xmlns:a16="http://schemas.microsoft.com/office/drawing/2014/main" val="218551815"/>
                    </a:ext>
                  </a:extLst>
                </a:gridCol>
              </a:tblGrid>
              <a:tr h="2014431">
                <a:tc>
                  <a:txBody>
                    <a:bodyPr/>
                    <a:lstStyle/>
                    <a:p>
                      <a:endParaRPr lang="es-MX" b="1" dirty="0">
                        <a:solidFill>
                          <a:schemeClr val="tx1"/>
                        </a:solidFill>
                      </a:endParaRPr>
                    </a:p>
                    <a:p>
                      <a:r>
                        <a:rPr lang="es-MX" b="1" dirty="0">
                          <a:solidFill>
                            <a:schemeClr val="tx1"/>
                          </a:solidFill>
                        </a:rPr>
                        <a:t>MUJERES</a:t>
                      </a:r>
                    </a:p>
                    <a:p>
                      <a:r>
                        <a:rPr lang="es-MX" b="0" dirty="0">
                          <a:solidFill>
                            <a:schemeClr val="tx1"/>
                          </a:solidFill>
                        </a:rPr>
                        <a:t>Indígenas</a:t>
                      </a:r>
                    </a:p>
                    <a:p>
                      <a:r>
                        <a:rPr lang="es-MX" b="0" dirty="0">
                          <a:solidFill>
                            <a:schemeClr val="tx1"/>
                          </a:solidFill>
                        </a:rPr>
                        <a:t>Afrodescendientes</a:t>
                      </a:r>
                    </a:p>
                    <a:p>
                      <a:r>
                        <a:rPr lang="es-MX" b="0" dirty="0">
                          <a:solidFill>
                            <a:schemeClr val="tx1"/>
                          </a:solidFill>
                        </a:rPr>
                        <a:t>Montubios</a:t>
                      </a:r>
                    </a:p>
                    <a:p>
                      <a:r>
                        <a:rPr lang="es-MX" b="0" dirty="0">
                          <a:solidFill>
                            <a:schemeClr val="tx1"/>
                          </a:solidFill>
                        </a:rPr>
                        <a:t>Personas con discapacidad</a:t>
                      </a:r>
                    </a:p>
                    <a:p>
                      <a:endParaRPr lang="es-MX" b="0" dirty="0">
                        <a:solidFill>
                          <a:schemeClr val="tx1"/>
                        </a:solidFill>
                      </a:endParaRPr>
                    </a:p>
                  </a:txBody>
                  <a:tcPr>
                    <a:solidFill>
                      <a:schemeClr val="accent3">
                        <a:lumMod val="20000"/>
                        <a:lumOff val="80000"/>
                      </a:schemeClr>
                    </a:solidFill>
                  </a:tcPr>
                </a:tc>
                <a:tc>
                  <a:txBody>
                    <a:bodyPr/>
                    <a:lstStyle/>
                    <a:p>
                      <a:endParaRPr lang="es-MX" b="0" dirty="0">
                        <a:solidFill>
                          <a:schemeClr val="tx1"/>
                        </a:solidFill>
                      </a:endParaRPr>
                    </a:p>
                    <a:p>
                      <a:r>
                        <a:rPr lang="es-MX" b="0" dirty="0">
                          <a:solidFill>
                            <a:schemeClr val="tx1"/>
                          </a:solidFill>
                        </a:rPr>
                        <a:t>Personas adultas mayores</a:t>
                      </a:r>
                    </a:p>
                    <a:p>
                      <a:r>
                        <a:rPr lang="es-MX" b="0" dirty="0">
                          <a:solidFill>
                            <a:schemeClr val="tx1"/>
                          </a:solidFill>
                        </a:rPr>
                        <a:t>Extranjeros</a:t>
                      </a:r>
                    </a:p>
                    <a:p>
                      <a:r>
                        <a:rPr lang="es-MX" b="0" dirty="0">
                          <a:solidFill>
                            <a:schemeClr val="tx1"/>
                          </a:solidFill>
                        </a:rPr>
                        <a:t>Niños, niñas y adolescentes</a:t>
                      </a:r>
                      <a:endParaRPr lang="es-EC" b="0" dirty="0">
                        <a:solidFill>
                          <a:schemeClr val="tx1"/>
                        </a:solidFill>
                      </a:endParaRPr>
                    </a:p>
                  </a:txBody>
                  <a:tcPr>
                    <a:solidFill>
                      <a:schemeClr val="accent3">
                        <a:lumMod val="20000"/>
                        <a:lumOff val="80000"/>
                      </a:schemeClr>
                    </a:solidFill>
                  </a:tcPr>
                </a:tc>
                <a:extLst>
                  <a:ext uri="{0D108BD9-81ED-4DB2-BD59-A6C34878D82A}">
                    <a16:rowId xmlns:a16="http://schemas.microsoft.com/office/drawing/2014/main" val="577708272"/>
                  </a:ext>
                </a:extLst>
              </a:tr>
            </a:tbl>
          </a:graphicData>
        </a:graphic>
      </p:graphicFrame>
      <p:sp>
        <p:nvSpPr>
          <p:cNvPr id="15" name="Flecha: a la derecha 14">
            <a:extLst>
              <a:ext uri="{FF2B5EF4-FFF2-40B4-BE49-F238E27FC236}">
                <a16:creationId xmlns:a16="http://schemas.microsoft.com/office/drawing/2014/main" id="{B919BED2-6F40-47A9-A963-0A2EC8DF2575}"/>
              </a:ext>
            </a:extLst>
          </p:cNvPr>
          <p:cNvSpPr/>
          <p:nvPr/>
        </p:nvSpPr>
        <p:spPr>
          <a:xfrm>
            <a:off x="4621296" y="4096140"/>
            <a:ext cx="822269" cy="2682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255344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6F2997-EEC5-4A64-BC25-07BB91FDA659}"/>
              </a:ext>
            </a:extLst>
          </p:cNvPr>
          <p:cNvSpPr>
            <a:spLocks noGrp="1"/>
          </p:cNvSpPr>
          <p:nvPr>
            <p:ph type="title"/>
          </p:nvPr>
        </p:nvSpPr>
        <p:spPr/>
        <p:txBody>
          <a:bodyPr/>
          <a:lstStyle/>
          <a:p>
            <a:r>
              <a:rPr lang="es-MX" dirty="0"/>
              <a:t>Ejemplo de Asamblea Ciudadana </a:t>
            </a:r>
            <a:endParaRPr lang="es-EC" dirty="0"/>
          </a:p>
        </p:txBody>
      </p:sp>
      <p:sp>
        <p:nvSpPr>
          <p:cNvPr id="3" name="Marcador de contenido 2">
            <a:extLst>
              <a:ext uri="{FF2B5EF4-FFF2-40B4-BE49-F238E27FC236}">
                <a16:creationId xmlns:a16="http://schemas.microsoft.com/office/drawing/2014/main" id="{0828184D-8A41-4EA7-A1CB-342A49B15E73}"/>
              </a:ext>
            </a:extLst>
          </p:cNvPr>
          <p:cNvSpPr>
            <a:spLocks noGrp="1"/>
          </p:cNvSpPr>
          <p:nvPr>
            <p:ph idx="1"/>
          </p:nvPr>
        </p:nvSpPr>
        <p:spPr>
          <a:xfrm>
            <a:off x="1534696" y="2015732"/>
            <a:ext cx="6631109" cy="3853083"/>
          </a:xfrm>
          <a:solidFill>
            <a:schemeClr val="accent3">
              <a:lumMod val="40000"/>
              <a:lumOff val="60000"/>
            </a:schemeClr>
          </a:solidFill>
        </p:spPr>
        <p:txBody>
          <a:bodyPr>
            <a:normAutofit fontScale="85000" lnSpcReduction="20000"/>
          </a:bodyPr>
          <a:lstStyle/>
          <a:p>
            <a:r>
              <a:rPr lang="es-MX" b="0" i="0" dirty="0">
                <a:solidFill>
                  <a:srgbClr val="222222"/>
                </a:solidFill>
                <a:effectLst/>
                <a:latin typeface="Lato" panose="020F0502020204030203" pitchFamily="34" charset="0"/>
              </a:rPr>
              <a:t>Resoluciones de la Primera Asamblea Nacional Ciudadana: mandato popular por la unidad y lucha hasta derogar el paquetazo económico y cambiar las políticas neoliberales:</a:t>
            </a:r>
          </a:p>
          <a:p>
            <a:r>
              <a:rPr lang="es-MX" b="0" i="0" dirty="0">
                <a:solidFill>
                  <a:srgbClr val="222222"/>
                </a:solidFill>
                <a:effectLst/>
                <a:latin typeface="Lato" panose="020F0502020204030203" pitchFamily="34" charset="0"/>
              </a:rPr>
              <a:t>1. Constituir la Asamblea Nacional Ciudadana, como expresión de la unidad de todos los sectores de la ciudadanía afectados por el neoliberalismo, por la defensa de la dignidad, los de</a:t>
            </a:r>
          </a:p>
          <a:p>
            <a:r>
              <a:rPr lang="es-MX" b="0" i="0" dirty="0">
                <a:solidFill>
                  <a:srgbClr val="222222"/>
                </a:solidFill>
                <a:effectLst/>
                <a:latin typeface="Lato" panose="020F0502020204030203" pitchFamily="34" charset="0"/>
              </a:rPr>
              <a:t>2. Rechazar el paquetazo económico contra el pueblo y la ciudadanía: incremento del precio de la gasolina, desvinculación y reducción de salarios de servidores públicos, recorte del presupuesto social (salud, educación, bono de desarrollo humano), privatizaciones, flexibilización laboral, reversión de las tierras adjudicadas legalmente por el Plan Tierras, falta de políticas agropecuarias y productivas……</a:t>
            </a:r>
            <a:endParaRPr lang="es-EC" dirty="0"/>
          </a:p>
        </p:txBody>
      </p:sp>
      <p:pic>
        <p:nvPicPr>
          <p:cNvPr id="6" name="Imagen 5">
            <a:extLst>
              <a:ext uri="{FF2B5EF4-FFF2-40B4-BE49-F238E27FC236}">
                <a16:creationId xmlns:a16="http://schemas.microsoft.com/office/drawing/2014/main" id="{72F01B2F-F443-4977-B575-F4C116D27CA1}"/>
              </a:ext>
            </a:extLst>
          </p:cNvPr>
          <p:cNvPicPr>
            <a:picLocks noChangeAspect="1"/>
          </p:cNvPicPr>
          <p:nvPr/>
        </p:nvPicPr>
        <p:blipFill>
          <a:blip r:embed="rId2"/>
          <a:stretch>
            <a:fillRect/>
          </a:stretch>
        </p:blipFill>
        <p:spPr>
          <a:xfrm>
            <a:off x="8496299" y="2152650"/>
            <a:ext cx="3505201" cy="3329330"/>
          </a:xfrm>
          <a:prstGeom prst="rect">
            <a:avLst/>
          </a:prstGeom>
        </p:spPr>
      </p:pic>
      <p:pic>
        <p:nvPicPr>
          <p:cNvPr id="7" name="Imagen 6">
            <a:extLst>
              <a:ext uri="{FF2B5EF4-FFF2-40B4-BE49-F238E27FC236}">
                <a16:creationId xmlns:a16="http://schemas.microsoft.com/office/drawing/2014/main" id="{BF892AC1-FE6F-4EE4-8427-4D45C1714627}"/>
              </a:ext>
            </a:extLst>
          </p:cNvPr>
          <p:cNvPicPr>
            <a:picLocks noChangeAspect="1"/>
          </p:cNvPicPr>
          <p:nvPr/>
        </p:nvPicPr>
        <p:blipFill rotWithShape="1">
          <a:blip r:embed="rId3"/>
          <a:srcRect l="2299" t="9456" r="3073" b="8108"/>
          <a:stretch/>
        </p:blipFill>
        <p:spPr bwMode="auto">
          <a:xfrm>
            <a:off x="484313" y="286619"/>
            <a:ext cx="1852487" cy="915420"/>
          </a:xfrm>
          <a:prstGeom prst="rect">
            <a:avLst/>
          </a:prstGeom>
          <a:noFill/>
          <a:ln>
            <a:noFill/>
          </a:ln>
          <a:extLst>
            <a:ext uri="{53640926-AAD7-44D8-BBD7-CCE9431645EC}">
              <a14:shadowObscured xmlns:a14="http://schemas.microsoft.com/office/drawing/2010/main"/>
            </a:ext>
          </a:extLst>
        </p:spPr>
      </p:pic>
      <p:pic>
        <p:nvPicPr>
          <p:cNvPr id="8" name="Imagen 7" descr="Texto&#10;&#10;Descripción generada automáticamente">
            <a:extLst>
              <a:ext uri="{FF2B5EF4-FFF2-40B4-BE49-F238E27FC236}">
                <a16:creationId xmlns:a16="http://schemas.microsoft.com/office/drawing/2014/main" id="{B601AE7B-F203-4166-9DB8-E07ECF6B518D}"/>
              </a:ext>
            </a:extLst>
          </p:cNvPr>
          <p:cNvPicPr>
            <a:picLocks noChangeAspect="1"/>
          </p:cNvPicPr>
          <p:nvPr/>
        </p:nvPicPr>
        <p:blipFill rotWithShape="1">
          <a:blip r:embed="rId4">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9" name="Imagen 8" descr="Icono&#10;&#10;Descripción generada automáticamente">
            <a:extLst>
              <a:ext uri="{FF2B5EF4-FFF2-40B4-BE49-F238E27FC236}">
                <a16:creationId xmlns:a16="http://schemas.microsoft.com/office/drawing/2014/main" id="{35E50080-43F1-4CDB-97CD-8507033C7C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10" name="Imagen 9" descr="Imagen que contiene Texto&#10;&#10;Descripción generada automáticamente">
            <a:extLst>
              <a:ext uri="{FF2B5EF4-FFF2-40B4-BE49-F238E27FC236}">
                <a16:creationId xmlns:a16="http://schemas.microsoft.com/office/drawing/2014/main" id="{46F72ABC-8033-4017-B63A-D5D40E16CE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11" name="Imagen 10" descr="Logotipo&#10;&#10;Descripción generada automáticamente">
            <a:extLst>
              <a:ext uri="{FF2B5EF4-FFF2-40B4-BE49-F238E27FC236}">
                <a16:creationId xmlns:a16="http://schemas.microsoft.com/office/drawing/2014/main" id="{406D7ACB-C756-4632-8428-2DA1BAB2EB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46141" y="282142"/>
            <a:ext cx="1878933" cy="915419"/>
          </a:xfrm>
          <a:prstGeom prst="rect">
            <a:avLst/>
          </a:prstGeom>
        </p:spPr>
      </p:pic>
      <p:sp>
        <p:nvSpPr>
          <p:cNvPr id="13" name="CuadroTexto 12">
            <a:extLst>
              <a:ext uri="{FF2B5EF4-FFF2-40B4-BE49-F238E27FC236}">
                <a16:creationId xmlns:a16="http://schemas.microsoft.com/office/drawing/2014/main" id="{220ED852-84FB-4D24-AAAE-1B2228874CAB}"/>
              </a:ext>
            </a:extLst>
          </p:cNvPr>
          <p:cNvSpPr txBox="1"/>
          <p:nvPr/>
        </p:nvSpPr>
        <p:spPr>
          <a:xfrm>
            <a:off x="1709143" y="5868815"/>
            <a:ext cx="6105524" cy="646331"/>
          </a:xfrm>
          <a:prstGeom prst="rect">
            <a:avLst/>
          </a:prstGeom>
          <a:noFill/>
        </p:spPr>
        <p:txBody>
          <a:bodyPr wrap="square">
            <a:spAutoFit/>
          </a:bodyPr>
          <a:lstStyle/>
          <a:p>
            <a:r>
              <a:rPr lang="es-EC" dirty="0">
                <a:hlinkClick r:id="rId8"/>
              </a:rPr>
              <a:t>https://acortar.link/diBj9F</a:t>
            </a:r>
            <a:endParaRPr lang="es-EC" dirty="0"/>
          </a:p>
          <a:p>
            <a:endParaRPr lang="es-EC" dirty="0"/>
          </a:p>
        </p:txBody>
      </p:sp>
    </p:spTree>
    <p:extLst>
      <p:ext uri="{BB962C8B-B14F-4D97-AF65-F5344CB8AC3E}">
        <p14:creationId xmlns:p14="http://schemas.microsoft.com/office/powerpoint/2010/main" val="304717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7">
            <a:extLst>
              <a:ext uri="{FF2B5EF4-FFF2-40B4-BE49-F238E27FC236}">
                <a16:creationId xmlns:a16="http://schemas.microsoft.com/office/drawing/2014/main" id="{71E2CB60-DF87-469B-B3F0-BE2CE432EF46}"/>
              </a:ext>
            </a:extLst>
          </p:cNvPr>
          <p:cNvSpPr>
            <a:spLocks noGrp="1"/>
          </p:cNvSpPr>
          <p:nvPr>
            <p:ph idx="1"/>
          </p:nvPr>
        </p:nvSpPr>
        <p:spPr>
          <a:xfrm>
            <a:off x="1534696" y="2015732"/>
            <a:ext cx="6641741" cy="4023118"/>
          </a:xfrm>
        </p:spPr>
        <p:txBody>
          <a:bodyPr>
            <a:normAutofit fontScale="92500" lnSpcReduction="20000"/>
          </a:bodyPr>
          <a:lstStyle/>
          <a:p>
            <a:endParaRPr lang="es-MX" dirty="0"/>
          </a:p>
          <a:p>
            <a:pPr marL="285750" indent="-285750">
              <a:buFont typeface="Arial" panose="020B0604020202020204" pitchFamily="34" charset="0"/>
              <a:buChar char="•"/>
            </a:pPr>
            <a:r>
              <a:rPr lang="es-MX" dirty="0"/>
              <a:t>Es convocada por el GAD</a:t>
            </a:r>
          </a:p>
          <a:p>
            <a:pPr marL="285750" indent="-285750">
              <a:buFont typeface="Arial" panose="020B0604020202020204" pitchFamily="34" charset="0"/>
              <a:buChar char="•"/>
            </a:pPr>
            <a:r>
              <a:rPr lang="es-MX" dirty="0"/>
              <a:t>Está integrada por autoridades, funcionarios del régimen dependiente y ciudadanía</a:t>
            </a:r>
          </a:p>
          <a:p>
            <a:pPr marL="285750" indent="-285750">
              <a:buFont typeface="Arial" panose="020B0604020202020204" pitchFamily="34" charset="0"/>
              <a:buChar char="•"/>
            </a:pPr>
            <a:r>
              <a:rPr lang="es-MX" dirty="0"/>
              <a:t>Es normada por Ordenanzas y Resoluciones</a:t>
            </a:r>
          </a:p>
          <a:p>
            <a:pPr marL="285750" indent="-285750">
              <a:buFont typeface="Arial" panose="020B0604020202020204" pitchFamily="34" charset="0"/>
              <a:buChar char="•"/>
            </a:pPr>
            <a:r>
              <a:rPr lang="es-MX" dirty="0"/>
              <a:t>Es una obligación de las autoridades para garantizar los derechos</a:t>
            </a:r>
          </a:p>
          <a:p>
            <a:pPr marL="285750" indent="-285750">
              <a:buFont typeface="Arial" panose="020B0604020202020204" pitchFamily="34" charset="0"/>
              <a:buChar char="•"/>
            </a:pPr>
            <a:r>
              <a:rPr lang="es-MX" dirty="0"/>
              <a:t>Es la máxima instancia de participación ciudadana en el territorio. </a:t>
            </a:r>
          </a:p>
          <a:p>
            <a:pPr marL="285750" indent="-285750">
              <a:buFont typeface="Arial" panose="020B0604020202020204" pitchFamily="34" charset="0"/>
              <a:buChar char="•"/>
            </a:pPr>
            <a:r>
              <a:rPr lang="es-MX" dirty="0"/>
              <a:t>Son convocadas para el proceso de Rendición de Cuentas</a:t>
            </a:r>
          </a:p>
          <a:p>
            <a:endParaRPr lang="es-EC" dirty="0"/>
          </a:p>
        </p:txBody>
      </p:sp>
      <p:pic>
        <p:nvPicPr>
          <p:cNvPr id="2" name="Imagen 1">
            <a:extLst>
              <a:ext uri="{FF2B5EF4-FFF2-40B4-BE49-F238E27FC236}">
                <a16:creationId xmlns:a16="http://schemas.microsoft.com/office/drawing/2014/main" id="{7A097D18-5936-4826-B7FD-91DA208DF677}"/>
              </a:ext>
            </a:extLst>
          </p:cNvPr>
          <p:cNvPicPr>
            <a:picLocks noChangeAspect="1"/>
          </p:cNvPicPr>
          <p:nvPr/>
        </p:nvPicPr>
        <p:blipFill>
          <a:blip r:embed="rId2"/>
          <a:stretch>
            <a:fillRect/>
          </a:stretch>
        </p:blipFill>
        <p:spPr>
          <a:xfrm>
            <a:off x="8320648" y="2828866"/>
            <a:ext cx="3669014" cy="2468702"/>
          </a:xfrm>
          <a:prstGeom prst="rect">
            <a:avLst/>
          </a:prstGeom>
        </p:spPr>
      </p:pic>
      <p:pic>
        <p:nvPicPr>
          <p:cNvPr id="5" name="Imagen 4" descr="Imagen que contiene Texto&#10;&#10;Descripción generada automáticamente">
            <a:extLst>
              <a:ext uri="{FF2B5EF4-FFF2-40B4-BE49-F238E27FC236}">
                <a16:creationId xmlns:a16="http://schemas.microsoft.com/office/drawing/2014/main" id="{A3BC0FF5-87E9-4EB9-A4C3-67D9B9E87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6" name="Imagen 5">
            <a:extLst>
              <a:ext uri="{FF2B5EF4-FFF2-40B4-BE49-F238E27FC236}">
                <a16:creationId xmlns:a16="http://schemas.microsoft.com/office/drawing/2014/main" id="{84281CEF-3312-4190-B43F-D613C3430F54}"/>
              </a:ext>
            </a:extLst>
          </p:cNvPr>
          <p:cNvPicPr>
            <a:picLocks noChangeAspect="1"/>
          </p:cNvPicPr>
          <p:nvPr/>
        </p:nvPicPr>
        <p:blipFill rotWithShape="1">
          <a:blip r:embed="rId4"/>
          <a:srcRect l="2299" t="9456" r="3073" b="8108"/>
          <a:stretch/>
        </p:blipFill>
        <p:spPr bwMode="auto">
          <a:xfrm>
            <a:off x="484313" y="286619"/>
            <a:ext cx="1852487" cy="915420"/>
          </a:xfrm>
          <a:prstGeom prst="rect">
            <a:avLst/>
          </a:prstGeom>
          <a:noFill/>
          <a:ln>
            <a:noFill/>
          </a:ln>
          <a:extLst>
            <a:ext uri="{53640926-AAD7-44D8-BBD7-CCE9431645EC}">
              <a14:shadowObscured xmlns:a14="http://schemas.microsoft.com/office/drawing/2010/main"/>
            </a:ext>
          </a:extLst>
        </p:spPr>
      </p:pic>
      <p:pic>
        <p:nvPicPr>
          <p:cNvPr id="9" name="Imagen 8" descr="Texto&#10;&#10;Descripción generada automáticamente">
            <a:extLst>
              <a:ext uri="{FF2B5EF4-FFF2-40B4-BE49-F238E27FC236}">
                <a16:creationId xmlns:a16="http://schemas.microsoft.com/office/drawing/2014/main" id="{5E948C24-F66C-4D9D-B10D-1DCCCF364F6C}"/>
              </a:ext>
            </a:extLst>
          </p:cNvPr>
          <p:cNvPicPr>
            <a:picLocks noChangeAspect="1"/>
          </p:cNvPicPr>
          <p:nvPr/>
        </p:nvPicPr>
        <p:blipFill rotWithShape="1">
          <a:blip r:embed="rId5">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10" name="Imagen 9" descr="Icono&#10;&#10;Descripción generada automáticamente">
            <a:extLst>
              <a:ext uri="{FF2B5EF4-FFF2-40B4-BE49-F238E27FC236}">
                <a16:creationId xmlns:a16="http://schemas.microsoft.com/office/drawing/2014/main" id="{B395FE33-FBD5-4679-94B6-395FEA7615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11" name="Imagen 10" descr="Logotipo&#10;&#10;Descripción generada automáticamente">
            <a:extLst>
              <a:ext uri="{FF2B5EF4-FFF2-40B4-BE49-F238E27FC236}">
                <a16:creationId xmlns:a16="http://schemas.microsoft.com/office/drawing/2014/main" id="{96D94056-A331-433B-899A-CAEFC5B006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46141" y="282142"/>
            <a:ext cx="1878933" cy="915419"/>
          </a:xfrm>
          <a:prstGeom prst="rect">
            <a:avLst/>
          </a:prstGeom>
        </p:spPr>
      </p:pic>
      <p:sp>
        <p:nvSpPr>
          <p:cNvPr id="13" name="Título 12">
            <a:extLst>
              <a:ext uri="{FF2B5EF4-FFF2-40B4-BE49-F238E27FC236}">
                <a16:creationId xmlns:a16="http://schemas.microsoft.com/office/drawing/2014/main" id="{68744651-4CB1-403F-BF3B-73B14E387AFB}"/>
              </a:ext>
            </a:extLst>
          </p:cNvPr>
          <p:cNvSpPr>
            <a:spLocks noGrp="1"/>
          </p:cNvSpPr>
          <p:nvPr>
            <p:ph type="title"/>
          </p:nvPr>
        </p:nvSpPr>
        <p:spPr>
          <a:xfrm>
            <a:off x="1534696" y="1197561"/>
            <a:ext cx="9520158" cy="1049235"/>
          </a:xfrm>
        </p:spPr>
        <p:txBody>
          <a:bodyPr/>
          <a:lstStyle/>
          <a:p>
            <a:r>
              <a:rPr lang="es-MX" dirty="0"/>
              <a:t>ASAMBLEAS SPL </a:t>
            </a:r>
            <a:endParaRPr lang="es-EC" dirty="0"/>
          </a:p>
        </p:txBody>
      </p:sp>
    </p:spTree>
    <p:extLst>
      <p:ext uri="{BB962C8B-B14F-4D97-AF65-F5344CB8AC3E}">
        <p14:creationId xmlns:p14="http://schemas.microsoft.com/office/powerpoint/2010/main" val="7255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1000"/>
                                        <p:tgtEl>
                                          <p:spTgt spid="8">
                                            <p:txEl>
                                              <p:pRg st="3" end="3"/>
                                            </p:txEl>
                                          </p:spTgt>
                                        </p:tgtEl>
                                      </p:cBhvr>
                                    </p:animEffect>
                                    <p:anim calcmode="lin" valueType="num">
                                      <p:cBhvr>
                                        <p:cTn id="22"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fade">
                                      <p:cBhvr>
                                        <p:cTn id="28" dur="1000"/>
                                        <p:tgtEl>
                                          <p:spTgt spid="8">
                                            <p:txEl>
                                              <p:pRg st="4" end="4"/>
                                            </p:txEl>
                                          </p:spTgt>
                                        </p:tgtEl>
                                      </p:cBhvr>
                                    </p:animEffect>
                                    <p:anim calcmode="lin" valueType="num">
                                      <p:cBhvr>
                                        <p:cTn id="29"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animEffect transition="in" filter="fade">
                                      <p:cBhvr>
                                        <p:cTn id="35" dur="1000"/>
                                        <p:tgtEl>
                                          <p:spTgt spid="8">
                                            <p:txEl>
                                              <p:pRg st="5" end="5"/>
                                            </p:txEl>
                                          </p:spTgt>
                                        </p:tgtEl>
                                      </p:cBhvr>
                                    </p:animEffect>
                                    <p:anim calcmode="lin" valueType="num">
                                      <p:cBhvr>
                                        <p:cTn id="36"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fade">
                                      <p:cBhvr>
                                        <p:cTn id="42" dur="1000"/>
                                        <p:tgtEl>
                                          <p:spTgt spid="8">
                                            <p:txEl>
                                              <p:pRg st="6" end="6"/>
                                            </p:txEl>
                                          </p:spTgt>
                                        </p:tgtEl>
                                      </p:cBhvr>
                                    </p:animEffect>
                                    <p:anim calcmode="lin" valueType="num">
                                      <p:cBhvr>
                                        <p:cTn id="43"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0E1C6C-0EDC-48F0-9667-FC06333B6426}"/>
              </a:ext>
            </a:extLst>
          </p:cNvPr>
          <p:cNvSpPr>
            <a:spLocks noGrp="1"/>
          </p:cNvSpPr>
          <p:nvPr>
            <p:ph type="title"/>
          </p:nvPr>
        </p:nvSpPr>
        <p:spPr/>
        <p:txBody>
          <a:bodyPr/>
          <a:lstStyle/>
          <a:p>
            <a:r>
              <a:rPr lang="es-MX" dirty="0"/>
              <a:t>Ejemplo de Asamblea del Sistema de Participación local - SPL</a:t>
            </a:r>
            <a:endParaRPr lang="es-EC" dirty="0"/>
          </a:p>
        </p:txBody>
      </p:sp>
      <p:sp>
        <p:nvSpPr>
          <p:cNvPr id="3" name="Marcador de contenido 2">
            <a:extLst>
              <a:ext uri="{FF2B5EF4-FFF2-40B4-BE49-F238E27FC236}">
                <a16:creationId xmlns:a16="http://schemas.microsoft.com/office/drawing/2014/main" id="{7C9D95C2-A217-41CE-9272-C4551F6B4D19}"/>
              </a:ext>
            </a:extLst>
          </p:cNvPr>
          <p:cNvSpPr>
            <a:spLocks noGrp="1"/>
          </p:cNvSpPr>
          <p:nvPr>
            <p:ph idx="1"/>
          </p:nvPr>
        </p:nvSpPr>
        <p:spPr>
          <a:xfrm>
            <a:off x="1534696" y="2015732"/>
            <a:ext cx="9152354" cy="4037749"/>
          </a:xfrm>
          <a:solidFill>
            <a:schemeClr val="accent3">
              <a:lumMod val="40000"/>
              <a:lumOff val="60000"/>
            </a:schemeClr>
          </a:solidFill>
        </p:spPr>
        <p:txBody>
          <a:bodyPr>
            <a:normAutofit fontScale="92500" lnSpcReduction="20000"/>
          </a:bodyPr>
          <a:lstStyle/>
          <a:p>
            <a:r>
              <a:rPr lang="es-MX" b="1" i="0" dirty="0">
                <a:solidFill>
                  <a:srgbClr val="2F2F2F"/>
                </a:solidFill>
                <a:effectLst/>
                <a:latin typeface="Poppins" panose="020B0502040204020203" pitchFamily="2" charset="0"/>
              </a:rPr>
              <a:t>ASAMBLEAS CIUDADANAS PARA EL PROCESO DE RENDICIÓN DE CUENTAS</a:t>
            </a:r>
          </a:p>
          <a:p>
            <a:pPr algn="just"/>
            <a:r>
              <a:rPr lang="es-MX" b="0" i="0" dirty="0">
                <a:solidFill>
                  <a:srgbClr val="2F2F2F"/>
                </a:solidFill>
                <a:effectLst/>
                <a:latin typeface="Roboto" panose="02000000000000000000" pitchFamily="2" charset="0"/>
              </a:rPr>
              <a:t>El Gobierno Municipal de La Concordia, bajo la coordinación del Consejo de Participación Ciudadana y Control Social (CPCCS), realizó este miércoles 12 de abril la quinta Asamblea Ciudadana, que forma parte del proceso de Rendición de Cuentas 2016 de esta administración municipal como lo establece la Ley Orgánica de Participación Ciudadana y Control Social.</a:t>
            </a:r>
          </a:p>
          <a:p>
            <a:pPr algn="just"/>
            <a:r>
              <a:rPr lang="es-MX" b="0" i="0" dirty="0">
                <a:solidFill>
                  <a:srgbClr val="2F2F2F"/>
                </a:solidFill>
                <a:effectLst/>
                <a:latin typeface="Roboto" panose="02000000000000000000" pitchFamily="2" charset="0"/>
              </a:rPr>
              <a:t>A ésta convocatoria asistieron los miembros que pertenecen a las asambleas ciudadanas del cantón. El nuevo sistema de Rendición de Cuentas consta de cuatro fases: planificación y facilitación del proceso; evaluación de la gestión; deliberación y evaluación ciudadana del informe institucional y la incorporación de la opinión ciudadana retroalimentación y seguimiento. </a:t>
            </a:r>
          </a:p>
          <a:p>
            <a:r>
              <a:rPr lang="es-EC" dirty="0">
                <a:hlinkClick r:id="rId2"/>
              </a:rPr>
              <a:t>https://acortar.link/H8dlGJ</a:t>
            </a:r>
            <a:endParaRPr lang="es-EC" dirty="0"/>
          </a:p>
          <a:p>
            <a:endParaRPr lang="es-EC" dirty="0"/>
          </a:p>
        </p:txBody>
      </p:sp>
    </p:spTree>
    <p:extLst>
      <p:ext uri="{BB962C8B-B14F-4D97-AF65-F5344CB8AC3E}">
        <p14:creationId xmlns:p14="http://schemas.microsoft.com/office/powerpoint/2010/main" val="2547911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2E823D-2605-42C5-BC10-722FA7DA224A}"/>
              </a:ext>
            </a:extLst>
          </p:cNvPr>
          <p:cNvSpPr>
            <a:spLocks noGrp="1"/>
          </p:cNvSpPr>
          <p:nvPr>
            <p:ph type="title"/>
          </p:nvPr>
        </p:nvSpPr>
        <p:spPr>
          <a:xfrm>
            <a:off x="1449936" y="1201480"/>
            <a:ext cx="9520158" cy="1049235"/>
          </a:xfrm>
        </p:spPr>
        <p:txBody>
          <a:bodyPr>
            <a:normAutofit fontScale="90000"/>
          </a:bodyPr>
          <a:lstStyle/>
          <a:p>
            <a:br>
              <a:rPr lang="es-MX" b="1" dirty="0"/>
            </a:br>
            <a:br>
              <a:rPr lang="es-MX" b="1" dirty="0"/>
            </a:br>
            <a:br>
              <a:rPr lang="es-MX" b="1" dirty="0"/>
            </a:br>
            <a:br>
              <a:rPr lang="es-MX" b="1" dirty="0"/>
            </a:br>
            <a:r>
              <a:rPr lang="es-MX" b="1" dirty="0"/>
              <a:t>ASAMBLEA CIUDADANA PLURINACIONAL E INTERCULTURAL PARA EL BUEN VIVIR</a:t>
            </a:r>
            <a:endParaRPr lang="es-EC" dirty="0"/>
          </a:p>
        </p:txBody>
      </p:sp>
      <p:sp>
        <p:nvSpPr>
          <p:cNvPr id="3" name="Marcador de contenido 2">
            <a:extLst>
              <a:ext uri="{FF2B5EF4-FFF2-40B4-BE49-F238E27FC236}">
                <a16:creationId xmlns:a16="http://schemas.microsoft.com/office/drawing/2014/main" id="{5AB4A7EC-7E0F-4044-B9C1-C1E60A893D12}"/>
              </a:ext>
            </a:extLst>
          </p:cNvPr>
          <p:cNvSpPr>
            <a:spLocks noGrp="1"/>
          </p:cNvSpPr>
          <p:nvPr>
            <p:ph idx="1"/>
          </p:nvPr>
        </p:nvSpPr>
        <p:spPr>
          <a:xfrm>
            <a:off x="1449936" y="2866336"/>
            <a:ext cx="4455564" cy="3991663"/>
          </a:xfrm>
        </p:spPr>
        <p:txBody>
          <a:bodyPr/>
          <a:lstStyle/>
          <a:p>
            <a:r>
              <a:rPr lang="es-MX" dirty="0"/>
              <a:t>Espacio de diálogo entre el Estado y la ciudadanía para el proceso de formulación, aprobación y seguimiento del PLAN NACIONAL DE DESARROLLO</a:t>
            </a:r>
            <a:endParaRPr lang="es-EC" dirty="0"/>
          </a:p>
        </p:txBody>
      </p:sp>
      <p:pic>
        <p:nvPicPr>
          <p:cNvPr id="4" name="Imagen 3">
            <a:extLst>
              <a:ext uri="{FF2B5EF4-FFF2-40B4-BE49-F238E27FC236}">
                <a16:creationId xmlns:a16="http://schemas.microsoft.com/office/drawing/2014/main" id="{A4D88437-4811-4E5E-BD09-046E556C0FD7}"/>
              </a:ext>
            </a:extLst>
          </p:cNvPr>
          <p:cNvPicPr>
            <a:picLocks noChangeAspect="1"/>
          </p:cNvPicPr>
          <p:nvPr/>
        </p:nvPicPr>
        <p:blipFill>
          <a:blip r:embed="rId2"/>
          <a:stretch>
            <a:fillRect/>
          </a:stretch>
        </p:blipFill>
        <p:spPr>
          <a:xfrm>
            <a:off x="7111956" y="2304547"/>
            <a:ext cx="4508534" cy="3377048"/>
          </a:xfrm>
          <a:prstGeom prst="rect">
            <a:avLst/>
          </a:prstGeom>
        </p:spPr>
      </p:pic>
      <p:pic>
        <p:nvPicPr>
          <p:cNvPr id="5" name="Imagen 4">
            <a:extLst>
              <a:ext uri="{FF2B5EF4-FFF2-40B4-BE49-F238E27FC236}">
                <a16:creationId xmlns:a16="http://schemas.microsoft.com/office/drawing/2014/main" id="{B144ADFC-D096-4279-9F56-6B7604955D17}"/>
              </a:ext>
            </a:extLst>
          </p:cNvPr>
          <p:cNvPicPr>
            <a:picLocks noChangeAspect="1"/>
          </p:cNvPicPr>
          <p:nvPr/>
        </p:nvPicPr>
        <p:blipFill rotWithShape="1">
          <a:blip r:embed="rId3"/>
          <a:srcRect l="2299" t="9456" r="3073" b="8108"/>
          <a:stretch/>
        </p:blipFill>
        <p:spPr bwMode="auto">
          <a:xfrm>
            <a:off x="484313" y="286619"/>
            <a:ext cx="1852487" cy="915420"/>
          </a:xfrm>
          <a:prstGeom prst="rect">
            <a:avLst/>
          </a:prstGeom>
          <a:noFill/>
          <a:ln>
            <a:noFill/>
          </a:ln>
          <a:extLst>
            <a:ext uri="{53640926-AAD7-44D8-BBD7-CCE9431645EC}">
              <a14:shadowObscured xmlns:a14="http://schemas.microsoft.com/office/drawing/2010/main"/>
            </a:ext>
          </a:extLst>
        </p:spPr>
      </p:pic>
      <p:pic>
        <p:nvPicPr>
          <p:cNvPr id="6" name="Imagen 5" descr="Texto&#10;&#10;Descripción generada automáticamente">
            <a:extLst>
              <a:ext uri="{FF2B5EF4-FFF2-40B4-BE49-F238E27FC236}">
                <a16:creationId xmlns:a16="http://schemas.microsoft.com/office/drawing/2014/main" id="{778CFE47-2693-468F-A023-212EC503EB4D}"/>
              </a:ext>
            </a:extLst>
          </p:cNvPr>
          <p:cNvPicPr>
            <a:picLocks noChangeAspect="1"/>
          </p:cNvPicPr>
          <p:nvPr/>
        </p:nvPicPr>
        <p:blipFill rotWithShape="1">
          <a:blip r:embed="rId4">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7" name="Imagen 6" descr="Icono&#10;&#10;Descripción generada automáticamente">
            <a:extLst>
              <a:ext uri="{FF2B5EF4-FFF2-40B4-BE49-F238E27FC236}">
                <a16:creationId xmlns:a16="http://schemas.microsoft.com/office/drawing/2014/main" id="{4186022D-7A83-44C3-95E0-39FF74D442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8" name="Imagen 7" descr="Imagen que contiene Texto&#10;&#10;Descripción generada automáticamente">
            <a:extLst>
              <a:ext uri="{FF2B5EF4-FFF2-40B4-BE49-F238E27FC236}">
                <a16:creationId xmlns:a16="http://schemas.microsoft.com/office/drawing/2014/main" id="{13F87C46-B860-42B0-9F94-3741CA8CA8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9" name="Imagen 8" descr="Logotipo&#10;&#10;Descripción generada automáticamente">
            <a:extLst>
              <a:ext uri="{FF2B5EF4-FFF2-40B4-BE49-F238E27FC236}">
                <a16:creationId xmlns:a16="http://schemas.microsoft.com/office/drawing/2014/main" id="{7DBACF27-53CB-4071-8105-3CFA1A942D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46141" y="282142"/>
            <a:ext cx="1878933" cy="915419"/>
          </a:xfrm>
          <a:prstGeom prst="rect">
            <a:avLst/>
          </a:prstGeom>
        </p:spPr>
      </p:pic>
    </p:spTree>
    <p:extLst>
      <p:ext uri="{BB962C8B-B14F-4D97-AF65-F5344CB8AC3E}">
        <p14:creationId xmlns:p14="http://schemas.microsoft.com/office/powerpoint/2010/main" val="108101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3D6D35-E5C2-4E1A-9531-D6E30A94D2B9}"/>
              </a:ext>
            </a:extLst>
          </p:cNvPr>
          <p:cNvSpPr>
            <a:spLocks noGrp="1"/>
          </p:cNvSpPr>
          <p:nvPr>
            <p:ph type="title"/>
          </p:nvPr>
        </p:nvSpPr>
        <p:spPr/>
        <p:txBody>
          <a:bodyPr>
            <a:normAutofit/>
          </a:bodyPr>
          <a:lstStyle/>
          <a:p>
            <a:r>
              <a:rPr lang="es-MX" b="1" dirty="0"/>
              <a:t>Ejemplo de Asamblea ciudadana plurinacional e intercultural para el Buen Vivir</a:t>
            </a:r>
            <a:endParaRPr lang="es-EC" b="1" dirty="0"/>
          </a:p>
        </p:txBody>
      </p:sp>
      <p:pic>
        <p:nvPicPr>
          <p:cNvPr id="8" name="Imagen 7">
            <a:extLst>
              <a:ext uri="{FF2B5EF4-FFF2-40B4-BE49-F238E27FC236}">
                <a16:creationId xmlns:a16="http://schemas.microsoft.com/office/drawing/2014/main" id="{92F9FE5D-1529-4076-928F-6C4009A0884D}"/>
              </a:ext>
            </a:extLst>
          </p:cNvPr>
          <p:cNvPicPr>
            <a:picLocks noChangeAspect="1"/>
          </p:cNvPicPr>
          <p:nvPr/>
        </p:nvPicPr>
        <p:blipFill>
          <a:blip r:embed="rId2"/>
          <a:stretch>
            <a:fillRect/>
          </a:stretch>
        </p:blipFill>
        <p:spPr>
          <a:xfrm>
            <a:off x="5044257" y="1986370"/>
            <a:ext cx="3058773" cy="3934495"/>
          </a:xfrm>
          <a:prstGeom prst="rect">
            <a:avLst/>
          </a:prstGeom>
        </p:spPr>
      </p:pic>
      <p:pic>
        <p:nvPicPr>
          <p:cNvPr id="9" name="Imagen 8">
            <a:extLst>
              <a:ext uri="{FF2B5EF4-FFF2-40B4-BE49-F238E27FC236}">
                <a16:creationId xmlns:a16="http://schemas.microsoft.com/office/drawing/2014/main" id="{C855F131-A546-4350-B407-EFBDCD409E1F}"/>
              </a:ext>
            </a:extLst>
          </p:cNvPr>
          <p:cNvPicPr>
            <a:picLocks noChangeAspect="1"/>
          </p:cNvPicPr>
          <p:nvPr/>
        </p:nvPicPr>
        <p:blipFill>
          <a:blip r:embed="rId3"/>
          <a:stretch>
            <a:fillRect/>
          </a:stretch>
        </p:blipFill>
        <p:spPr>
          <a:xfrm>
            <a:off x="8752226" y="1986370"/>
            <a:ext cx="3058773" cy="3934495"/>
          </a:xfrm>
          <a:prstGeom prst="rect">
            <a:avLst/>
          </a:prstGeom>
        </p:spPr>
      </p:pic>
      <p:sp>
        <p:nvSpPr>
          <p:cNvPr id="10" name="CuadroTexto 9">
            <a:extLst>
              <a:ext uri="{FF2B5EF4-FFF2-40B4-BE49-F238E27FC236}">
                <a16:creationId xmlns:a16="http://schemas.microsoft.com/office/drawing/2014/main" id="{B05E8C97-E727-4E29-8844-EE871C4545E7}"/>
              </a:ext>
            </a:extLst>
          </p:cNvPr>
          <p:cNvSpPr txBox="1"/>
          <p:nvPr/>
        </p:nvSpPr>
        <p:spPr>
          <a:xfrm>
            <a:off x="1252117" y="2418924"/>
            <a:ext cx="3467542" cy="2585323"/>
          </a:xfrm>
          <a:prstGeom prst="rect">
            <a:avLst/>
          </a:prstGeom>
          <a:noFill/>
        </p:spPr>
        <p:txBody>
          <a:bodyPr wrap="square" rtlCol="0">
            <a:spAutoFit/>
          </a:bodyPr>
          <a:lstStyle/>
          <a:p>
            <a:pPr algn="l"/>
            <a:r>
              <a:rPr lang="es-MX" b="0" i="0" u="none" strike="noStrike" dirty="0">
                <a:solidFill>
                  <a:srgbClr val="0F1419"/>
                </a:solidFill>
                <a:effectLst/>
                <a:latin typeface="TwitterChirp"/>
              </a:rPr>
              <a:t>Manifiesto| La Asamblea Ciudadana Plurinacional e Intercultural para el Buen Vivir (</a:t>
            </a:r>
            <a:r>
              <a:rPr lang="es-MX" b="0" i="0" u="none" strike="noStrike" dirty="0">
                <a:solidFill>
                  <a:srgbClr val="1D9BF0"/>
                </a:solidFill>
                <a:effectLst/>
                <a:latin typeface="TwitterChirp"/>
                <a:hlinkClick r:id="rId4"/>
              </a:rPr>
              <a:t>@asciudbuenvivir</a:t>
            </a:r>
            <a:r>
              <a:rPr lang="es-MX" b="0" i="0" u="none" strike="noStrike" dirty="0">
                <a:solidFill>
                  <a:srgbClr val="0F1419"/>
                </a:solidFill>
                <a:effectLst/>
                <a:latin typeface="TwitterChirp"/>
              </a:rPr>
              <a:t>) expresa su respaldo y apoyo a las acciones promovidas por la </a:t>
            </a:r>
            <a:r>
              <a:rPr lang="es-MX" b="0" i="0" u="none" strike="noStrike" dirty="0">
                <a:solidFill>
                  <a:srgbClr val="1D9BF0"/>
                </a:solidFill>
                <a:effectLst/>
                <a:latin typeface="TwitterChirp"/>
                <a:hlinkClick r:id="rId5"/>
              </a:rPr>
              <a:t>#DefensoríaDelPueblo</a:t>
            </a:r>
            <a:r>
              <a:rPr lang="es-MX" b="0" i="0" u="none" strike="noStrike" dirty="0">
                <a:solidFill>
                  <a:srgbClr val="0F1419"/>
                </a:solidFill>
                <a:effectLst/>
                <a:latin typeface="TwitterChirp"/>
              </a:rPr>
              <a:t> en el marco del </a:t>
            </a:r>
            <a:r>
              <a:rPr lang="es-MX" b="0" i="0" u="none" strike="noStrike" dirty="0">
                <a:solidFill>
                  <a:srgbClr val="1D9BF0"/>
                </a:solidFill>
                <a:effectLst/>
                <a:latin typeface="TwitterChirp"/>
                <a:hlinkClick r:id="rId6"/>
              </a:rPr>
              <a:t>#ParoNacionalEC</a:t>
            </a:r>
            <a:r>
              <a:rPr lang="es-MX" b="0" i="0" u="none" strike="noStrike" dirty="0">
                <a:solidFill>
                  <a:srgbClr val="0F1419"/>
                </a:solidFill>
                <a:effectLst/>
                <a:latin typeface="TwitterChirp"/>
              </a:rPr>
              <a:t> de octubre de 2019. </a:t>
            </a:r>
            <a:endParaRPr lang="es-EC" dirty="0"/>
          </a:p>
        </p:txBody>
      </p:sp>
      <p:sp>
        <p:nvSpPr>
          <p:cNvPr id="12" name="CuadroTexto 11">
            <a:extLst>
              <a:ext uri="{FF2B5EF4-FFF2-40B4-BE49-F238E27FC236}">
                <a16:creationId xmlns:a16="http://schemas.microsoft.com/office/drawing/2014/main" id="{34DC7032-3C3E-4BCF-807A-DF911A98D0A4}"/>
              </a:ext>
            </a:extLst>
          </p:cNvPr>
          <p:cNvSpPr txBox="1"/>
          <p:nvPr/>
        </p:nvSpPr>
        <p:spPr>
          <a:xfrm>
            <a:off x="1252117" y="5736199"/>
            <a:ext cx="3314700" cy="369332"/>
          </a:xfrm>
          <a:prstGeom prst="rect">
            <a:avLst/>
          </a:prstGeom>
          <a:noFill/>
        </p:spPr>
        <p:txBody>
          <a:bodyPr wrap="square">
            <a:spAutoFit/>
          </a:bodyPr>
          <a:lstStyle/>
          <a:p>
            <a:r>
              <a:rPr lang="es-EC" dirty="0"/>
              <a:t>https://acortar.link/SbAgj2</a:t>
            </a:r>
          </a:p>
        </p:txBody>
      </p:sp>
    </p:spTree>
    <p:extLst>
      <p:ext uri="{BB962C8B-B14F-4D97-AF65-F5344CB8AC3E}">
        <p14:creationId xmlns:p14="http://schemas.microsoft.com/office/powerpoint/2010/main" val="4600077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159892-557C-4813-9461-8199276D14D8}"/>
              </a:ext>
            </a:extLst>
          </p:cNvPr>
          <p:cNvSpPr>
            <a:spLocks noGrp="1"/>
          </p:cNvSpPr>
          <p:nvPr>
            <p:ph type="title"/>
          </p:nvPr>
        </p:nvSpPr>
        <p:spPr>
          <a:xfrm>
            <a:off x="1630758" y="825791"/>
            <a:ext cx="9520158" cy="1049235"/>
          </a:xfrm>
        </p:spPr>
        <p:txBody>
          <a:bodyPr/>
          <a:lstStyle/>
          <a:p>
            <a:r>
              <a:rPr lang="es-MX" b="1" dirty="0"/>
              <a:t>SILLA VACÍA</a:t>
            </a:r>
            <a:endParaRPr lang="es-EC" b="1" dirty="0"/>
          </a:p>
        </p:txBody>
      </p:sp>
      <p:sp>
        <p:nvSpPr>
          <p:cNvPr id="3" name="Marcador de contenido 2">
            <a:extLst>
              <a:ext uri="{FF2B5EF4-FFF2-40B4-BE49-F238E27FC236}">
                <a16:creationId xmlns:a16="http://schemas.microsoft.com/office/drawing/2014/main" id="{A386BBC6-A586-45AF-8E07-CC76086BCA61}"/>
              </a:ext>
            </a:extLst>
          </p:cNvPr>
          <p:cNvSpPr>
            <a:spLocks noGrp="1"/>
          </p:cNvSpPr>
          <p:nvPr>
            <p:ph idx="1"/>
          </p:nvPr>
        </p:nvSpPr>
        <p:spPr>
          <a:xfrm>
            <a:off x="1534696" y="2015732"/>
            <a:ext cx="5950985" cy="4016477"/>
          </a:xfrm>
        </p:spPr>
        <p:txBody>
          <a:bodyPr>
            <a:normAutofit/>
          </a:bodyPr>
          <a:lstStyle/>
          <a:p>
            <a:r>
              <a:rPr lang="es-MX" dirty="0"/>
              <a:t>La ocupa un o unos representantes de la ciudadanía, según los temas a tratar, para participar en el debate y toma de decisiones.</a:t>
            </a:r>
          </a:p>
          <a:p>
            <a:r>
              <a:rPr lang="es-MX" dirty="0"/>
              <a:t>Los GAD deben convocar a sesiones con antelación para que la ciudadanía pueda elegir el tema a participar.</a:t>
            </a:r>
          </a:p>
          <a:p>
            <a:r>
              <a:rPr lang="es-MX" dirty="0"/>
              <a:t>Quienes participen en la Silla Vacía, deben elegirse en las Asambleas Ciudadanas Locales o en los Cabildos Populares o en las Audiencias públicas. </a:t>
            </a:r>
          </a:p>
        </p:txBody>
      </p:sp>
      <p:pic>
        <p:nvPicPr>
          <p:cNvPr id="4" name="Imagen 3">
            <a:extLst>
              <a:ext uri="{FF2B5EF4-FFF2-40B4-BE49-F238E27FC236}">
                <a16:creationId xmlns:a16="http://schemas.microsoft.com/office/drawing/2014/main" id="{2B7BC46E-6515-4E19-84F6-06812FCD0CAD}"/>
              </a:ext>
            </a:extLst>
          </p:cNvPr>
          <p:cNvPicPr>
            <a:picLocks noChangeAspect="1"/>
          </p:cNvPicPr>
          <p:nvPr/>
        </p:nvPicPr>
        <p:blipFill>
          <a:blip r:embed="rId2"/>
          <a:stretch>
            <a:fillRect/>
          </a:stretch>
        </p:blipFill>
        <p:spPr>
          <a:xfrm>
            <a:off x="8026069" y="2015731"/>
            <a:ext cx="3699005" cy="3450613"/>
          </a:xfrm>
          <a:prstGeom prst="rect">
            <a:avLst/>
          </a:prstGeom>
        </p:spPr>
      </p:pic>
      <p:pic>
        <p:nvPicPr>
          <p:cNvPr id="5" name="Imagen 4" descr="Logotipo&#10;&#10;Descripción generada automáticamente">
            <a:extLst>
              <a:ext uri="{FF2B5EF4-FFF2-40B4-BE49-F238E27FC236}">
                <a16:creationId xmlns:a16="http://schemas.microsoft.com/office/drawing/2014/main" id="{F3FA98DF-C1E3-4FF7-887E-F9E335247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6141" y="282142"/>
            <a:ext cx="1878933" cy="915419"/>
          </a:xfrm>
          <a:prstGeom prst="rect">
            <a:avLst/>
          </a:prstGeom>
        </p:spPr>
      </p:pic>
      <p:pic>
        <p:nvPicPr>
          <p:cNvPr id="6" name="Imagen 5">
            <a:extLst>
              <a:ext uri="{FF2B5EF4-FFF2-40B4-BE49-F238E27FC236}">
                <a16:creationId xmlns:a16="http://schemas.microsoft.com/office/drawing/2014/main" id="{00637A66-5F55-4D1A-8939-79BEF9F4D27B}"/>
              </a:ext>
            </a:extLst>
          </p:cNvPr>
          <p:cNvPicPr>
            <a:picLocks noChangeAspect="1"/>
          </p:cNvPicPr>
          <p:nvPr/>
        </p:nvPicPr>
        <p:blipFill rotWithShape="1">
          <a:blip r:embed="rId4"/>
          <a:srcRect l="2299" t="9456" r="3073" b="8108"/>
          <a:stretch/>
        </p:blipFill>
        <p:spPr bwMode="auto">
          <a:xfrm>
            <a:off x="484313" y="286619"/>
            <a:ext cx="1852487" cy="915420"/>
          </a:xfrm>
          <a:prstGeom prst="rect">
            <a:avLst/>
          </a:prstGeom>
          <a:noFill/>
          <a:ln>
            <a:noFill/>
          </a:ln>
          <a:extLst>
            <a:ext uri="{53640926-AAD7-44D8-BBD7-CCE9431645EC}">
              <a14:shadowObscured xmlns:a14="http://schemas.microsoft.com/office/drawing/2010/main"/>
            </a:ext>
          </a:extLst>
        </p:spPr>
      </p:pic>
      <p:pic>
        <p:nvPicPr>
          <p:cNvPr id="7" name="Imagen 6" descr="Texto&#10;&#10;Descripción generada automáticamente">
            <a:extLst>
              <a:ext uri="{FF2B5EF4-FFF2-40B4-BE49-F238E27FC236}">
                <a16:creationId xmlns:a16="http://schemas.microsoft.com/office/drawing/2014/main" id="{F957F200-EF70-4D9D-B9F6-0FB0D83E7867}"/>
              </a:ext>
            </a:extLst>
          </p:cNvPr>
          <p:cNvPicPr>
            <a:picLocks noChangeAspect="1"/>
          </p:cNvPicPr>
          <p:nvPr/>
        </p:nvPicPr>
        <p:blipFill rotWithShape="1">
          <a:blip r:embed="rId5">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8" name="Imagen 7" descr="Icono&#10;&#10;Descripción generada automáticamente">
            <a:extLst>
              <a:ext uri="{FF2B5EF4-FFF2-40B4-BE49-F238E27FC236}">
                <a16:creationId xmlns:a16="http://schemas.microsoft.com/office/drawing/2014/main" id="{ADDF7FE8-BAA8-4392-8477-E6D999A8B2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9" name="Imagen 8" descr="Imagen que contiene Texto&#10;&#10;Descripción generada automáticamente">
            <a:extLst>
              <a:ext uri="{FF2B5EF4-FFF2-40B4-BE49-F238E27FC236}">
                <a16:creationId xmlns:a16="http://schemas.microsoft.com/office/drawing/2014/main" id="{A2213AC4-AF45-4795-A64F-FF721E9AE7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spTree>
    <p:extLst>
      <p:ext uri="{BB962C8B-B14F-4D97-AF65-F5344CB8AC3E}">
        <p14:creationId xmlns:p14="http://schemas.microsoft.com/office/powerpoint/2010/main" val="414311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B04D50-0070-44DD-9633-AF2A9EDCC35B}"/>
              </a:ext>
            </a:extLst>
          </p:cNvPr>
          <p:cNvSpPr>
            <a:spLocks noGrp="1"/>
          </p:cNvSpPr>
          <p:nvPr>
            <p:ph type="title"/>
          </p:nvPr>
        </p:nvSpPr>
        <p:spPr/>
        <p:txBody>
          <a:bodyPr/>
          <a:lstStyle/>
          <a:p>
            <a:r>
              <a:rPr lang="es-MX" dirty="0"/>
              <a:t>Ejemplo de Silla Vacía</a:t>
            </a:r>
            <a:endParaRPr lang="es-EC" dirty="0"/>
          </a:p>
        </p:txBody>
      </p:sp>
      <p:sp>
        <p:nvSpPr>
          <p:cNvPr id="3" name="Marcador de contenido 2">
            <a:extLst>
              <a:ext uri="{FF2B5EF4-FFF2-40B4-BE49-F238E27FC236}">
                <a16:creationId xmlns:a16="http://schemas.microsoft.com/office/drawing/2014/main" id="{DE26A76E-562B-46DB-8E88-D3F266CF97B6}"/>
              </a:ext>
            </a:extLst>
          </p:cNvPr>
          <p:cNvSpPr>
            <a:spLocks noGrp="1"/>
          </p:cNvSpPr>
          <p:nvPr>
            <p:ph idx="1"/>
          </p:nvPr>
        </p:nvSpPr>
        <p:spPr>
          <a:xfrm>
            <a:off x="1534696" y="2317898"/>
            <a:ext cx="5780504" cy="3702536"/>
          </a:xfrm>
          <a:solidFill>
            <a:schemeClr val="accent3">
              <a:lumMod val="40000"/>
              <a:lumOff val="60000"/>
            </a:schemeClr>
          </a:solidFill>
        </p:spPr>
        <p:txBody>
          <a:bodyPr>
            <a:normAutofit fontScale="85000" lnSpcReduction="20000"/>
          </a:bodyPr>
          <a:lstStyle/>
          <a:p>
            <a:pPr algn="l"/>
            <a:r>
              <a:rPr lang="es-MX" i="0" dirty="0">
                <a:solidFill>
                  <a:srgbClr val="263238"/>
                </a:solidFill>
                <a:effectLst/>
                <a:latin typeface="Merriweather" panose="020B0604020202020204" pitchFamily="2" charset="0"/>
              </a:rPr>
              <a:t>La ‘silla vacía’, mecanismo que busca acercar a la ciudadanía al debate de temas importantes en el pleno de la Corte Nacional</a:t>
            </a:r>
          </a:p>
          <a:p>
            <a:pPr algn="l"/>
            <a:r>
              <a:rPr lang="es-MX" b="0" i="0" dirty="0">
                <a:solidFill>
                  <a:srgbClr val="263238"/>
                </a:solidFill>
                <a:effectLst/>
                <a:latin typeface="Merriweather" panose="020B0604020202020204" pitchFamily="2" charset="0"/>
              </a:rPr>
              <a:t>La inclusión de esta figura en los plenos del más alto organismo de justicia del país se enmarca en la adopción de la política judicial llamada “Justicia Abierta”, política que anunció Saquicela será asumida por la Corte Nacional para conseguir cercanía con la gente para la tutela de sus derechos y para la seguridad jurídica de todos los ciudadanos.</a:t>
            </a:r>
          </a:p>
          <a:p>
            <a:r>
              <a:rPr lang="es-MX" b="0" i="0" dirty="0">
                <a:solidFill>
                  <a:srgbClr val="263238"/>
                </a:solidFill>
                <a:effectLst/>
                <a:latin typeface="Merriweather" panose="020B0604020202020204" pitchFamily="2" charset="0"/>
                <a:hlinkClick r:id="rId2"/>
              </a:rPr>
              <a:t>https://acortar.link/4Qikg1</a:t>
            </a:r>
            <a:r>
              <a:rPr lang="es-MX" b="0" i="0" dirty="0">
                <a:solidFill>
                  <a:srgbClr val="263238"/>
                </a:solidFill>
                <a:effectLst/>
                <a:latin typeface="Merriweather" panose="020B0604020202020204" pitchFamily="2" charset="0"/>
              </a:rPr>
              <a:t> </a:t>
            </a:r>
            <a:endParaRPr lang="es-EC" dirty="0"/>
          </a:p>
        </p:txBody>
      </p:sp>
      <p:pic>
        <p:nvPicPr>
          <p:cNvPr id="4" name="Imagen 3">
            <a:extLst>
              <a:ext uri="{FF2B5EF4-FFF2-40B4-BE49-F238E27FC236}">
                <a16:creationId xmlns:a16="http://schemas.microsoft.com/office/drawing/2014/main" id="{1512B915-68F2-43F0-AE1F-E40B97BDB2C5}"/>
              </a:ext>
            </a:extLst>
          </p:cNvPr>
          <p:cNvPicPr>
            <a:picLocks noChangeAspect="1"/>
          </p:cNvPicPr>
          <p:nvPr/>
        </p:nvPicPr>
        <p:blipFill>
          <a:blip r:embed="rId3"/>
          <a:stretch>
            <a:fillRect/>
          </a:stretch>
        </p:blipFill>
        <p:spPr>
          <a:xfrm>
            <a:off x="7715250" y="1982685"/>
            <a:ext cx="4167006" cy="3503715"/>
          </a:xfrm>
          <a:prstGeom prst="rect">
            <a:avLst/>
          </a:prstGeom>
        </p:spPr>
      </p:pic>
    </p:spTree>
    <p:extLst>
      <p:ext uri="{BB962C8B-B14F-4D97-AF65-F5344CB8AC3E}">
        <p14:creationId xmlns:p14="http://schemas.microsoft.com/office/powerpoint/2010/main" val="42763862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B7F8B0-75B7-4A41-BEB7-F238F5B023D4}"/>
              </a:ext>
            </a:extLst>
          </p:cNvPr>
          <p:cNvSpPr>
            <a:spLocks noGrp="1"/>
          </p:cNvSpPr>
          <p:nvPr>
            <p:ph type="title"/>
          </p:nvPr>
        </p:nvSpPr>
        <p:spPr>
          <a:xfrm>
            <a:off x="1694184" y="1239471"/>
            <a:ext cx="9520158" cy="1049235"/>
          </a:xfrm>
        </p:spPr>
        <p:txBody>
          <a:bodyPr/>
          <a:lstStyle/>
          <a:p>
            <a:r>
              <a:rPr lang="es-MX" b="1" dirty="0"/>
              <a:t>CABILDOS POPULARES</a:t>
            </a:r>
            <a:endParaRPr lang="es-EC" b="1" dirty="0"/>
          </a:p>
        </p:txBody>
      </p:sp>
      <p:sp>
        <p:nvSpPr>
          <p:cNvPr id="3" name="Marcador de contenido 2">
            <a:extLst>
              <a:ext uri="{FF2B5EF4-FFF2-40B4-BE49-F238E27FC236}">
                <a16:creationId xmlns:a16="http://schemas.microsoft.com/office/drawing/2014/main" id="{252BE48F-8663-4CE8-8206-FFC3D9609884}"/>
              </a:ext>
            </a:extLst>
          </p:cNvPr>
          <p:cNvSpPr>
            <a:spLocks noGrp="1"/>
          </p:cNvSpPr>
          <p:nvPr>
            <p:ph idx="1"/>
          </p:nvPr>
        </p:nvSpPr>
        <p:spPr>
          <a:xfrm>
            <a:off x="1534696" y="2602868"/>
            <a:ext cx="6790597" cy="3450613"/>
          </a:xfrm>
        </p:spPr>
        <p:txBody>
          <a:bodyPr>
            <a:normAutofit fontScale="92500"/>
          </a:bodyPr>
          <a:lstStyle/>
          <a:p>
            <a:r>
              <a:rPr lang="es-MX" dirty="0"/>
              <a:t>Es un espacio de organización cantonal exclusivamente, para realizar sesiones públicas de convocatoria a toda la ciudadanía para discutir temas vinculados con la gestión municipal. </a:t>
            </a:r>
          </a:p>
          <a:p>
            <a:r>
              <a:rPr lang="es-MX" dirty="0"/>
              <a:t>La convocatoria debe señalar: Objeto, procedimiento, forma, fecha, hora y lugar</a:t>
            </a:r>
          </a:p>
          <a:p>
            <a:r>
              <a:rPr lang="es-MX" dirty="0"/>
              <a:t>La ciudadanía debe estar informada sobre el tema a tratar</a:t>
            </a:r>
          </a:p>
          <a:p>
            <a:r>
              <a:rPr lang="es-MX" dirty="0"/>
              <a:t>Tiene un carácter consultivo</a:t>
            </a:r>
          </a:p>
          <a:p>
            <a:endParaRPr lang="es-EC" dirty="0"/>
          </a:p>
        </p:txBody>
      </p:sp>
      <p:pic>
        <p:nvPicPr>
          <p:cNvPr id="4" name="Imagen 3">
            <a:extLst>
              <a:ext uri="{FF2B5EF4-FFF2-40B4-BE49-F238E27FC236}">
                <a16:creationId xmlns:a16="http://schemas.microsoft.com/office/drawing/2014/main" id="{977A9505-94D4-4F59-B1AB-957A8D0FE027}"/>
              </a:ext>
            </a:extLst>
          </p:cNvPr>
          <p:cNvPicPr>
            <a:picLocks noChangeAspect="1"/>
          </p:cNvPicPr>
          <p:nvPr/>
        </p:nvPicPr>
        <p:blipFill>
          <a:blip r:embed="rId2"/>
          <a:stretch>
            <a:fillRect/>
          </a:stretch>
        </p:blipFill>
        <p:spPr>
          <a:xfrm>
            <a:off x="8306519" y="2754295"/>
            <a:ext cx="3079244" cy="2698943"/>
          </a:xfrm>
          <a:prstGeom prst="rect">
            <a:avLst/>
          </a:prstGeom>
        </p:spPr>
      </p:pic>
      <p:pic>
        <p:nvPicPr>
          <p:cNvPr id="5" name="Imagen 4" descr="Imagen que contiene Texto&#10;&#10;Descripción generada automáticamente">
            <a:extLst>
              <a:ext uri="{FF2B5EF4-FFF2-40B4-BE49-F238E27FC236}">
                <a16:creationId xmlns:a16="http://schemas.microsoft.com/office/drawing/2014/main" id="{93BF991D-29AF-4E57-892F-079BB5B422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6" name="Imagen 5">
            <a:extLst>
              <a:ext uri="{FF2B5EF4-FFF2-40B4-BE49-F238E27FC236}">
                <a16:creationId xmlns:a16="http://schemas.microsoft.com/office/drawing/2014/main" id="{285ACC26-8739-4B66-A4EF-A3587F40133B}"/>
              </a:ext>
            </a:extLst>
          </p:cNvPr>
          <p:cNvPicPr>
            <a:picLocks noChangeAspect="1"/>
          </p:cNvPicPr>
          <p:nvPr/>
        </p:nvPicPr>
        <p:blipFill rotWithShape="1">
          <a:blip r:embed="rId4"/>
          <a:srcRect l="2299" t="9456" r="3073" b="8108"/>
          <a:stretch/>
        </p:blipFill>
        <p:spPr bwMode="auto">
          <a:xfrm>
            <a:off x="484313" y="286619"/>
            <a:ext cx="1852487" cy="915420"/>
          </a:xfrm>
          <a:prstGeom prst="rect">
            <a:avLst/>
          </a:prstGeom>
          <a:noFill/>
          <a:ln>
            <a:noFill/>
          </a:ln>
          <a:extLst>
            <a:ext uri="{53640926-AAD7-44D8-BBD7-CCE9431645EC}">
              <a14:shadowObscured xmlns:a14="http://schemas.microsoft.com/office/drawing/2010/main"/>
            </a:ext>
          </a:extLst>
        </p:spPr>
      </p:pic>
      <p:pic>
        <p:nvPicPr>
          <p:cNvPr id="7" name="Imagen 6" descr="Texto&#10;&#10;Descripción generada automáticamente">
            <a:extLst>
              <a:ext uri="{FF2B5EF4-FFF2-40B4-BE49-F238E27FC236}">
                <a16:creationId xmlns:a16="http://schemas.microsoft.com/office/drawing/2014/main" id="{8840A184-20AC-4BF0-ADE0-EA9E4AD8AF7B}"/>
              </a:ext>
            </a:extLst>
          </p:cNvPr>
          <p:cNvPicPr>
            <a:picLocks noChangeAspect="1"/>
          </p:cNvPicPr>
          <p:nvPr/>
        </p:nvPicPr>
        <p:blipFill rotWithShape="1">
          <a:blip r:embed="rId5">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8" name="Imagen 7" descr="Icono&#10;&#10;Descripción generada automáticamente">
            <a:extLst>
              <a:ext uri="{FF2B5EF4-FFF2-40B4-BE49-F238E27FC236}">
                <a16:creationId xmlns:a16="http://schemas.microsoft.com/office/drawing/2014/main" id="{FDD9A39A-DB47-4C20-9A9D-AD83085329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9" name="Imagen 8" descr="Logotipo&#10;&#10;Descripción generada automáticamente">
            <a:extLst>
              <a:ext uri="{FF2B5EF4-FFF2-40B4-BE49-F238E27FC236}">
                <a16:creationId xmlns:a16="http://schemas.microsoft.com/office/drawing/2014/main" id="{BD2ECF1B-18F9-49A4-B085-1FA1E9F355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46141" y="282142"/>
            <a:ext cx="1878933" cy="915419"/>
          </a:xfrm>
          <a:prstGeom prst="rect">
            <a:avLst/>
          </a:prstGeom>
        </p:spPr>
      </p:pic>
    </p:spTree>
    <p:extLst>
      <p:ext uri="{BB962C8B-B14F-4D97-AF65-F5344CB8AC3E}">
        <p14:creationId xmlns:p14="http://schemas.microsoft.com/office/powerpoint/2010/main" val="210659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2DB95A-0D04-4170-9F0F-1BB27AE665C4}"/>
              </a:ext>
            </a:extLst>
          </p:cNvPr>
          <p:cNvSpPr>
            <a:spLocks noGrp="1"/>
          </p:cNvSpPr>
          <p:nvPr>
            <p:ph type="title"/>
          </p:nvPr>
        </p:nvSpPr>
        <p:spPr>
          <a:xfrm>
            <a:off x="1748703" y="1019872"/>
            <a:ext cx="9520157" cy="1059305"/>
          </a:xfrm>
        </p:spPr>
        <p:txBody>
          <a:bodyPr/>
          <a:lstStyle/>
          <a:p>
            <a:r>
              <a:rPr lang="es-EC" b="1" dirty="0"/>
              <a:t>UNIDADES BÁSICAS DE PARTICIPACIÓN</a:t>
            </a:r>
            <a:br>
              <a:rPr lang="es-EC" dirty="0"/>
            </a:br>
            <a:endParaRPr lang="es-EC" dirty="0"/>
          </a:p>
        </p:txBody>
      </p:sp>
      <p:sp>
        <p:nvSpPr>
          <p:cNvPr id="4" name="Marcador de contenido 3">
            <a:extLst>
              <a:ext uri="{FF2B5EF4-FFF2-40B4-BE49-F238E27FC236}">
                <a16:creationId xmlns:a16="http://schemas.microsoft.com/office/drawing/2014/main" id="{3030E468-64A0-4FCB-BEED-2FA308188386}"/>
              </a:ext>
            </a:extLst>
          </p:cNvPr>
          <p:cNvSpPr>
            <a:spLocks noGrp="1"/>
          </p:cNvSpPr>
          <p:nvPr>
            <p:ph sz="half" idx="1"/>
          </p:nvPr>
        </p:nvSpPr>
        <p:spPr>
          <a:xfrm>
            <a:off x="1534696" y="2393003"/>
            <a:ext cx="5140371" cy="3816411"/>
          </a:xfrm>
        </p:spPr>
        <p:txBody>
          <a:bodyPr>
            <a:noAutofit/>
          </a:bodyPr>
          <a:lstStyle/>
          <a:p>
            <a:r>
              <a:rPr lang="es-MX" sz="1800" dirty="0"/>
              <a:t>Los Consejos Barriales y recintales, son unidades básicas de participación ciudadana - </a:t>
            </a:r>
            <a:r>
              <a:rPr lang="es-MX" sz="1800" b="1" dirty="0"/>
              <a:t>UBPC</a:t>
            </a:r>
          </a:p>
          <a:p>
            <a:r>
              <a:rPr lang="es-MX" sz="1800" dirty="0"/>
              <a:t>Deben ser considerados para la participación dentro de los GAD y en el Sistema Nacional Descentralizado de Planificación, en el nivel de gobierno respectivo. </a:t>
            </a:r>
          </a:p>
          <a:p>
            <a:r>
              <a:rPr lang="es-MX" sz="1800" dirty="0"/>
              <a:t>Son órganos de representación comunitaria y se articulan al sistema de gestión participativa. </a:t>
            </a:r>
            <a:endParaRPr lang="es-EC" sz="1800" dirty="0"/>
          </a:p>
        </p:txBody>
      </p:sp>
      <p:sp>
        <p:nvSpPr>
          <p:cNvPr id="7" name="Marcador de contenido 6">
            <a:extLst>
              <a:ext uri="{FF2B5EF4-FFF2-40B4-BE49-F238E27FC236}">
                <a16:creationId xmlns:a16="http://schemas.microsoft.com/office/drawing/2014/main" id="{612F0FA5-F1E8-4E98-9EB8-37E7DC2B4BE8}"/>
              </a:ext>
            </a:extLst>
          </p:cNvPr>
          <p:cNvSpPr>
            <a:spLocks noGrp="1"/>
          </p:cNvSpPr>
          <p:nvPr>
            <p:ph sz="half" idx="2"/>
          </p:nvPr>
        </p:nvSpPr>
        <p:spPr>
          <a:xfrm>
            <a:off x="7905750" y="2393004"/>
            <a:ext cx="3561733" cy="3664896"/>
          </a:xfrm>
          <a:solidFill>
            <a:schemeClr val="accent2">
              <a:lumMod val="20000"/>
              <a:lumOff val="80000"/>
            </a:schemeClr>
          </a:solidFill>
        </p:spPr>
        <p:txBody>
          <a:bodyPr>
            <a:normAutofit lnSpcReduction="10000"/>
          </a:bodyPr>
          <a:lstStyle/>
          <a:p>
            <a:pPr marL="0" indent="0">
              <a:buNone/>
            </a:pPr>
            <a:r>
              <a:rPr lang="es-EC" b="1" dirty="0"/>
              <a:t>UBPC</a:t>
            </a:r>
          </a:p>
          <a:p>
            <a:r>
              <a:rPr lang="es-EC" dirty="0"/>
              <a:t>Consejos barriales (urbano)</a:t>
            </a:r>
          </a:p>
          <a:p>
            <a:r>
              <a:rPr lang="es-EC" dirty="0"/>
              <a:t>Consejos parroquiales (urbano)</a:t>
            </a:r>
          </a:p>
          <a:p>
            <a:r>
              <a:rPr lang="es-EC" dirty="0"/>
              <a:t>Consejos </a:t>
            </a:r>
            <a:r>
              <a:rPr lang="es-EC" dirty="0" err="1"/>
              <a:t>Recintales</a:t>
            </a:r>
            <a:r>
              <a:rPr lang="es-EC" dirty="0"/>
              <a:t> (rurales)</a:t>
            </a:r>
          </a:p>
          <a:p>
            <a:r>
              <a:rPr lang="es-EC" dirty="0"/>
              <a:t>Comunas y comunidades (áreas rurales con territorios comunitarios) </a:t>
            </a:r>
          </a:p>
          <a:p>
            <a:endParaRPr lang="es-EC" dirty="0"/>
          </a:p>
        </p:txBody>
      </p:sp>
      <p:pic>
        <p:nvPicPr>
          <p:cNvPr id="5" name="Imagen 4" descr="Logotipo&#10;&#10;Descripción generada automáticamente">
            <a:extLst>
              <a:ext uri="{FF2B5EF4-FFF2-40B4-BE49-F238E27FC236}">
                <a16:creationId xmlns:a16="http://schemas.microsoft.com/office/drawing/2014/main" id="{BD466C32-C4A2-49C9-A723-AA802B40CB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6141" y="282142"/>
            <a:ext cx="1878933" cy="915419"/>
          </a:xfrm>
          <a:prstGeom prst="rect">
            <a:avLst/>
          </a:prstGeom>
        </p:spPr>
      </p:pic>
      <p:pic>
        <p:nvPicPr>
          <p:cNvPr id="6" name="Imagen 5">
            <a:extLst>
              <a:ext uri="{FF2B5EF4-FFF2-40B4-BE49-F238E27FC236}">
                <a16:creationId xmlns:a16="http://schemas.microsoft.com/office/drawing/2014/main" id="{9EDC013C-5B31-485A-9F93-7C54F06EA031}"/>
              </a:ext>
            </a:extLst>
          </p:cNvPr>
          <p:cNvPicPr>
            <a:picLocks noChangeAspect="1"/>
          </p:cNvPicPr>
          <p:nvPr/>
        </p:nvPicPr>
        <p:blipFill rotWithShape="1">
          <a:blip r:embed="rId3"/>
          <a:srcRect l="2299" t="9456" r="3073" b="8108"/>
          <a:stretch/>
        </p:blipFill>
        <p:spPr bwMode="auto">
          <a:xfrm>
            <a:off x="484313" y="286619"/>
            <a:ext cx="1852487" cy="915420"/>
          </a:xfrm>
          <a:prstGeom prst="rect">
            <a:avLst/>
          </a:prstGeom>
          <a:noFill/>
          <a:ln>
            <a:noFill/>
          </a:ln>
          <a:extLst>
            <a:ext uri="{53640926-AAD7-44D8-BBD7-CCE9431645EC}">
              <a14:shadowObscured xmlns:a14="http://schemas.microsoft.com/office/drawing/2010/main"/>
            </a:ext>
          </a:extLst>
        </p:spPr>
      </p:pic>
      <p:pic>
        <p:nvPicPr>
          <p:cNvPr id="8" name="Imagen 7" descr="Texto&#10;&#10;Descripción generada automáticamente">
            <a:extLst>
              <a:ext uri="{FF2B5EF4-FFF2-40B4-BE49-F238E27FC236}">
                <a16:creationId xmlns:a16="http://schemas.microsoft.com/office/drawing/2014/main" id="{ACE570F2-9F62-4A5F-9451-32B73B0E19A2}"/>
              </a:ext>
            </a:extLst>
          </p:cNvPr>
          <p:cNvPicPr>
            <a:picLocks noChangeAspect="1"/>
          </p:cNvPicPr>
          <p:nvPr/>
        </p:nvPicPr>
        <p:blipFill rotWithShape="1">
          <a:blip r:embed="rId4">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9" name="Imagen 8" descr="Icono&#10;&#10;Descripción generada automáticamente">
            <a:extLst>
              <a:ext uri="{FF2B5EF4-FFF2-40B4-BE49-F238E27FC236}">
                <a16:creationId xmlns:a16="http://schemas.microsoft.com/office/drawing/2014/main" id="{4975B4E9-8581-4A5C-AE65-AD3E986BB2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10" name="Imagen 9" descr="Imagen que contiene Texto&#10;&#10;Descripción generada automáticamente">
            <a:extLst>
              <a:ext uri="{FF2B5EF4-FFF2-40B4-BE49-F238E27FC236}">
                <a16:creationId xmlns:a16="http://schemas.microsoft.com/office/drawing/2014/main" id="{C6FF2D55-ECF0-40ED-AB8E-0683C4706F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sp>
        <p:nvSpPr>
          <p:cNvPr id="3" name="Flecha: a la derecha 2">
            <a:extLst>
              <a:ext uri="{FF2B5EF4-FFF2-40B4-BE49-F238E27FC236}">
                <a16:creationId xmlns:a16="http://schemas.microsoft.com/office/drawing/2014/main" id="{0A0CF980-A48F-4F2E-93C4-94E13D4D07F6}"/>
              </a:ext>
            </a:extLst>
          </p:cNvPr>
          <p:cNvSpPr/>
          <p:nvPr/>
        </p:nvSpPr>
        <p:spPr>
          <a:xfrm>
            <a:off x="6918269" y="2751501"/>
            <a:ext cx="744279" cy="3303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36306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B7F8B0-75B7-4A41-BEB7-F238F5B023D4}"/>
              </a:ext>
            </a:extLst>
          </p:cNvPr>
          <p:cNvSpPr>
            <a:spLocks noGrp="1"/>
          </p:cNvSpPr>
          <p:nvPr>
            <p:ph type="title"/>
          </p:nvPr>
        </p:nvSpPr>
        <p:spPr>
          <a:xfrm>
            <a:off x="1694184" y="1239471"/>
            <a:ext cx="9520158" cy="1049235"/>
          </a:xfrm>
        </p:spPr>
        <p:txBody>
          <a:bodyPr/>
          <a:lstStyle/>
          <a:p>
            <a:r>
              <a:rPr lang="es-MX" b="1" dirty="0"/>
              <a:t>¿Qué se debe garantizar en los espacios de participación ciudadana?</a:t>
            </a:r>
            <a:endParaRPr lang="es-EC" b="1" dirty="0"/>
          </a:p>
        </p:txBody>
      </p:sp>
      <p:sp>
        <p:nvSpPr>
          <p:cNvPr id="3" name="Marcador de contenido 2">
            <a:extLst>
              <a:ext uri="{FF2B5EF4-FFF2-40B4-BE49-F238E27FC236}">
                <a16:creationId xmlns:a16="http://schemas.microsoft.com/office/drawing/2014/main" id="{252BE48F-8663-4CE8-8206-FFC3D9609884}"/>
              </a:ext>
            </a:extLst>
          </p:cNvPr>
          <p:cNvSpPr>
            <a:spLocks noGrp="1"/>
          </p:cNvSpPr>
          <p:nvPr>
            <p:ph idx="1"/>
          </p:nvPr>
        </p:nvSpPr>
        <p:spPr>
          <a:xfrm>
            <a:off x="1534696" y="2602868"/>
            <a:ext cx="6087649" cy="3450613"/>
          </a:xfrm>
        </p:spPr>
        <p:txBody>
          <a:bodyPr>
            <a:normAutofit fontScale="92500" lnSpcReduction="10000"/>
          </a:bodyPr>
          <a:lstStyle/>
          <a:p>
            <a:r>
              <a:rPr lang="es-MX" dirty="0"/>
              <a:t>La participación universal de la población, en especial mujeres, GAP, pueblos y nacionalidades, población en movilidad humana </a:t>
            </a:r>
          </a:p>
          <a:p>
            <a:r>
              <a:rPr lang="es-MX" dirty="0"/>
              <a:t>Las necesidades e intereses de la población </a:t>
            </a:r>
          </a:p>
          <a:p>
            <a:r>
              <a:rPr lang="es-MX" dirty="0"/>
              <a:t>La garantía universal de los derechos, en especial mujeres, GAP, pueblos y nacionalidades, población en movilidad humana</a:t>
            </a:r>
          </a:p>
          <a:p>
            <a:r>
              <a:rPr lang="es-EC" dirty="0"/>
              <a:t>El cumplimiento de la Agenda política de derechos de cada grupo, incluidas las mujeres</a:t>
            </a:r>
          </a:p>
          <a:p>
            <a:endParaRPr lang="es-MX" dirty="0"/>
          </a:p>
        </p:txBody>
      </p:sp>
      <p:pic>
        <p:nvPicPr>
          <p:cNvPr id="5" name="Imagen 4" descr="Imagen que contiene Texto&#10;&#10;Descripción generada automáticamente">
            <a:extLst>
              <a:ext uri="{FF2B5EF4-FFF2-40B4-BE49-F238E27FC236}">
                <a16:creationId xmlns:a16="http://schemas.microsoft.com/office/drawing/2014/main" id="{93BF991D-29AF-4E57-892F-079BB5B422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6" name="Imagen 5">
            <a:extLst>
              <a:ext uri="{FF2B5EF4-FFF2-40B4-BE49-F238E27FC236}">
                <a16:creationId xmlns:a16="http://schemas.microsoft.com/office/drawing/2014/main" id="{285ACC26-8739-4B66-A4EF-A3587F40133B}"/>
              </a:ext>
            </a:extLst>
          </p:cNvPr>
          <p:cNvPicPr>
            <a:picLocks noChangeAspect="1"/>
          </p:cNvPicPr>
          <p:nvPr/>
        </p:nvPicPr>
        <p:blipFill rotWithShape="1">
          <a:blip r:embed="rId3"/>
          <a:srcRect l="2299" t="9456" r="3073" b="8108"/>
          <a:stretch/>
        </p:blipFill>
        <p:spPr bwMode="auto">
          <a:xfrm>
            <a:off x="484313" y="286619"/>
            <a:ext cx="1852487" cy="915420"/>
          </a:xfrm>
          <a:prstGeom prst="rect">
            <a:avLst/>
          </a:prstGeom>
          <a:noFill/>
          <a:ln>
            <a:noFill/>
          </a:ln>
          <a:extLst>
            <a:ext uri="{53640926-AAD7-44D8-BBD7-CCE9431645EC}">
              <a14:shadowObscured xmlns:a14="http://schemas.microsoft.com/office/drawing/2010/main"/>
            </a:ext>
          </a:extLst>
        </p:spPr>
      </p:pic>
      <p:pic>
        <p:nvPicPr>
          <p:cNvPr id="7" name="Imagen 6" descr="Texto&#10;&#10;Descripción generada automáticamente">
            <a:extLst>
              <a:ext uri="{FF2B5EF4-FFF2-40B4-BE49-F238E27FC236}">
                <a16:creationId xmlns:a16="http://schemas.microsoft.com/office/drawing/2014/main" id="{8840A184-20AC-4BF0-ADE0-EA9E4AD8AF7B}"/>
              </a:ext>
            </a:extLst>
          </p:cNvPr>
          <p:cNvPicPr>
            <a:picLocks noChangeAspect="1"/>
          </p:cNvPicPr>
          <p:nvPr/>
        </p:nvPicPr>
        <p:blipFill rotWithShape="1">
          <a:blip r:embed="rId4">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8" name="Imagen 7" descr="Icono&#10;&#10;Descripción generada automáticamente">
            <a:extLst>
              <a:ext uri="{FF2B5EF4-FFF2-40B4-BE49-F238E27FC236}">
                <a16:creationId xmlns:a16="http://schemas.microsoft.com/office/drawing/2014/main" id="{FDD9A39A-DB47-4C20-9A9D-AD83085329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9" name="Imagen 8" descr="Logotipo&#10;&#10;Descripción generada automáticamente">
            <a:extLst>
              <a:ext uri="{FF2B5EF4-FFF2-40B4-BE49-F238E27FC236}">
                <a16:creationId xmlns:a16="http://schemas.microsoft.com/office/drawing/2014/main" id="{BD2ECF1B-18F9-49A4-B085-1FA1E9F355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6141" y="282142"/>
            <a:ext cx="1878933" cy="915419"/>
          </a:xfrm>
          <a:prstGeom prst="rect">
            <a:avLst/>
          </a:prstGeom>
        </p:spPr>
      </p:pic>
      <p:pic>
        <p:nvPicPr>
          <p:cNvPr id="10" name="Imagen 9">
            <a:extLst>
              <a:ext uri="{FF2B5EF4-FFF2-40B4-BE49-F238E27FC236}">
                <a16:creationId xmlns:a16="http://schemas.microsoft.com/office/drawing/2014/main" id="{B206F877-94DD-440B-86B6-53551BE8235E}"/>
              </a:ext>
            </a:extLst>
          </p:cNvPr>
          <p:cNvPicPr>
            <a:picLocks noChangeAspect="1"/>
          </p:cNvPicPr>
          <p:nvPr/>
        </p:nvPicPr>
        <p:blipFill>
          <a:blip r:embed="rId7"/>
          <a:stretch>
            <a:fillRect/>
          </a:stretch>
        </p:blipFill>
        <p:spPr>
          <a:xfrm>
            <a:off x="7608206" y="2380529"/>
            <a:ext cx="4447592" cy="3238000"/>
          </a:xfrm>
          <a:prstGeom prst="rect">
            <a:avLst/>
          </a:prstGeom>
        </p:spPr>
      </p:pic>
    </p:spTree>
    <p:extLst>
      <p:ext uri="{BB962C8B-B14F-4D97-AF65-F5344CB8AC3E}">
        <p14:creationId xmlns:p14="http://schemas.microsoft.com/office/powerpoint/2010/main" val="809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2D3C0B6-3BDC-45F6-90B4-289C3EC396A8}"/>
              </a:ext>
            </a:extLst>
          </p:cNvPr>
          <p:cNvSpPr>
            <a:spLocks noGrp="1"/>
          </p:cNvSpPr>
          <p:nvPr>
            <p:ph type="title"/>
          </p:nvPr>
        </p:nvSpPr>
        <p:spPr>
          <a:xfrm>
            <a:off x="1534696" y="1053654"/>
            <a:ext cx="9520158" cy="800100"/>
          </a:xfrm>
        </p:spPr>
        <p:txBody>
          <a:bodyPr>
            <a:normAutofit fontScale="90000"/>
          </a:bodyPr>
          <a:lstStyle/>
          <a:p>
            <a:r>
              <a:rPr lang="es-MX" dirty="0"/>
              <a:t>Estado de situación de la participación política de las mujeres a nivel mundial </a:t>
            </a:r>
            <a:endParaRPr lang="es-EC" dirty="0"/>
          </a:p>
        </p:txBody>
      </p:sp>
      <p:sp>
        <p:nvSpPr>
          <p:cNvPr id="5" name="Marcador de contenido 4">
            <a:extLst>
              <a:ext uri="{FF2B5EF4-FFF2-40B4-BE49-F238E27FC236}">
                <a16:creationId xmlns:a16="http://schemas.microsoft.com/office/drawing/2014/main" id="{B6DD8E28-5FF0-4F58-943A-0ED6D8992ABB}"/>
              </a:ext>
            </a:extLst>
          </p:cNvPr>
          <p:cNvSpPr>
            <a:spLocks noGrp="1"/>
          </p:cNvSpPr>
          <p:nvPr>
            <p:ph idx="1"/>
          </p:nvPr>
        </p:nvSpPr>
        <p:spPr>
          <a:xfrm>
            <a:off x="1534696" y="2146291"/>
            <a:ext cx="9520158" cy="3827608"/>
          </a:xfrm>
        </p:spPr>
        <p:txBody>
          <a:bodyPr>
            <a:normAutofit fontScale="85000" lnSpcReduction="20000"/>
          </a:bodyPr>
          <a:lstStyle/>
          <a:p>
            <a:r>
              <a:rPr lang="es-MX" dirty="0"/>
              <a:t>La existencia y cumplimiento de marcos normativos sobre las cuotas de participación de género, han contribuido al progreso de la participación política de las mujeres a lo largo de los años. </a:t>
            </a:r>
          </a:p>
          <a:p>
            <a:r>
              <a:rPr lang="es-MX" dirty="0"/>
              <a:t>Según ONU MUJERES, a nivel mundial la representación política de las mujeres se manifiesta así: </a:t>
            </a:r>
          </a:p>
          <a:p>
            <a:r>
              <a:rPr lang="es-MX" dirty="0"/>
              <a:t>2024: En  26 países hay mujeres como jefas de Estado o gobierno. A este ritmo, la igualdad de género requerirá 130 años más.</a:t>
            </a:r>
          </a:p>
          <a:p>
            <a:r>
              <a:rPr lang="es-MX" dirty="0"/>
              <a:t>2023: Las mujeres representan el 22.8% de miembros de gabinetes ministeriales. Sólo en 13 países representan el 50% de los puestos ministeriales.</a:t>
            </a:r>
          </a:p>
          <a:p>
            <a:r>
              <a:rPr lang="es-MX" dirty="0"/>
              <a:t>Las carteras de Estado más ocupadas por mujeres son: Mujer e Igualdad de género, Familia e infancia, Inclusión social y desarrollo, Protección Social y Seguridad social, Asuntos indígenas y minorías </a:t>
            </a:r>
          </a:p>
        </p:txBody>
      </p:sp>
      <p:pic>
        <p:nvPicPr>
          <p:cNvPr id="6" name="Imagen 5">
            <a:extLst>
              <a:ext uri="{FF2B5EF4-FFF2-40B4-BE49-F238E27FC236}">
                <a16:creationId xmlns:a16="http://schemas.microsoft.com/office/drawing/2014/main" id="{2B38D9F3-58E8-4508-B3EE-B67946040B2C}"/>
              </a:ext>
            </a:extLst>
          </p:cNvPr>
          <p:cNvPicPr>
            <a:picLocks noChangeAspect="1"/>
          </p:cNvPicPr>
          <p:nvPr/>
        </p:nvPicPr>
        <p:blipFill rotWithShape="1">
          <a:blip r:embed="rId2"/>
          <a:srcRect l="2299" t="9456" r="3073" b="8108"/>
          <a:stretch/>
        </p:blipFill>
        <p:spPr bwMode="auto">
          <a:xfrm>
            <a:off x="608452" y="0"/>
            <a:ext cx="1852487" cy="915420"/>
          </a:xfrm>
          <a:prstGeom prst="rect">
            <a:avLst/>
          </a:prstGeom>
          <a:noFill/>
          <a:ln>
            <a:noFill/>
          </a:ln>
          <a:extLst>
            <a:ext uri="{53640926-AAD7-44D8-BBD7-CCE9431645EC}">
              <a14:shadowObscured xmlns:a14="http://schemas.microsoft.com/office/drawing/2010/main"/>
            </a:ext>
          </a:extLst>
        </p:spPr>
      </p:pic>
      <p:pic>
        <p:nvPicPr>
          <p:cNvPr id="7" name="Imagen 6" descr="Texto&#10;&#10;Descripción generada automáticamente">
            <a:extLst>
              <a:ext uri="{FF2B5EF4-FFF2-40B4-BE49-F238E27FC236}">
                <a16:creationId xmlns:a16="http://schemas.microsoft.com/office/drawing/2014/main" id="{C330E226-B72D-46BC-9BBE-AF8D726621A2}"/>
              </a:ext>
            </a:extLst>
          </p:cNvPr>
          <p:cNvPicPr>
            <a:picLocks noChangeAspect="1"/>
          </p:cNvPicPr>
          <p:nvPr/>
        </p:nvPicPr>
        <p:blipFill rotWithShape="1">
          <a:blip r:embed="rId3">
            <a:extLst>
              <a:ext uri="{28A0092B-C50C-407E-A947-70E740481C1C}">
                <a14:useLocalDpi xmlns:a14="http://schemas.microsoft.com/office/drawing/2010/main" val="0"/>
              </a:ext>
            </a:extLst>
          </a:blip>
          <a:srcRect r="50936"/>
          <a:stretch/>
        </p:blipFill>
        <p:spPr bwMode="auto">
          <a:xfrm>
            <a:off x="3523526" y="-61082"/>
            <a:ext cx="1793240" cy="728980"/>
          </a:xfrm>
          <a:prstGeom prst="rect">
            <a:avLst/>
          </a:prstGeom>
          <a:noFill/>
          <a:ln>
            <a:noFill/>
          </a:ln>
          <a:extLst>
            <a:ext uri="{53640926-AAD7-44D8-BBD7-CCE9431645EC}">
              <a14:shadowObscured xmlns:a14="http://schemas.microsoft.com/office/drawing/2010/main"/>
            </a:ext>
          </a:extLst>
        </p:spPr>
      </p:pic>
      <p:pic>
        <p:nvPicPr>
          <p:cNvPr id="8" name="Imagen 7" descr="Icono&#10;&#10;Descripción generada automáticamente">
            <a:extLst>
              <a:ext uri="{FF2B5EF4-FFF2-40B4-BE49-F238E27FC236}">
                <a16:creationId xmlns:a16="http://schemas.microsoft.com/office/drawing/2014/main" id="{16113AE6-FB9C-4246-A5E9-45B7EED8B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3438" y="0"/>
            <a:ext cx="671830" cy="800100"/>
          </a:xfrm>
          <a:prstGeom prst="rect">
            <a:avLst/>
          </a:prstGeom>
        </p:spPr>
      </p:pic>
      <p:pic>
        <p:nvPicPr>
          <p:cNvPr id="9" name="Imagen 8" descr="Imagen que contiene Texto&#10;&#10;Descripción generada automáticamente">
            <a:extLst>
              <a:ext uri="{FF2B5EF4-FFF2-40B4-BE49-F238E27FC236}">
                <a16:creationId xmlns:a16="http://schemas.microsoft.com/office/drawing/2014/main" id="{E18B0B84-A96B-46A6-BA29-B0DD742355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7931" y="0"/>
            <a:ext cx="1792796" cy="800100"/>
          </a:xfrm>
          <a:prstGeom prst="rect">
            <a:avLst/>
          </a:prstGeom>
        </p:spPr>
      </p:pic>
      <p:pic>
        <p:nvPicPr>
          <p:cNvPr id="10" name="Imagen 9" descr="Logotipo&#10;&#10;Descripción generada automáticamente">
            <a:extLst>
              <a:ext uri="{FF2B5EF4-FFF2-40B4-BE49-F238E27FC236}">
                <a16:creationId xmlns:a16="http://schemas.microsoft.com/office/drawing/2014/main" id="{DC4807BA-E5B4-4999-B31C-F10B774E95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04615" y="-154302"/>
            <a:ext cx="1878933" cy="915419"/>
          </a:xfrm>
          <a:prstGeom prst="rect">
            <a:avLst/>
          </a:prstGeom>
        </p:spPr>
      </p:pic>
    </p:spTree>
    <p:extLst>
      <p:ext uri="{BB962C8B-B14F-4D97-AF65-F5344CB8AC3E}">
        <p14:creationId xmlns:p14="http://schemas.microsoft.com/office/powerpoint/2010/main" val="35116646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AD734C-5BC3-4B5A-8B92-1C85FD55E270}"/>
              </a:ext>
            </a:extLst>
          </p:cNvPr>
          <p:cNvSpPr>
            <a:spLocks noGrp="1"/>
          </p:cNvSpPr>
          <p:nvPr>
            <p:ph type="title"/>
          </p:nvPr>
        </p:nvSpPr>
        <p:spPr/>
        <p:txBody>
          <a:bodyPr/>
          <a:lstStyle/>
          <a:p>
            <a:pPr algn="ctr"/>
            <a:r>
              <a:rPr lang="es-MX" dirty="0"/>
              <a:t>Gobernanza y Gobernabilidad</a:t>
            </a:r>
            <a:endParaRPr lang="es-EC" dirty="0"/>
          </a:p>
        </p:txBody>
      </p:sp>
      <p:sp>
        <p:nvSpPr>
          <p:cNvPr id="3" name="Marcador de texto 2">
            <a:extLst>
              <a:ext uri="{FF2B5EF4-FFF2-40B4-BE49-F238E27FC236}">
                <a16:creationId xmlns:a16="http://schemas.microsoft.com/office/drawing/2014/main" id="{A61E2C70-C048-4EB1-BF96-6286FE7FD9E7}"/>
              </a:ext>
            </a:extLst>
          </p:cNvPr>
          <p:cNvSpPr>
            <a:spLocks noGrp="1"/>
          </p:cNvSpPr>
          <p:nvPr>
            <p:ph type="body" idx="1"/>
          </p:nvPr>
        </p:nvSpPr>
        <p:spPr/>
        <p:txBody>
          <a:bodyPr/>
          <a:lstStyle/>
          <a:p>
            <a:pPr algn="ctr"/>
            <a:r>
              <a:rPr lang="es-MX" dirty="0"/>
              <a:t>Condiciones necesarias para la democracia</a:t>
            </a:r>
            <a:endParaRPr lang="es-EC" dirty="0"/>
          </a:p>
        </p:txBody>
      </p:sp>
      <p:pic>
        <p:nvPicPr>
          <p:cNvPr id="5" name="Imagen 4">
            <a:extLst>
              <a:ext uri="{FF2B5EF4-FFF2-40B4-BE49-F238E27FC236}">
                <a16:creationId xmlns:a16="http://schemas.microsoft.com/office/drawing/2014/main" id="{AF813FE1-B390-440B-990D-C7A0228CE41C}"/>
              </a:ext>
            </a:extLst>
          </p:cNvPr>
          <p:cNvPicPr>
            <a:picLocks noChangeAspect="1"/>
          </p:cNvPicPr>
          <p:nvPr/>
        </p:nvPicPr>
        <p:blipFill rotWithShape="1">
          <a:blip r:embed="rId2"/>
          <a:srcRect l="2299" t="9456" r="3073" b="8108"/>
          <a:stretch/>
        </p:blipFill>
        <p:spPr bwMode="auto">
          <a:xfrm>
            <a:off x="484313" y="286619"/>
            <a:ext cx="1852487" cy="915420"/>
          </a:xfrm>
          <a:prstGeom prst="rect">
            <a:avLst/>
          </a:prstGeom>
          <a:noFill/>
          <a:ln>
            <a:noFill/>
          </a:ln>
          <a:extLst>
            <a:ext uri="{53640926-AAD7-44D8-BBD7-CCE9431645EC}">
              <a14:shadowObscured xmlns:a14="http://schemas.microsoft.com/office/drawing/2010/main"/>
            </a:ext>
          </a:extLst>
        </p:spPr>
      </p:pic>
      <p:pic>
        <p:nvPicPr>
          <p:cNvPr id="6" name="Imagen 5" descr="Texto&#10;&#10;Descripción generada automáticamente">
            <a:extLst>
              <a:ext uri="{FF2B5EF4-FFF2-40B4-BE49-F238E27FC236}">
                <a16:creationId xmlns:a16="http://schemas.microsoft.com/office/drawing/2014/main" id="{B944522C-C5BF-4872-AF9D-77E0605266F8}"/>
              </a:ext>
            </a:extLst>
          </p:cNvPr>
          <p:cNvPicPr>
            <a:picLocks noChangeAspect="1"/>
          </p:cNvPicPr>
          <p:nvPr/>
        </p:nvPicPr>
        <p:blipFill rotWithShape="1">
          <a:blip r:embed="rId3">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7" name="Imagen 6" descr="Icono&#10;&#10;Descripción generada automáticamente">
            <a:extLst>
              <a:ext uri="{FF2B5EF4-FFF2-40B4-BE49-F238E27FC236}">
                <a16:creationId xmlns:a16="http://schemas.microsoft.com/office/drawing/2014/main" id="{3C0B9346-549B-4F75-85F1-08694BD56B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8" name="Imagen 7" descr="Imagen que contiene Texto&#10;&#10;Descripción generada automáticamente">
            <a:extLst>
              <a:ext uri="{FF2B5EF4-FFF2-40B4-BE49-F238E27FC236}">
                <a16:creationId xmlns:a16="http://schemas.microsoft.com/office/drawing/2014/main" id="{DCCC46B0-9799-49B5-8204-C062548B06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9" name="Imagen 8" descr="Logotipo&#10;&#10;Descripción generada automáticamente">
            <a:extLst>
              <a:ext uri="{FF2B5EF4-FFF2-40B4-BE49-F238E27FC236}">
                <a16:creationId xmlns:a16="http://schemas.microsoft.com/office/drawing/2014/main" id="{06A26FFB-D2F8-4AE6-ACAE-4F420B6E97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6141" y="282142"/>
            <a:ext cx="1878933" cy="915419"/>
          </a:xfrm>
          <a:prstGeom prst="rect">
            <a:avLst/>
          </a:prstGeom>
        </p:spPr>
      </p:pic>
    </p:spTree>
    <p:extLst>
      <p:ext uri="{BB962C8B-B14F-4D97-AF65-F5344CB8AC3E}">
        <p14:creationId xmlns:p14="http://schemas.microsoft.com/office/powerpoint/2010/main" val="35725245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EED5D9A-D518-48EC-BFB9-BA1AA9D6D79D}"/>
              </a:ext>
            </a:extLst>
          </p:cNvPr>
          <p:cNvSpPr>
            <a:spLocks noGrp="1"/>
          </p:cNvSpPr>
          <p:nvPr>
            <p:ph type="title"/>
          </p:nvPr>
        </p:nvSpPr>
        <p:spPr/>
        <p:txBody>
          <a:bodyPr/>
          <a:lstStyle/>
          <a:p>
            <a:r>
              <a:rPr lang="es-MX" dirty="0"/>
              <a:t>¿Qué es la gobernanza? </a:t>
            </a:r>
            <a:endParaRPr lang="es-EC" dirty="0"/>
          </a:p>
        </p:txBody>
      </p:sp>
      <p:sp>
        <p:nvSpPr>
          <p:cNvPr id="5" name="Marcador de contenido 4">
            <a:extLst>
              <a:ext uri="{FF2B5EF4-FFF2-40B4-BE49-F238E27FC236}">
                <a16:creationId xmlns:a16="http://schemas.microsoft.com/office/drawing/2014/main" id="{0D9E8AF7-D443-4BB9-89A4-A08CC43B67F7}"/>
              </a:ext>
            </a:extLst>
          </p:cNvPr>
          <p:cNvSpPr>
            <a:spLocks noGrp="1"/>
          </p:cNvSpPr>
          <p:nvPr>
            <p:ph idx="1"/>
          </p:nvPr>
        </p:nvSpPr>
        <p:spPr>
          <a:xfrm>
            <a:off x="1534696" y="2015731"/>
            <a:ext cx="8896928" cy="4037749"/>
          </a:xfrm>
        </p:spPr>
        <p:txBody>
          <a:bodyPr>
            <a:normAutofit/>
          </a:bodyPr>
          <a:lstStyle/>
          <a:p>
            <a:r>
              <a:rPr lang="es-MX" dirty="0"/>
              <a:t>Gobernanza emerge del vocablo anglo </a:t>
            </a:r>
            <a:r>
              <a:rPr lang="es-MX" i="1" dirty="0" err="1"/>
              <a:t>governace</a:t>
            </a:r>
            <a:r>
              <a:rPr lang="es-MX" i="1" dirty="0"/>
              <a:t>,</a:t>
            </a:r>
            <a:r>
              <a:rPr lang="es-MX" dirty="0"/>
              <a:t> que se comprende como </a:t>
            </a:r>
            <a:r>
              <a:rPr lang="es-MX" b="1" dirty="0"/>
              <a:t>la</a:t>
            </a:r>
            <a:r>
              <a:rPr lang="es-MX" dirty="0"/>
              <a:t> </a:t>
            </a:r>
            <a:r>
              <a:rPr lang="es-MX" b="1" dirty="0"/>
              <a:t>manera de gobernar la sociedad. </a:t>
            </a:r>
          </a:p>
          <a:p>
            <a:r>
              <a:rPr lang="es-MX" dirty="0"/>
              <a:t>Este concepto hace referencia a la relación Gobierno – Sociedad, en la que el gobierno, desde las instituciones del Estado, con sus  procedimientos y prácticas, toma  decisiones y regula los asuntos que atañen al conjunto de la sociedad.</a:t>
            </a:r>
          </a:p>
          <a:p>
            <a:r>
              <a:rPr lang="es-MX" dirty="0"/>
              <a:t>Es la capacidad de respuesta que ofrece el Estado a las necesidades de la población. </a:t>
            </a:r>
          </a:p>
        </p:txBody>
      </p:sp>
      <p:pic>
        <p:nvPicPr>
          <p:cNvPr id="6" name="Imagen 5" descr="Logotipo&#10;&#10;Descripción generada automáticamente">
            <a:extLst>
              <a:ext uri="{FF2B5EF4-FFF2-40B4-BE49-F238E27FC236}">
                <a16:creationId xmlns:a16="http://schemas.microsoft.com/office/drawing/2014/main" id="{9A5BF030-E7E6-49BC-A1DA-292DE63E9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6141" y="282142"/>
            <a:ext cx="1878933" cy="915419"/>
          </a:xfrm>
          <a:prstGeom prst="rect">
            <a:avLst/>
          </a:prstGeom>
        </p:spPr>
      </p:pic>
      <p:pic>
        <p:nvPicPr>
          <p:cNvPr id="7" name="Imagen 6">
            <a:extLst>
              <a:ext uri="{FF2B5EF4-FFF2-40B4-BE49-F238E27FC236}">
                <a16:creationId xmlns:a16="http://schemas.microsoft.com/office/drawing/2014/main" id="{4517E9F8-AACB-4344-9D11-5F391065E285}"/>
              </a:ext>
            </a:extLst>
          </p:cNvPr>
          <p:cNvPicPr>
            <a:picLocks noChangeAspect="1"/>
          </p:cNvPicPr>
          <p:nvPr/>
        </p:nvPicPr>
        <p:blipFill rotWithShape="1">
          <a:blip r:embed="rId3"/>
          <a:srcRect l="2299" t="9456" r="3073" b="8108"/>
          <a:stretch/>
        </p:blipFill>
        <p:spPr bwMode="auto">
          <a:xfrm>
            <a:off x="484313" y="286619"/>
            <a:ext cx="1852487" cy="915420"/>
          </a:xfrm>
          <a:prstGeom prst="rect">
            <a:avLst/>
          </a:prstGeom>
          <a:noFill/>
          <a:ln>
            <a:noFill/>
          </a:ln>
          <a:extLst>
            <a:ext uri="{53640926-AAD7-44D8-BBD7-CCE9431645EC}">
              <a14:shadowObscured xmlns:a14="http://schemas.microsoft.com/office/drawing/2010/main"/>
            </a:ext>
          </a:extLst>
        </p:spPr>
      </p:pic>
      <p:pic>
        <p:nvPicPr>
          <p:cNvPr id="8" name="Imagen 7" descr="Texto&#10;&#10;Descripción generada automáticamente">
            <a:extLst>
              <a:ext uri="{FF2B5EF4-FFF2-40B4-BE49-F238E27FC236}">
                <a16:creationId xmlns:a16="http://schemas.microsoft.com/office/drawing/2014/main" id="{AB0F471E-7BC1-478C-8D1A-0F3308B8F22C}"/>
              </a:ext>
            </a:extLst>
          </p:cNvPr>
          <p:cNvPicPr>
            <a:picLocks noChangeAspect="1"/>
          </p:cNvPicPr>
          <p:nvPr/>
        </p:nvPicPr>
        <p:blipFill rotWithShape="1">
          <a:blip r:embed="rId4">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9" name="Imagen 8" descr="Icono&#10;&#10;Descripción generada automáticamente">
            <a:extLst>
              <a:ext uri="{FF2B5EF4-FFF2-40B4-BE49-F238E27FC236}">
                <a16:creationId xmlns:a16="http://schemas.microsoft.com/office/drawing/2014/main" id="{A2627D40-244C-4DB7-A855-1733879EFA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10" name="Imagen 9" descr="Imagen que contiene Texto&#10;&#10;Descripción generada automáticamente">
            <a:extLst>
              <a:ext uri="{FF2B5EF4-FFF2-40B4-BE49-F238E27FC236}">
                <a16:creationId xmlns:a16="http://schemas.microsoft.com/office/drawing/2014/main" id="{B9F7B65C-9A7C-4BDD-B8C9-A356236248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spTree>
    <p:extLst>
      <p:ext uri="{BB962C8B-B14F-4D97-AF65-F5344CB8AC3E}">
        <p14:creationId xmlns:p14="http://schemas.microsoft.com/office/powerpoint/2010/main" val="370423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6F01C-CA82-4152-9FCC-B5D41B7663EF}"/>
              </a:ext>
            </a:extLst>
          </p:cNvPr>
          <p:cNvSpPr>
            <a:spLocks noGrp="1"/>
          </p:cNvSpPr>
          <p:nvPr>
            <p:ph type="title"/>
          </p:nvPr>
        </p:nvSpPr>
        <p:spPr>
          <a:xfrm>
            <a:off x="1534696" y="804519"/>
            <a:ext cx="9520158" cy="850015"/>
          </a:xfrm>
        </p:spPr>
        <p:txBody>
          <a:bodyPr/>
          <a:lstStyle/>
          <a:p>
            <a:r>
              <a:rPr lang="es-MX" dirty="0"/>
              <a:t>Buena gobernanza</a:t>
            </a:r>
            <a:endParaRPr lang="es-EC" dirty="0"/>
          </a:p>
        </p:txBody>
      </p:sp>
      <p:sp>
        <p:nvSpPr>
          <p:cNvPr id="3" name="Marcador de contenido 2">
            <a:extLst>
              <a:ext uri="{FF2B5EF4-FFF2-40B4-BE49-F238E27FC236}">
                <a16:creationId xmlns:a16="http://schemas.microsoft.com/office/drawing/2014/main" id="{A221A3DB-0B6A-4CDE-99A8-053755A51FAC}"/>
              </a:ext>
            </a:extLst>
          </p:cNvPr>
          <p:cNvSpPr>
            <a:spLocks noGrp="1"/>
          </p:cNvSpPr>
          <p:nvPr>
            <p:ph idx="1"/>
          </p:nvPr>
        </p:nvSpPr>
        <p:spPr>
          <a:xfrm>
            <a:off x="1410556" y="1828315"/>
            <a:ext cx="7176370" cy="4790513"/>
          </a:xfrm>
        </p:spPr>
        <p:txBody>
          <a:bodyPr>
            <a:normAutofit fontScale="77500" lnSpcReduction="20000"/>
          </a:bodyPr>
          <a:lstStyle/>
          <a:p>
            <a:r>
              <a:rPr lang="es-MX" sz="2300" dirty="0"/>
              <a:t>Concepto creado por ONU </a:t>
            </a:r>
          </a:p>
          <a:p>
            <a:r>
              <a:rPr lang="es-MX" sz="2300" dirty="0"/>
              <a:t>La Buena Gobernanza es la capacidad de los gobiernos de:</a:t>
            </a:r>
          </a:p>
          <a:p>
            <a:pPr lvl="1"/>
            <a:r>
              <a:rPr lang="es-MX" sz="2100" dirty="0"/>
              <a:t>Garantizar el ejercicio pleno de los derechos humanos</a:t>
            </a:r>
          </a:p>
          <a:p>
            <a:pPr lvl="1"/>
            <a:r>
              <a:rPr lang="es-MX" sz="2100" dirty="0"/>
              <a:t>Vigencia del Estado de Derecho</a:t>
            </a:r>
          </a:p>
          <a:p>
            <a:pPr lvl="1"/>
            <a:r>
              <a:rPr lang="es-MX" sz="2100" dirty="0"/>
              <a:t>Participación efectiva de asociaciones de múltiples interesados</a:t>
            </a:r>
          </a:p>
          <a:p>
            <a:pPr lvl="1"/>
            <a:r>
              <a:rPr lang="es-MX" sz="2100" dirty="0"/>
              <a:t>Pluralismo político</a:t>
            </a:r>
          </a:p>
          <a:p>
            <a:pPr lvl="1"/>
            <a:r>
              <a:rPr lang="es-MX" sz="2100" dirty="0"/>
              <a:t>Procesos e instituciones transparentes que rinden cuentas a la ciudadanía</a:t>
            </a:r>
          </a:p>
          <a:p>
            <a:pPr lvl="1"/>
            <a:r>
              <a:rPr lang="es-MX" sz="2100" dirty="0"/>
              <a:t>Sector público eficiente y eficaz, legítimo</a:t>
            </a:r>
          </a:p>
          <a:p>
            <a:pPr lvl="1"/>
            <a:r>
              <a:rPr lang="es-MX" sz="2100" dirty="0"/>
              <a:t>Acceso universal  al conocimiento, información, educación</a:t>
            </a:r>
          </a:p>
          <a:p>
            <a:pPr lvl="1"/>
            <a:r>
              <a:rPr lang="es-MX" sz="2100" dirty="0"/>
              <a:t>Empoderamiento político de la población, equidad, sostenibilidad</a:t>
            </a:r>
          </a:p>
          <a:p>
            <a:pPr lvl="1"/>
            <a:r>
              <a:rPr lang="es-MX" sz="2100" dirty="0"/>
              <a:t>Actitudes y valores que fomentan la responsabilidad, solidaridad y la tolerancia</a:t>
            </a:r>
            <a:r>
              <a:rPr lang="es-MX" dirty="0"/>
              <a:t>. </a:t>
            </a:r>
          </a:p>
        </p:txBody>
      </p:sp>
      <p:pic>
        <p:nvPicPr>
          <p:cNvPr id="5" name="Imagen 4">
            <a:extLst>
              <a:ext uri="{FF2B5EF4-FFF2-40B4-BE49-F238E27FC236}">
                <a16:creationId xmlns:a16="http://schemas.microsoft.com/office/drawing/2014/main" id="{C98E7201-E010-43A9-A976-695664B26457}"/>
              </a:ext>
            </a:extLst>
          </p:cNvPr>
          <p:cNvPicPr>
            <a:picLocks noChangeAspect="1"/>
          </p:cNvPicPr>
          <p:nvPr/>
        </p:nvPicPr>
        <p:blipFill rotWithShape="1">
          <a:blip r:embed="rId2"/>
          <a:srcRect l="14892" t="-1" r="14960" b="-1497"/>
          <a:stretch/>
        </p:blipFill>
        <p:spPr>
          <a:xfrm>
            <a:off x="8899452" y="2015732"/>
            <a:ext cx="2879328" cy="2843347"/>
          </a:xfrm>
          <a:prstGeom prst="rect">
            <a:avLst/>
          </a:prstGeom>
        </p:spPr>
      </p:pic>
      <p:sp>
        <p:nvSpPr>
          <p:cNvPr id="6" name="CuadroTexto 5">
            <a:extLst>
              <a:ext uri="{FF2B5EF4-FFF2-40B4-BE49-F238E27FC236}">
                <a16:creationId xmlns:a16="http://schemas.microsoft.com/office/drawing/2014/main" id="{FC9B1643-8921-4DAA-9686-F33EFC453181}"/>
              </a:ext>
            </a:extLst>
          </p:cNvPr>
          <p:cNvSpPr txBox="1"/>
          <p:nvPr/>
        </p:nvSpPr>
        <p:spPr>
          <a:xfrm>
            <a:off x="8899452" y="5037497"/>
            <a:ext cx="2879328" cy="646331"/>
          </a:xfrm>
          <a:prstGeom prst="rect">
            <a:avLst/>
          </a:prstGeom>
          <a:noFill/>
        </p:spPr>
        <p:txBody>
          <a:bodyPr wrap="square" rtlCol="0">
            <a:spAutoFit/>
          </a:bodyPr>
          <a:lstStyle/>
          <a:p>
            <a:r>
              <a:rPr lang="es-MX" dirty="0"/>
              <a:t>Cumplimiento de los ODS – Agenda 20230</a:t>
            </a:r>
            <a:endParaRPr lang="es-EC" dirty="0"/>
          </a:p>
        </p:txBody>
      </p:sp>
      <p:pic>
        <p:nvPicPr>
          <p:cNvPr id="7" name="Imagen 6" descr="Imagen que contiene Texto&#10;&#10;Descripción generada automáticamente">
            <a:extLst>
              <a:ext uri="{FF2B5EF4-FFF2-40B4-BE49-F238E27FC236}">
                <a16:creationId xmlns:a16="http://schemas.microsoft.com/office/drawing/2014/main" id="{C18C9196-4FCE-4DF9-8CD7-B46BCDFF9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8" name="Imagen 7">
            <a:extLst>
              <a:ext uri="{FF2B5EF4-FFF2-40B4-BE49-F238E27FC236}">
                <a16:creationId xmlns:a16="http://schemas.microsoft.com/office/drawing/2014/main" id="{54E2549A-4C04-44F2-BD38-85AB41A107F3}"/>
              </a:ext>
            </a:extLst>
          </p:cNvPr>
          <p:cNvPicPr>
            <a:picLocks noChangeAspect="1"/>
          </p:cNvPicPr>
          <p:nvPr/>
        </p:nvPicPr>
        <p:blipFill rotWithShape="1">
          <a:blip r:embed="rId4"/>
          <a:srcRect l="2299" t="9456" r="3073" b="8108"/>
          <a:stretch/>
        </p:blipFill>
        <p:spPr bwMode="auto">
          <a:xfrm>
            <a:off x="484313" y="286619"/>
            <a:ext cx="1852487" cy="915420"/>
          </a:xfrm>
          <a:prstGeom prst="rect">
            <a:avLst/>
          </a:prstGeom>
          <a:noFill/>
          <a:ln>
            <a:noFill/>
          </a:ln>
          <a:extLst>
            <a:ext uri="{53640926-AAD7-44D8-BBD7-CCE9431645EC}">
              <a14:shadowObscured xmlns:a14="http://schemas.microsoft.com/office/drawing/2010/main"/>
            </a:ext>
          </a:extLst>
        </p:spPr>
      </p:pic>
      <p:pic>
        <p:nvPicPr>
          <p:cNvPr id="9" name="Imagen 8" descr="Texto&#10;&#10;Descripción generada automáticamente">
            <a:extLst>
              <a:ext uri="{FF2B5EF4-FFF2-40B4-BE49-F238E27FC236}">
                <a16:creationId xmlns:a16="http://schemas.microsoft.com/office/drawing/2014/main" id="{5966E817-CB0E-4007-B5D8-3461CE28DE65}"/>
              </a:ext>
            </a:extLst>
          </p:cNvPr>
          <p:cNvPicPr>
            <a:picLocks noChangeAspect="1"/>
          </p:cNvPicPr>
          <p:nvPr/>
        </p:nvPicPr>
        <p:blipFill rotWithShape="1">
          <a:blip r:embed="rId5">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10" name="Imagen 9" descr="Icono&#10;&#10;Descripción generada automáticamente">
            <a:extLst>
              <a:ext uri="{FF2B5EF4-FFF2-40B4-BE49-F238E27FC236}">
                <a16:creationId xmlns:a16="http://schemas.microsoft.com/office/drawing/2014/main" id="{39C9C131-A4EC-4CF1-A585-78A4AB6985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11" name="Imagen 10" descr="Logotipo&#10;&#10;Descripción generada automáticamente">
            <a:extLst>
              <a:ext uri="{FF2B5EF4-FFF2-40B4-BE49-F238E27FC236}">
                <a16:creationId xmlns:a16="http://schemas.microsoft.com/office/drawing/2014/main" id="{4416272C-355D-4274-A8A9-481CEE6398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46141" y="282142"/>
            <a:ext cx="1878933" cy="915419"/>
          </a:xfrm>
          <a:prstGeom prst="rect">
            <a:avLst/>
          </a:prstGeom>
        </p:spPr>
      </p:pic>
    </p:spTree>
    <p:extLst>
      <p:ext uri="{BB962C8B-B14F-4D97-AF65-F5344CB8AC3E}">
        <p14:creationId xmlns:p14="http://schemas.microsoft.com/office/powerpoint/2010/main" val="155959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1000"/>
                                        <p:tgtEl>
                                          <p:spTgt spid="3">
                                            <p:txEl>
                                              <p:pRg st="9" end="9"/>
                                            </p:txEl>
                                          </p:spTgt>
                                        </p:tgtEl>
                                      </p:cBhvr>
                                    </p:animEffect>
                                    <p:anim calcmode="lin" valueType="num">
                                      <p:cBhvr>
                                        <p:cTn id="5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Effect transition="in" filter="fade">
                                      <p:cBhvr>
                                        <p:cTn id="59" dur="1000"/>
                                        <p:tgtEl>
                                          <p:spTgt spid="3">
                                            <p:txEl>
                                              <p:pRg st="10" end="10"/>
                                            </p:txEl>
                                          </p:spTgt>
                                        </p:tgtEl>
                                      </p:cBhvr>
                                    </p:animEffect>
                                    <p:anim calcmode="lin" valueType="num">
                                      <p:cBhvr>
                                        <p:cTn id="6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77A8A6-CE3F-43A2-AA66-500249E6E37C}"/>
              </a:ext>
            </a:extLst>
          </p:cNvPr>
          <p:cNvSpPr>
            <a:spLocks noGrp="1"/>
          </p:cNvSpPr>
          <p:nvPr>
            <p:ph type="title"/>
          </p:nvPr>
        </p:nvSpPr>
        <p:spPr/>
        <p:txBody>
          <a:bodyPr/>
          <a:lstStyle/>
          <a:p>
            <a:r>
              <a:rPr lang="es-MX" dirty="0"/>
              <a:t>Gobernabilidad</a:t>
            </a:r>
            <a:endParaRPr lang="es-EC" dirty="0"/>
          </a:p>
        </p:txBody>
      </p:sp>
      <p:sp>
        <p:nvSpPr>
          <p:cNvPr id="3" name="Marcador de contenido 2">
            <a:extLst>
              <a:ext uri="{FF2B5EF4-FFF2-40B4-BE49-F238E27FC236}">
                <a16:creationId xmlns:a16="http://schemas.microsoft.com/office/drawing/2014/main" id="{C0A2485C-DD1E-4822-8290-C183D3FE5819}"/>
              </a:ext>
            </a:extLst>
          </p:cNvPr>
          <p:cNvSpPr>
            <a:spLocks noGrp="1"/>
          </p:cNvSpPr>
          <p:nvPr>
            <p:ph idx="1"/>
          </p:nvPr>
        </p:nvSpPr>
        <p:spPr>
          <a:xfrm>
            <a:off x="1534697" y="2015732"/>
            <a:ext cx="6512023" cy="4037749"/>
          </a:xfrm>
        </p:spPr>
        <p:txBody>
          <a:bodyPr>
            <a:normAutofit/>
          </a:bodyPr>
          <a:lstStyle/>
          <a:p>
            <a:r>
              <a:rPr lang="es-MX" dirty="0"/>
              <a:t>Es la posibilidad de un gobierno de gobernar a una nación, porque hay una aceptación y reconocimiento de su autoridad y legitimidad. </a:t>
            </a:r>
          </a:p>
          <a:p>
            <a:r>
              <a:rPr lang="es-MX" dirty="0"/>
              <a:t>La gobernabilidad permite a una administración política concretar sus planes y políticas de gobierno, porque existe de parte de la sociedad, aceptación de su legitimidad y reconocimiento de su autoridad. </a:t>
            </a:r>
          </a:p>
          <a:p>
            <a:r>
              <a:rPr lang="es-MX" dirty="0"/>
              <a:t>El gobierno respeta la autonomía de poderes, está comprometido con el orden social y el bien común. Eso permite que el pueblo sea gobernable. </a:t>
            </a:r>
          </a:p>
        </p:txBody>
      </p:sp>
      <p:pic>
        <p:nvPicPr>
          <p:cNvPr id="4" name="Imagen 3">
            <a:extLst>
              <a:ext uri="{FF2B5EF4-FFF2-40B4-BE49-F238E27FC236}">
                <a16:creationId xmlns:a16="http://schemas.microsoft.com/office/drawing/2014/main" id="{32287AC9-E601-40DD-985E-F27B964B4CD9}"/>
              </a:ext>
            </a:extLst>
          </p:cNvPr>
          <p:cNvPicPr>
            <a:picLocks noChangeAspect="1"/>
          </p:cNvPicPr>
          <p:nvPr/>
        </p:nvPicPr>
        <p:blipFill rotWithShape="1">
          <a:blip r:embed="rId2"/>
          <a:srcRect l="2299" t="9456" r="3073" b="8108"/>
          <a:stretch/>
        </p:blipFill>
        <p:spPr bwMode="auto">
          <a:xfrm>
            <a:off x="484313" y="286619"/>
            <a:ext cx="1852487" cy="915420"/>
          </a:xfrm>
          <a:prstGeom prst="rect">
            <a:avLst/>
          </a:prstGeom>
          <a:noFill/>
          <a:ln>
            <a:noFill/>
          </a:ln>
          <a:extLst>
            <a:ext uri="{53640926-AAD7-44D8-BBD7-CCE9431645EC}">
              <a14:shadowObscured xmlns:a14="http://schemas.microsoft.com/office/drawing/2010/main"/>
            </a:ext>
          </a:extLst>
        </p:spPr>
      </p:pic>
      <p:pic>
        <p:nvPicPr>
          <p:cNvPr id="5" name="Imagen 4" descr="Texto&#10;&#10;Descripción generada automáticamente">
            <a:extLst>
              <a:ext uri="{FF2B5EF4-FFF2-40B4-BE49-F238E27FC236}">
                <a16:creationId xmlns:a16="http://schemas.microsoft.com/office/drawing/2014/main" id="{DBF78E22-A7BA-4211-AD55-A6A28ED4A2F9}"/>
              </a:ext>
            </a:extLst>
          </p:cNvPr>
          <p:cNvPicPr>
            <a:picLocks noChangeAspect="1"/>
          </p:cNvPicPr>
          <p:nvPr/>
        </p:nvPicPr>
        <p:blipFill rotWithShape="1">
          <a:blip r:embed="rId3">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6" name="Imagen 5" descr="Icono&#10;&#10;Descripción generada automáticamente">
            <a:extLst>
              <a:ext uri="{FF2B5EF4-FFF2-40B4-BE49-F238E27FC236}">
                <a16:creationId xmlns:a16="http://schemas.microsoft.com/office/drawing/2014/main" id="{A45CAF5B-5B3E-4F8E-8721-95EED96C13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7" name="Imagen 6" descr="Imagen que contiene Texto&#10;&#10;Descripción generada automáticamente">
            <a:extLst>
              <a:ext uri="{FF2B5EF4-FFF2-40B4-BE49-F238E27FC236}">
                <a16:creationId xmlns:a16="http://schemas.microsoft.com/office/drawing/2014/main" id="{06EAE80F-652C-4167-814A-A47BE056DF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8" name="Imagen 7" descr="Logotipo&#10;&#10;Descripción generada automáticamente">
            <a:extLst>
              <a:ext uri="{FF2B5EF4-FFF2-40B4-BE49-F238E27FC236}">
                <a16:creationId xmlns:a16="http://schemas.microsoft.com/office/drawing/2014/main" id="{D33AE181-D6DC-402B-843D-00BE63DC92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6141" y="282142"/>
            <a:ext cx="1878933" cy="915419"/>
          </a:xfrm>
          <a:prstGeom prst="rect">
            <a:avLst/>
          </a:prstGeom>
        </p:spPr>
      </p:pic>
      <p:pic>
        <p:nvPicPr>
          <p:cNvPr id="9" name="Imagen 8">
            <a:extLst>
              <a:ext uri="{FF2B5EF4-FFF2-40B4-BE49-F238E27FC236}">
                <a16:creationId xmlns:a16="http://schemas.microsoft.com/office/drawing/2014/main" id="{243BB0A4-5D05-42A3-933B-790713B8DDE7}"/>
              </a:ext>
            </a:extLst>
          </p:cNvPr>
          <p:cNvPicPr>
            <a:picLocks noChangeAspect="1"/>
          </p:cNvPicPr>
          <p:nvPr/>
        </p:nvPicPr>
        <p:blipFill>
          <a:blip r:embed="rId7"/>
          <a:stretch>
            <a:fillRect/>
          </a:stretch>
        </p:blipFill>
        <p:spPr>
          <a:xfrm>
            <a:off x="8688014" y="2371654"/>
            <a:ext cx="3037060" cy="2787346"/>
          </a:xfrm>
          <a:prstGeom prst="rect">
            <a:avLst/>
          </a:prstGeom>
        </p:spPr>
      </p:pic>
    </p:spTree>
    <p:extLst>
      <p:ext uri="{BB962C8B-B14F-4D97-AF65-F5344CB8AC3E}">
        <p14:creationId xmlns:p14="http://schemas.microsoft.com/office/powerpoint/2010/main" val="198911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13625F-7FA6-4DA9-818F-8D7A679CDE66}"/>
              </a:ext>
            </a:extLst>
          </p:cNvPr>
          <p:cNvSpPr>
            <a:spLocks noGrp="1"/>
          </p:cNvSpPr>
          <p:nvPr>
            <p:ph type="title"/>
          </p:nvPr>
        </p:nvSpPr>
        <p:spPr/>
        <p:txBody>
          <a:bodyPr/>
          <a:lstStyle/>
          <a:p>
            <a:r>
              <a:rPr lang="es-MX" dirty="0"/>
              <a:t>Gobernabilidad</a:t>
            </a:r>
            <a:endParaRPr lang="es-EC" dirty="0"/>
          </a:p>
        </p:txBody>
      </p:sp>
      <p:sp>
        <p:nvSpPr>
          <p:cNvPr id="3" name="Marcador de contenido 2">
            <a:extLst>
              <a:ext uri="{FF2B5EF4-FFF2-40B4-BE49-F238E27FC236}">
                <a16:creationId xmlns:a16="http://schemas.microsoft.com/office/drawing/2014/main" id="{ECC020B5-32FA-439C-921E-D1F7B25832E4}"/>
              </a:ext>
            </a:extLst>
          </p:cNvPr>
          <p:cNvSpPr>
            <a:spLocks noGrp="1"/>
          </p:cNvSpPr>
          <p:nvPr>
            <p:ph idx="1"/>
          </p:nvPr>
        </p:nvSpPr>
        <p:spPr>
          <a:xfrm>
            <a:off x="1410556" y="2310725"/>
            <a:ext cx="7109034" cy="3568136"/>
          </a:xfrm>
        </p:spPr>
        <p:txBody>
          <a:bodyPr>
            <a:normAutofit/>
          </a:bodyPr>
          <a:lstStyle/>
          <a:p>
            <a:r>
              <a:rPr lang="es-MX" dirty="0"/>
              <a:t>Un gobierno fuerte se funda en el consenso, eso implica fortalecer la democracia y las instancias de participación de la sociedad. </a:t>
            </a:r>
          </a:p>
          <a:p>
            <a:r>
              <a:rPr lang="es-MX" dirty="0"/>
              <a:t>Hay gobiernos que utilizan abiertamente la fuerza pública y demás organismos de coerción, para ayudar a una clase social a acumular capital y realizar sus intereses, a costa de las demás clases sociales, pierde legitimidad y socava las bases de lealtad y consenso. </a:t>
            </a:r>
          </a:p>
        </p:txBody>
      </p:sp>
      <p:pic>
        <p:nvPicPr>
          <p:cNvPr id="6" name="Imagen 5">
            <a:extLst>
              <a:ext uri="{FF2B5EF4-FFF2-40B4-BE49-F238E27FC236}">
                <a16:creationId xmlns:a16="http://schemas.microsoft.com/office/drawing/2014/main" id="{A763DAA9-9739-4F59-A753-8E4407EAFB52}"/>
              </a:ext>
            </a:extLst>
          </p:cNvPr>
          <p:cNvPicPr>
            <a:picLocks noChangeAspect="1"/>
          </p:cNvPicPr>
          <p:nvPr/>
        </p:nvPicPr>
        <p:blipFill rotWithShape="1">
          <a:blip r:embed="rId2"/>
          <a:srcRect l="2299" t="9456" r="3073" b="8108"/>
          <a:stretch/>
        </p:blipFill>
        <p:spPr bwMode="auto">
          <a:xfrm>
            <a:off x="484313" y="286619"/>
            <a:ext cx="1852487" cy="915420"/>
          </a:xfrm>
          <a:prstGeom prst="rect">
            <a:avLst/>
          </a:prstGeom>
          <a:noFill/>
          <a:ln>
            <a:noFill/>
          </a:ln>
          <a:extLst>
            <a:ext uri="{53640926-AAD7-44D8-BBD7-CCE9431645EC}">
              <a14:shadowObscured xmlns:a14="http://schemas.microsoft.com/office/drawing/2010/main"/>
            </a:ext>
          </a:extLst>
        </p:spPr>
      </p:pic>
      <p:pic>
        <p:nvPicPr>
          <p:cNvPr id="7" name="Imagen 6" descr="Texto&#10;&#10;Descripción generada automáticamente">
            <a:extLst>
              <a:ext uri="{FF2B5EF4-FFF2-40B4-BE49-F238E27FC236}">
                <a16:creationId xmlns:a16="http://schemas.microsoft.com/office/drawing/2014/main" id="{6AB23586-7AD2-4466-A06E-304517BA1069}"/>
              </a:ext>
            </a:extLst>
          </p:cNvPr>
          <p:cNvPicPr>
            <a:picLocks noChangeAspect="1"/>
          </p:cNvPicPr>
          <p:nvPr/>
        </p:nvPicPr>
        <p:blipFill rotWithShape="1">
          <a:blip r:embed="rId3">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8" name="Imagen 7" descr="Icono&#10;&#10;Descripción generada automáticamente">
            <a:extLst>
              <a:ext uri="{FF2B5EF4-FFF2-40B4-BE49-F238E27FC236}">
                <a16:creationId xmlns:a16="http://schemas.microsoft.com/office/drawing/2014/main" id="{CF3CC3C2-C5C8-418C-BE89-B89523CAFF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9" name="Imagen 8" descr="Imagen que contiene Texto&#10;&#10;Descripción generada automáticamente">
            <a:extLst>
              <a:ext uri="{FF2B5EF4-FFF2-40B4-BE49-F238E27FC236}">
                <a16:creationId xmlns:a16="http://schemas.microsoft.com/office/drawing/2014/main" id="{E836B636-55F2-4055-BB1C-231B4D0A21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10" name="Imagen 9" descr="Logotipo&#10;&#10;Descripción generada automáticamente">
            <a:extLst>
              <a:ext uri="{FF2B5EF4-FFF2-40B4-BE49-F238E27FC236}">
                <a16:creationId xmlns:a16="http://schemas.microsoft.com/office/drawing/2014/main" id="{6CB4A68A-1EB0-445C-A511-DC2F18711A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6141" y="282142"/>
            <a:ext cx="1878933" cy="915419"/>
          </a:xfrm>
          <a:prstGeom prst="rect">
            <a:avLst/>
          </a:prstGeom>
        </p:spPr>
      </p:pic>
      <p:pic>
        <p:nvPicPr>
          <p:cNvPr id="11" name="Imagen 10">
            <a:extLst>
              <a:ext uri="{FF2B5EF4-FFF2-40B4-BE49-F238E27FC236}">
                <a16:creationId xmlns:a16="http://schemas.microsoft.com/office/drawing/2014/main" id="{19759119-D91E-4017-98DA-BC603FF43AFD}"/>
              </a:ext>
            </a:extLst>
          </p:cNvPr>
          <p:cNvPicPr>
            <a:picLocks noChangeAspect="1"/>
          </p:cNvPicPr>
          <p:nvPr/>
        </p:nvPicPr>
        <p:blipFill>
          <a:blip r:embed="rId7"/>
          <a:stretch>
            <a:fillRect/>
          </a:stretch>
        </p:blipFill>
        <p:spPr>
          <a:xfrm>
            <a:off x="9174758" y="2520837"/>
            <a:ext cx="2752085" cy="2483409"/>
          </a:xfrm>
          <a:prstGeom prst="rect">
            <a:avLst/>
          </a:prstGeom>
        </p:spPr>
      </p:pic>
    </p:spTree>
    <p:extLst>
      <p:ext uri="{BB962C8B-B14F-4D97-AF65-F5344CB8AC3E}">
        <p14:creationId xmlns:p14="http://schemas.microsoft.com/office/powerpoint/2010/main" val="29422493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57E45B-843E-4FA9-BC54-8ADD8CFFEDA1}"/>
              </a:ext>
            </a:extLst>
          </p:cNvPr>
          <p:cNvSpPr>
            <a:spLocks noGrp="1"/>
          </p:cNvSpPr>
          <p:nvPr>
            <p:ph type="title"/>
          </p:nvPr>
        </p:nvSpPr>
        <p:spPr/>
        <p:txBody>
          <a:bodyPr/>
          <a:lstStyle/>
          <a:p>
            <a:r>
              <a:rPr lang="es-MX" dirty="0"/>
              <a:t>Ingobernabilidad</a:t>
            </a:r>
            <a:endParaRPr lang="es-EC" dirty="0"/>
          </a:p>
        </p:txBody>
      </p:sp>
      <p:sp>
        <p:nvSpPr>
          <p:cNvPr id="3" name="Marcador de contenido 2">
            <a:extLst>
              <a:ext uri="{FF2B5EF4-FFF2-40B4-BE49-F238E27FC236}">
                <a16:creationId xmlns:a16="http://schemas.microsoft.com/office/drawing/2014/main" id="{A7CADA92-2464-435F-BCCA-4C8237791C85}"/>
              </a:ext>
            </a:extLst>
          </p:cNvPr>
          <p:cNvSpPr>
            <a:spLocks noGrp="1"/>
          </p:cNvSpPr>
          <p:nvPr>
            <p:ph idx="1"/>
          </p:nvPr>
        </p:nvSpPr>
        <p:spPr>
          <a:xfrm>
            <a:off x="1534696" y="2045776"/>
            <a:ext cx="7176369" cy="4153856"/>
          </a:xfrm>
        </p:spPr>
        <p:txBody>
          <a:bodyPr>
            <a:normAutofit fontScale="85000" lnSpcReduction="20000"/>
          </a:bodyPr>
          <a:lstStyle/>
          <a:p>
            <a:r>
              <a:rPr lang="es-MX" dirty="0"/>
              <a:t>Es la incapacidad de los gobernantes de satisfacer las demandas  de la ciudadanía. </a:t>
            </a:r>
          </a:p>
          <a:p>
            <a:r>
              <a:rPr lang="es-MX" dirty="0"/>
              <a:t>Es producto de una crisis en la gestión administrativa del gobierno y una crisis de apoyo político de los ciudadanos a las autoridades y al gobierno, quienes a su vez pierden la capacidad de afrontar los problemas, generando un espiral de ingobernabilidad.  </a:t>
            </a:r>
          </a:p>
          <a:p>
            <a:pPr marL="0" indent="0">
              <a:buNone/>
            </a:pPr>
            <a:r>
              <a:rPr lang="es-MX" dirty="0"/>
              <a:t>Se expresa en : </a:t>
            </a:r>
          </a:p>
          <a:p>
            <a:r>
              <a:rPr lang="es-MX" dirty="0"/>
              <a:t>Crisis fiscales de los Estados</a:t>
            </a:r>
          </a:p>
          <a:p>
            <a:r>
              <a:rPr lang="es-MX" dirty="0"/>
              <a:t>Colapso de los aparatos administrativos</a:t>
            </a:r>
          </a:p>
          <a:p>
            <a:r>
              <a:rPr lang="es-MX" dirty="0"/>
              <a:t>Falta de legitimidad de las estructuras políticas</a:t>
            </a:r>
          </a:p>
          <a:p>
            <a:r>
              <a:rPr lang="es-MX" dirty="0"/>
              <a:t>La ingobernabilidad ha conducido a revoluciones, guerras civiles, golpes de Estado. </a:t>
            </a:r>
          </a:p>
          <a:p>
            <a:endParaRPr lang="es-MX" dirty="0"/>
          </a:p>
        </p:txBody>
      </p:sp>
      <p:pic>
        <p:nvPicPr>
          <p:cNvPr id="4" name="Imagen 3">
            <a:extLst>
              <a:ext uri="{FF2B5EF4-FFF2-40B4-BE49-F238E27FC236}">
                <a16:creationId xmlns:a16="http://schemas.microsoft.com/office/drawing/2014/main" id="{C1C0F5DB-792C-4265-A8F3-EB1BA9EF4F94}"/>
              </a:ext>
            </a:extLst>
          </p:cNvPr>
          <p:cNvPicPr>
            <a:picLocks noChangeAspect="1"/>
          </p:cNvPicPr>
          <p:nvPr/>
        </p:nvPicPr>
        <p:blipFill>
          <a:blip r:embed="rId2"/>
          <a:stretch>
            <a:fillRect/>
          </a:stretch>
        </p:blipFill>
        <p:spPr>
          <a:xfrm>
            <a:off x="9332948" y="2584243"/>
            <a:ext cx="2648712" cy="2741538"/>
          </a:xfrm>
          <a:prstGeom prst="rect">
            <a:avLst/>
          </a:prstGeom>
        </p:spPr>
      </p:pic>
      <p:pic>
        <p:nvPicPr>
          <p:cNvPr id="5" name="Imagen 4" descr="Logotipo&#10;&#10;Descripción generada automáticamente">
            <a:extLst>
              <a:ext uri="{FF2B5EF4-FFF2-40B4-BE49-F238E27FC236}">
                <a16:creationId xmlns:a16="http://schemas.microsoft.com/office/drawing/2014/main" id="{15B11306-3B9B-40F6-A2A1-990BC3E1F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6141" y="282142"/>
            <a:ext cx="1878933" cy="915419"/>
          </a:xfrm>
          <a:prstGeom prst="rect">
            <a:avLst/>
          </a:prstGeom>
        </p:spPr>
      </p:pic>
      <p:pic>
        <p:nvPicPr>
          <p:cNvPr id="6" name="Imagen 5">
            <a:extLst>
              <a:ext uri="{FF2B5EF4-FFF2-40B4-BE49-F238E27FC236}">
                <a16:creationId xmlns:a16="http://schemas.microsoft.com/office/drawing/2014/main" id="{34F13046-A466-4F59-BB9A-F46426A68FED}"/>
              </a:ext>
            </a:extLst>
          </p:cNvPr>
          <p:cNvPicPr>
            <a:picLocks noChangeAspect="1"/>
          </p:cNvPicPr>
          <p:nvPr/>
        </p:nvPicPr>
        <p:blipFill rotWithShape="1">
          <a:blip r:embed="rId4"/>
          <a:srcRect l="2299" t="9456" r="3073" b="8108"/>
          <a:stretch/>
        </p:blipFill>
        <p:spPr bwMode="auto">
          <a:xfrm>
            <a:off x="484313" y="286619"/>
            <a:ext cx="1852487" cy="915420"/>
          </a:xfrm>
          <a:prstGeom prst="rect">
            <a:avLst/>
          </a:prstGeom>
          <a:noFill/>
          <a:ln>
            <a:noFill/>
          </a:ln>
          <a:extLst>
            <a:ext uri="{53640926-AAD7-44D8-BBD7-CCE9431645EC}">
              <a14:shadowObscured xmlns:a14="http://schemas.microsoft.com/office/drawing/2010/main"/>
            </a:ext>
          </a:extLst>
        </p:spPr>
      </p:pic>
      <p:pic>
        <p:nvPicPr>
          <p:cNvPr id="7" name="Imagen 6" descr="Texto&#10;&#10;Descripción generada automáticamente">
            <a:extLst>
              <a:ext uri="{FF2B5EF4-FFF2-40B4-BE49-F238E27FC236}">
                <a16:creationId xmlns:a16="http://schemas.microsoft.com/office/drawing/2014/main" id="{F8643314-E5BC-4EA5-AF49-1BB177B85460}"/>
              </a:ext>
            </a:extLst>
          </p:cNvPr>
          <p:cNvPicPr>
            <a:picLocks noChangeAspect="1"/>
          </p:cNvPicPr>
          <p:nvPr/>
        </p:nvPicPr>
        <p:blipFill rotWithShape="1">
          <a:blip r:embed="rId5">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8" name="Imagen 7" descr="Icono&#10;&#10;Descripción generada automáticamente">
            <a:extLst>
              <a:ext uri="{FF2B5EF4-FFF2-40B4-BE49-F238E27FC236}">
                <a16:creationId xmlns:a16="http://schemas.microsoft.com/office/drawing/2014/main" id="{1A239800-8DDD-4461-936A-CEC179B380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9" name="Imagen 8" descr="Imagen que contiene Texto&#10;&#10;Descripción generada automáticamente">
            <a:extLst>
              <a:ext uri="{FF2B5EF4-FFF2-40B4-BE49-F238E27FC236}">
                <a16:creationId xmlns:a16="http://schemas.microsoft.com/office/drawing/2014/main" id="{95DEA278-9E44-4D37-B4A4-F834CBE631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spTree>
    <p:extLst>
      <p:ext uri="{BB962C8B-B14F-4D97-AF65-F5344CB8AC3E}">
        <p14:creationId xmlns:p14="http://schemas.microsoft.com/office/powerpoint/2010/main" val="219001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3722EB-236B-45BB-993F-F1FD65643A11}"/>
              </a:ext>
            </a:extLst>
          </p:cNvPr>
          <p:cNvSpPr>
            <a:spLocks noGrp="1"/>
          </p:cNvSpPr>
          <p:nvPr>
            <p:ph type="title"/>
          </p:nvPr>
        </p:nvSpPr>
        <p:spPr>
          <a:xfrm>
            <a:off x="901555" y="3129265"/>
            <a:ext cx="2773833" cy="910037"/>
          </a:xfrm>
        </p:spPr>
        <p:txBody>
          <a:bodyPr>
            <a:normAutofit fontScale="90000"/>
          </a:bodyPr>
          <a:lstStyle/>
          <a:p>
            <a:r>
              <a:rPr lang="es-MX" dirty="0"/>
              <a:t>Cualidades que debe tener  un/a líder político </a:t>
            </a:r>
            <a:endParaRPr lang="es-EC" dirty="0"/>
          </a:p>
        </p:txBody>
      </p:sp>
      <p:graphicFrame>
        <p:nvGraphicFramePr>
          <p:cNvPr id="4" name="Diagrama 3">
            <a:extLst>
              <a:ext uri="{FF2B5EF4-FFF2-40B4-BE49-F238E27FC236}">
                <a16:creationId xmlns:a16="http://schemas.microsoft.com/office/drawing/2014/main" id="{1A7A2004-E01D-4364-9A19-1C3E79CA0F8A}"/>
              </a:ext>
            </a:extLst>
          </p:cNvPr>
          <p:cNvGraphicFramePr/>
          <p:nvPr>
            <p:extLst>
              <p:ext uri="{D42A27DB-BD31-4B8C-83A1-F6EECF244321}">
                <p14:modId xmlns:p14="http://schemas.microsoft.com/office/powerpoint/2010/main" val="2600994954"/>
              </p:ext>
            </p:extLst>
          </p:nvPr>
        </p:nvGraphicFramePr>
        <p:xfrm>
          <a:off x="3494686" y="914830"/>
          <a:ext cx="8243448" cy="52689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id="{D0C110E8-424D-49A4-86D6-19367EE63878}"/>
              </a:ext>
            </a:extLst>
          </p:cNvPr>
          <p:cNvPicPr>
            <a:picLocks noChangeAspect="1"/>
          </p:cNvPicPr>
          <p:nvPr/>
        </p:nvPicPr>
        <p:blipFill rotWithShape="1">
          <a:blip r:embed="rId7"/>
          <a:srcRect l="2299" t="9456" r="3073" b="8108"/>
          <a:stretch/>
        </p:blipFill>
        <p:spPr bwMode="auto">
          <a:xfrm>
            <a:off x="435985" y="-590"/>
            <a:ext cx="1852487" cy="915420"/>
          </a:xfrm>
          <a:prstGeom prst="rect">
            <a:avLst/>
          </a:prstGeom>
          <a:noFill/>
          <a:ln>
            <a:noFill/>
          </a:ln>
          <a:extLst>
            <a:ext uri="{53640926-AAD7-44D8-BBD7-CCE9431645EC}">
              <a14:shadowObscured xmlns:a14="http://schemas.microsoft.com/office/drawing/2010/main"/>
            </a:ext>
          </a:extLst>
        </p:spPr>
      </p:pic>
      <p:pic>
        <p:nvPicPr>
          <p:cNvPr id="6" name="Imagen 5" descr="Texto&#10;&#10;Descripción generada automáticamente">
            <a:extLst>
              <a:ext uri="{FF2B5EF4-FFF2-40B4-BE49-F238E27FC236}">
                <a16:creationId xmlns:a16="http://schemas.microsoft.com/office/drawing/2014/main" id="{645047A8-7566-47C3-ABCE-9CC5B39CBB8E}"/>
              </a:ext>
            </a:extLst>
          </p:cNvPr>
          <p:cNvPicPr>
            <a:picLocks noChangeAspect="1"/>
          </p:cNvPicPr>
          <p:nvPr/>
        </p:nvPicPr>
        <p:blipFill rotWithShape="1">
          <a:blip r:embed="rId8">
            <a:extLst>
              <a:ext uri="{28A0092B-C50C-407E-A947-70E740481C1C}">
                <a14:useLocalDpi xmlns:a14="http://schemas.microsoft.com/office/drawing/2010/main" val="0"/>
              </a:ext>
            </a:extLst>
          </a:blip>
          <a:srcRect r="50936"/>
          <a:stretch/>
        </p:blipFill>
        <p:spPr bwMode="auto">
          <a:xfrm>
            <a:off x="3494686" y="14875"/>
            <a:ext cx="1793240" cy="728980"/>
          </a:xfrm>
          <a:prstGeom prst="rect">
            <a:avLst/>
          </a:prstGeom>
          <a:noFill/>
          <a:ln>
            <a:noFill/>
          </a:ln>
          <a:extLst>
            <a:ext uri="{53640926-AAD7-44D8-BBD7-CCE9431645EC}">
              <a14:shadowObscured xmlns:a14="http://schemas.microsoft.com/office/drawing/2010/main"/>
            </a:ext>
          </a:extLst>
        </p:spPr>
      </p:pic>
      <p:pic>
        <p:nvPicPr>
          <p:cNvPr id="7" name="Imagen 6" descr="Icono&#10;&#10;Descripción generada automáticamente">
            <a:extLst>
              <a:ext uri="{FF2B5EF4-FFF2-40B4-BE49-F238E27FC236}">
                <a16:creationId xmlns:a16="http://schemas.microsoft.com/office/drawing/2014/main" id="{C51F8E8B-E6CE-4812-8068-466BC3D6FD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8280" y="-49995"/>
            <a:ext cx="671830" cy="800100"/>
          </a:xfrm>
          <a:prstGeom prst="rect">
            <a:avLst/>
          </a:prstGeom>
        </p:spPr>
      </p:pic>
      <p:pic>
        <p:nvPicPr>
          <p:cNvPr id="8" name="Imagen 7" descr="Imagen que contiene Texto&#10;&#10;Descripción generada automáticamente">
            <a:extLst>
              <a:ext uri="{FF2B5EF4-FFF2-40B4-BE49-F238E27FC236}">
                <a16:creationId xmlns:a16="http://schemas.microsoft.com/office/drawing/2014/main" id="{F3F299E8-2A72-49DA-812E-A5F1A4E780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75928" y="0"/>
            <a:ext cx="1792796" cy="800100"/>
          </a:xfrm>
          <a:prstGeom prst="rect">
            <a:avLst/>
          </a:prstGeom>
        </p:spPr>
      </p:pic>
      <p:pic>
        <p:nvPicPr>
          <p:cNvPr id="9" name="Imagen 8" descr="Logotipo&#10;&#10;Descripción generada automáticamente">
            <a:extLst>
              <a:ext uri="{FF2B5EF4-FFF2-40B4-BE49-F238E27FC236}">
                <a16:creationId xmlns:a16="http://schemas.microsoft.com/office/drawing/2014/main" id="{2112FCE4-7F62-4737-858E-5F13B6A93B0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59201" y="-26545"/>
            <a:ext cx="1878933" cy="915419"/>
          </a:xfrm>
          <a:prstGeom prst="rect">
            <a:avLst/>
          </a:prstGeom>
        </p:spPr>
      </p:pic>
      <p:pic>
        <p:nvPicPr>
          <p:cNvPr id="10" name="Imagen 9">
            <a:extLst>
              <a:ext uri="{FF2B5EF4-FFF2-40B4-BE49-F238E27FC236}">
                <a16:creationId xmlns:a16="http://schemas.microsoft.com/office/drawing/2014/main" id="{26A4CDBF-BDCF-4062-942C-3D71C012443E}"/>
              </a:ext>
            </a:extLst>
          </p:cNvPr>
          <p:cNvPicPr>
            <a:picLocks noChangeAspect="1"/>
          </p:cNvPicPr>
          <p:nvPr/>
        </p:nvPicPr>
        <p:blipFill rotWithShape="1">
          <a:blip r:embed="rId12"/>
          <a:srcRect l="13758" t="10048" r="14779" b="9613"/>
          <a:stretch/>
        </p:blipFill>
        <p:spPr>
          <a:xfrm>
            <a:off x="7075928" y="2921554"/>
            <a:ext cx="994277" cy="1117748"/>
          </a:xfrm>
          <a:prstGeom prst="rect">
            <a:avLst/>
          </a:prstGeom>
        </p:spPr>
      </p:pic>
    </p:spTree>
    <p:extLst>
      <p:ext uri="{BB962C8B-B14F-4D97-AF65-F5344CB8AC3E}">
        <p14:creationId xmlns:p14="http://schemas.microsoft.com/office/powerpoint/2010/main" val="14855814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2DFFA86-9FC8-4522-8FA2-A78FB4B5C54E}"/>
              </a:ext>
            </a:extLst>
          </p:cNvPr>
          <p:cNvSpPr>
            <a:spLocks noGrp="1"/>
          </p:cNvSpPr>
          <p:nvPr>
            <p:ph type="title"/>
          </p:nvPr>
        </p:nvSpPr>
        <p:spPr>
          <a:xfrm>
            <a:off x="1265449" y="1568820"/>
            <a:ext cx="9520158" cy="1049235"/>
          </a:xfrm>
        </p:spPr>
        <p:txBody>
          <a:bodyPr/>
          <a:lstStyle/>
          <a:p>
            <a:pPr algn="ctr"/>
            <a:r>
              <a:rPr lang="es-MX" dirty="0"/>
              <a:t>¡Gracias por ejercer tus derechos políticos de forma consciente y fortalecer la democracia!</a:t>
            </a:r>
            <a:endParaRPr lang="es-EC" dirty="0"/>
          </a:p>
        </p:txBody>
      </p:sp>
      <p:pic>
        <p:nvPicPr>
          <p:cNvPr id="5" name="Imagen 4">
            <a:extLst>
              <a:ext uri="{FF2B5EF4-FFF2-40B4-BE49-F238E27FC236}">
                <a16:creationId xmlns:a16="http://schemas.microsoft.com/office/drawing/2014/main" id="{B82B15F4-58C0-4530-AF74-BE0D01793510}"/>
              </a:ext>
            </a:extLst>
          </p:cNvPr>
          <p:cNvPicPr>
            <a:picLocks noChangeAspect="1"/>
          </p:cNvPicPr>
          <p:nvPr/>
        </p:nvPicPr>
        <p:blipFill rotWithShape="1">
          <a:blip r:embed="rId2"/>
          <a:srcRect l="2299" t="9456" r="3073" b="8108"/>
          <a:stretch/>
        </p:blipFill>
        <p:spPr bwMode="auto">
          <a:xfrm>
            <a:off x="484313" y="286619"/>
            <a:ext cx="1852487" cy="915420"/>
          </a:xfrm>
          <a:prstGeom prst="rect">
            <a:avLst/>
          </a:prstGeom>
          <a:noFill/>
          <a:ln>
            <a:noFill/>
          </a:ln>
          <a:extLst>
            <a:ext uri="{53640926-AAD7-44D8-BBD7-CCE9431645EC}">
              <a14:shadowObscured xmlns:a14="http://schemas.microsoft.com/office/drawing/2010/main"/>
            </a:ext>
          </a:extLst>
        </p:spPr>
      </p:pic>
      <p:pic>
        <p:nvPicPr>
          <p:cNvPr id="6" name="Imagen 5" descr="Texto&#10;&#10;Descripción generada automáticamente">
            <a:extLst>
              <a:ext uri="{FF2B5EF4-FFF2-40B4-BE49-F238E27FC236}">
                <a16:creationId xmlns:a16="http://schemas.microsoft.com/office/drawing/2014/main" id="{975CCE7F-1CA0-4C9C-B14A-BB3F5E5F529D}"/>
              </a:ext>
            </a:extLst>
          </p:cNvPr>
          <p:cNvPicPr>
            <a:picLocks noChangeAspect="1"/>
          </p:cNvPicPr>
          <p:nvPr/>
        </p:nvPicPr>
        <p:blipFill rotWithShape="1">
          <a:blip r:embed="rId3">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7" name="Imagen 6" descr="Icono&#10;&#10;Descripción generada automáticamente">
            <a:extLst>
              <a:ext uri="{FF2B5EF4-FFF2-40B4-BE49-F238E27FC236}">
                <a16:creationId xmlns:a16="http://schemas.microsoft.com/office/drawing/2014/main" id="{2015821A-587A-4F30-AA89-941AC1E03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8" name="Imagen 7" descr="Imagen que contiene Texto&#10;&#10;Descripción generada automáticamente">
            <a:extLst>
              <a:ext uri="{FF2B5EF4-FFF2-40B4-BE49-F238E27FC236}">
                <a16:creationId xmlns:a16="http://schemas.microsoft.com/office/drawing/2014/main" id="{DA41601C-C3A5-4697-BB23-3372958A7B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9" name="Imagen 8" descr="Logotipo&#10;&#10;Descripción generada automáticamente">
            <a:extLst>
              <a:ext uri="{FF2B5EF4-FFF2-40B4-BE49-F238E27FC236}">
                <a16:creationId xmlns:a16="http://schemas.microsoft.com/office/drawing/2014/main" id="{22107864-A45D-4861-84C9-65DC0B48B0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6141" y="282142"/>
            <a:ext cx="1878933" cy="915419"/>
          </a:xfrm>
          <a:prstGeom prst="rect">
            <a:avLst/>
          </a:prstGeom>
        </p:spPr>
      </p:pic>
      <p:pic>
        <p:nvPicPr>
          <p:cNvPr id="10" name="Imagen 9">
            <a:extLst>
              <a:ext uri="{FF2B5EF4-FFF2-40B4-BE49-F238E27FC236}">
                <a16:creationId xmlns:a16="http://schemas.microsoft.com/office/drawing/2014/main" id="{816628D2-CD95-4460-ADB1-348CBE0B25A9}"/>
              </a:ext>
            </a:extLst>
          </p:cNvPr>
          <p:cNvPicPr>
            <a:picLocks noChangeAspect="1"/>
          </p:cNvPicPr>
          <p:nvPr/>
        </p:nvPicPr>
        <p:blipFill>
          <a:blip r:embed="rId7"/>
          <a:stretch>
            <a:fillRect/>
          </a:stretch>
        </p:blipFill>
        <p:spPr>
          <a:xfrm>
            <a:off x="3944680" y="2984836"/>
            <a:ext cx="3510058" cy="3038375"/>
          </a:xfrm>
          <a:prstGeom prst="rect">
            <a:avLst/>
          </a:prstGeom>
        </p:spPr>
      </p:pic>
    </p:spTree>
    <p:extLst>
      <p:ext uri="{BB962C8B-B14F-4D97-AF65-F5344CB8AC3E}">
        <p14:creationId xmlns:p14="http://schemas.microsoft.com/office/powerpoint/2010/main" val="14676281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9ACF12-1943-4AB7-BDD3-D21C898A7665}"/>
              </a:ext>
            </a:extLst>
          </p:cNvPr>
          <p:cNvSpPr>
            <a:spLocks noGrp="1"/>
          </p:cNvSpPr>
          <p:nvPr>
            <p:ph type="title"/>
          </p:nvPr>
        </p:nvSpPr>
        <p:spPr/>
        <p:txBody>
          <a:bodyPr/>
          <a:lstStyle/>
          <a:p>
            <a:r>
              <a:rPr lang="es-MX" dirty="0"/>
              <a:t>Bibliografía</a:t>
            </a:r>
            <a:endParaRPr lang="es-EC" dirty="0"/>
          </a:p>
        </p:txBody>
      </p:sp>
      <p:sp>
        <p:nvSpPr>
          <p:cNvPr id="3" name="Marcador de contenido 2">
            <a:extLst>
              <a:ext uri="{FF2B5EF4-FFF2-40B4-BE49-F238E27FC236}">
                <a16:creationId xmlns:a16="http://schemas.microsoft.com/office/drawing/2014/main" id="{AB5AEED4-6626-4C0F-BF39-207967ACE8BC}"/>
              </a:ext>
            </a:extLst>
          </p:cNvPr>
          <p:cNvSpPr>
            <a:spLocks noGrp="1"/>
          </p:cNvSpPr>
          <p:nvPr>
            <p:ph idx="1"/>
          </p:nvPr>
        </p:nvSpPr>
        <p:spPr>
          <a:xfrm>
            <a:off x="1534696" y="2015732"/>
            <a:ext cx="9520158" cy="4037749"/>
          </a:xfrm>
        </p:spPr>
        <p:txBody>
          <a:bodyPr>
            <a:normAutofit fontScale="85000" lnSpcReduction="10000"/>
          </a:bodyPr>
          <a:lstStyle/>
          <a:p>
            <a:r>
              <a:rPr lang="es-MX" dirty="0"/>
              <a:t>Asamblea Nacional (2008) Constitución de la República del Ecuador</a:t>
            </a:r>
          </a:p>
          <a:p>
            <a:r>
              <a:rPr lang="es-MX" dirty="0"/>
              <a:t>CNE. Instituto de la Democracia (2015) Manual de Capacitación y formación en Democracia </a:t>
            </a:r>
          </a:p>
          <a:p>
            <a:r>
              <a:rPr lang="es-MX" dirty="0"/>
              <a:t>CPCCS (2016) Sistema Nacional de Participación </a:t>
            </a:r>
          </a:p>
          <a:p>
            <a:r>
              <a:rPr lang="es-MX" dirty="0"/>
              <a:t>CPCCS https://www.cpccs.gob.ec/</a:t>
            </a:r>
          </a:p>
          <a:p>
            <a:r>
              <a:rPr lang="es-MX" dirty="0"/>
              <a:t>Dávila J.  (2995). Democracia representativa, participativa y directa. Revista La Tendencia – FLACSO</a:t>
            </a:r>
          </a:p>
          <a:p>
            <a:r>
              <a:rPr lang="es-MX" dirty="0"/>
              <a:t>Herrera K. (2018). Ecuador: La iniciativa popular normativa en el gobierno de la revolución ciudadana. </a:t>
            </a:r>
          </a:p>
          <a:p>
            <a:r>
              <a:rPr lang="es-MX" dirty="0"/>
              <a:t>Llorente A. (2021) ¿Cómo se originó el lenguaje y por qué es un problema difícil para la ciencia). BBC News Mundo. </a:t>
            </a:r>
          </a:p>
          <a:p>
            <a:endParaRPr lang="es-EC" dirty="0"/>
          </a:p>
        </p:txBody>
      </p:sp>
    </p:spTree>
    <p:extLst>
      <p:ext uri="{BB962C8B-B14F-4D97-AF65-F5344CB8AC3E}">
        <p14:creationId xmlns:p14="http://schemas.microsoft.com/office/powerpoint/2010/main" val="2233878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D0D2CC-D8F0-4093-BABD-38750B3679FB}"/>
              </a:ext>
            </a:extLst>
          </p:cNvPr>
          <p:cNvSpPr>
            <a:spLocks noGrp="1"/>
          </p:cNvSpPr>
          <p:nvPr>
            <p:ph type="title"/>
          </p:nvPr>
        </p:nvSpPr>
        <p:spPr/>
        <p:txBody>
          <a:bodyPr/>
          <a:lstStyle/>
          <a:p>
            <a:r>
              <a:rPr lang="es-MX" dirty="0"/>
              <a:t>Bibliografía</a:t>
            </a:r>
            <a:endParaRPr lang="es-EC" dirty="0"/>
          </a:p>
        </p:txBody>
      </p:sp>
      <p:sp>
        <p:nvSpPr>
          <p:cNvPr id="3" name="Marcador de contenido 2">
            <a:extLst>
              <a:ext uri="{FF2B5EF4-FFF2-40B4-BE49-F238E27FC236}">
                <a16:creationId xmlns:a16="http://schemas.microsoft.com/office/drawing/2014/main" id="{5D580795-E8B5-41E4-9CA1-1CD055C350EB}"/>
              </a:ext>
            </a:extLst>
          </p:cNvPr>
          <p:cNvSpPr>
            <a:spLocks noGrp="1"/>
          </p:cNvSpPr>
          <p:nvPr>
            <p:ph idx="1"/>
          </p:nvPr>
        </p:nvSpPr>
        <p:spPr/>
        <p:txBody>
          <a:bodyPr>
            <a:normAutofit fontScale="92500" lnSpcReduction="20000"/>
          </a:bodyPr>
          <a:lstStyle/>
          <a:p>
            <a:r>
              <a:rPr lang="es-MX" dirty="0"/>
              <a:t>Lenin. (1917) Estado y la revolución. </a:t>
            </a:r>
          </a:p>
          <a:p>
            <a:r>
              <a:rPr lang="es-MX" dirty="0"/>
              <a:t>Moreno J. (2014), Habilidades sociales para las nuevas organizaciones. (cit. por Psicología social y relaciones personales. </a:t>
            </a:r>
            <a:r>
              <a:rPr lang="es-MX" dirty="0">
                <a:hlinkClick r:id="rId2"/>
              </a:rPr>
              <a:t>https://n9.cl/lih5j</a:t>
            </a:r>
            <a:r>
              <a:rPr lang="es-MX" dirty="0"/>
              <a:t> </a:t>
            </a:r>
          </a:p>
          <a:p>
            <a:r>
              <a:rPr lang="es-MX" dirty="0"/>
              <a:t>ONU. s/f.  Acerca de la Buena Gobernanza y los Derechos Humanos. </a:t>
            </a:r>
            <a:r>
              <a:rPr lang="es-MX" dirty="0">
                <a:hlinkClick r:id="rId3"/>
              </a:rPr>
              <a:t>https://acortar.link/VzV7ju</a:t>
            </a:r>
            <a:endParaRPr lang="es-MX" dirty="0"/>
          </a:p>
          <a:p>
            <a:r>
              <a:rPr lang="es-MX" dirty="0"/>
              <a:t>ONU MUJERES Liderazgo y participación política. </a:t>
            </a:r>
            <a:r>
              <a:rPr lang="es-MX" dirty="0">
                <a:hlinkClick r:id="rId4"/>
              </a:rPr>
              <a:t>https://n9.cl/l06ru</a:t>
            </a:r>
            <a:r>
              <a:rPr lang="es-MX" dirty="0"/>
              <a:t> </a:t>
            </a:r>
          </a:p>
          <a:p>
            <a:r>
              <a:rPr lang="es-MX" dirty="0"/>
              <a:t>ONU MUJERES. s/f Hechos y cifras. Liderazgo y participación política de las mujeres. </a:t>
            </a:r>
            <a:r>
              <a:rPr lang="es-MX" dirty="0">
                <a:hlinkClick r:id="rId5"/>
              </a:rPr>
              <a:t>https://n9.cl/5zka</a:t>
            </a:r>
            <a:r>
              <a:rPr lang="es-MX" dirty="0"/>
              <a:t> </a:t>
            </a:r>
          </a:p>
          <a:p>
            <a:r>
              <a:rPr lang="es-MX" dirty="0"/>
              <a:t>Vargas A. 1999. Gobernabilidad e Ingobernabilidad. El Nuevo Diario.com.ni</a:t>
            </a:r>
            <a:endParaRPr lang="es-EC" dirty="0"/>
          </a:p>
        </p:txBody>
      </p:sp>
    </p:spTree>
    <p:extLst>
      <p:ext uri="{BB962C8B-B14F-4D97-AF65-F5344CB8AC3E}">
        <p14:creationId xmlns:p14="http://schemas.microsoft.com/office/powerpoint/2010/main" val="3499022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83E1A7-D3E9-475E-941B-FF59F64DFC84}"/>
              </a:ext>
            </a:extLst>
          </p:cNvPr>
          <p:cNvSpPr>
            <a:spLocks noGrp="1"/>
          </p:cNvSpPr>
          <p:nvPr>
            <p:ph type="title"/>
          </p:nvPr>
        </p:nvSpPr>
        <p:spPr>
          <a:xfrm>
            <a:off x="1486360" y="991668"/>
            <a:ext cx="9520158" cy="1049235"/>
          </a:xfrm>
        </p:spPr>
        <p:txBody>
          <a:bodyPr/>
          <a:lstStyle/>
          <a:p>
            <a:r>
              <a:rPr lang="es-MX" dirty="0"/>
              <a:t>Estado de situación de la participación política de las mujeres a nivel mundial </a:t>
            </a:r>
            <a:endParaRPr lang="es-EC" dirty="0"/>
          </a:p>
        </p:txBody>
      </p:sp>
      <p:sp>
        <p:nvSpPr>
          <p:cNvPr id="3" name="Marcador de contenido 2">
            <a:extLst>
              <a:ext uri="{FF2B5EF4-FFF2-40B4-BE49-F238E27FC236}">
                <a16:creationId xmlns:a16="http://schemas.microsoft.com/office/drawing/2014/main" id="{BF727464-9D0F-494C-92B6-901195290F8E}"/>
              </a:ext>
            </a:extLst>
          </p:cNvPr>
          <p:cNvSpPr>
            <a:spLocks noGrp="1"/>
          </p:cNvSpPr>
          <p:nvPr>
            <p:ph idx="1"/>
          </p:nvPr>
        </p:nvSpPr>
        <p:spPr>
          <a:xfrm>
            <a:off x="1633170" y="2679405"/>
            <a:ext cx="9520158" cy="3258353"/>
          </a:xfrm>
        </p:spPr>
        <p:txBody>
          <a:bodyPr/>
          <a:lstStyle/>
          <a:p>
            <a:r>
              <a:rPr lang="es-MX" dirty="0"/>
              <a:t>La representación de mujeres en el parlamento alcanza al 36% en América Latina</a:t>
            </a:r>
          </a:p>
          <a:p>
            <a:r>
              <a:rPr lang="es-MX" dirty="0"/>
              <a:t>Sólo 6 países tienen 50% de representación de mujeres en el parlamento</a:t>
            </a:r>
          </a:p>
          <a:p>
            <a:r>
              <a:rPr lang="es-MX" dirty="0"/>
              <a:t>En los gobiernos locales, sólo 3 países han alcanzado el 50% de representación femenina en los espacios de deliberación local, a nivel mundial</a:t>
            </a:r>
          </a:p>
          <a:p>
            <a:r>
              <a:rPr lang="es-MX" dirty="0"/>
              <a:t>En América Latina la representación femenina es del 27% en los GAD</a:t>
            </a:r>
          </a:p>
        </p:txBody>
      </p:sp>
      <p:pic>
        <p:nvPicPr>
          <p:cNvPr id="4" name="Imagen 3">
            <a:extLst>
              <a:ext uri="{FF2B5EF4-FFF2-40B4-BE49-F238E27FC236}">
                <a16:creationId xmlns:a16="http://schemas.microsoft.com/office/drawing/2014/main" id="{7040EE77-FCF9-451E-A6B4-494E99C989B8}"/>
              </a:ext>
            </a:extLst>
          </p:cNvPr>
          <p:cNvPicPr>
            <a:picLocks noChangeAspect="1"/>
          </p:cNvPicPr>
          <p:nvPr/>
        </p:nvPicPr>
        <p:blipFill rotWithShape="1">
          <a:blip r:embed="rId2"/>
          <a:srcRect l="2299" t="9456" r="3073" b="8108"/>
          <a:stretch/>
        </p:blipFill>
        <p:spPr bwMode="auto">
          <a:xfrm>
            <a:off x="492928" y="47598"/>
            <a:ext cx="1852487" cy="915420"/>
          </a:xfrm>
          <a:prstGeom prst="rect">
            <a:avLst/>
          </a:prstGeom>
          <a:noFill/>
          <a:ln>
            <a:noFill/>
          </a:ln>
          <a:extLst>
            <a:ext uri="{53640926-AAD7-44D8-BBD7-CCE9431645EC}">
              <a14:shadowObscured xmlns:a14="http://schemas.microsoft.com/office/drawing/2010/main"/>
            </a:ext>
          </a:extLst>
        </p:spPr>
      </p:pic>
      <p:pic>
        <p:nvPicPr>
          <p:cNvPr id="5" name="Imagen 4" descr="Texto&#10;&#10;Descripción generada automáticamente">
            <a:extLst>
              <a:ext uri="{FF2B5EF4-FFF2-40B4-BE49-F238E27FC236}">
                <a16:creationId xmlns:a16="http://schemas.microsoft.com/office/drawing/2014/main" id="{874B9792-890D-4898-A9EB-2C30B4C58B62}"/>
              </a:ext>
            </a:extLst>
          </p:cNvPr>
          <p:cNvPicPr>
            <a:picLocks noChangeAspect="1"/>
          </p:cNvPicPr>
          <p:nvPr/>
        </p:nvPicPr>
        <p:blipFill rotWithShape="1">
          <a:blip r:embed="rId3">
            <a:extLst>
              <a:ext uri="{28A0092B-C50C-407E-A947-70E740481C1C}">
                <a14:useLocalDpi xmlns:a14="http://schemas.microsoft.com/office/drawing/2010/main" val="0"/>
              </a:ext>
            </a:extLst>
          </a:blip>
          <a:srcRect r="50936"/>
          <a:stretch/>
        </p:blipFill>
        <p:spPr bwMode="auto">
          <a:xfrm>
            <a:off x="3482550" y="103089"/>
            <a:ext cx="1793240" cy="728980"/>
          </a:xfrm>
          <a:prstGeom prst="rect">
            <a:avLst/>
          </a:prstGeom>
          <a:noFill/>
          <a:ln>
            <a:noFill/>
          </a:ln>
          <a:extLst>
            <a:ext uri="{53640926-AAD7-44D8-BBD7-CCE9431645EC}">
              <a14:shadowObscured xmlns:a14="http://schemas.microsoft.com/office/drawing/2010/main"/>
            </a:ext>
          </a:extLst>
        </p:spPr>
      </p:pic>
      <p:pic>
        <p:nvPicPr>
          <p:cNvPr id="6" name="Imagen 5" descr="Icono&#10;&#10;Descripción generada automáticamente">
            <a:extLst>
              <a:ext uri="{FF2B5EF4-FFF2-40B4-BE49-F238E27FC236}">
                <a16:creationId xmlns:a16="http://schemas.microsoft.com/office/drawing/2014/main" id="{6C3982B5-FA94-4441-8E4E-5D0714E0B0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439" y="79586"/>
            <a:ext cx="671830" cy="800100"/>
          </a:xfrm>
          <a:prstGeom prst="rect">
            <a:avLst/>
          </a:prstGeom>
        </p:spPr>
      </p:pic>
      <p:pic>
        <p:nvPicPr>
          <p:cNvPr id="7" name="Imagen 6" descr="Imagen que contiene Texto&#10;&#10;Descripción generada automáticamente">
            <a:extLst>
              <a:ext uri="{FF2B5EF4-FFF2-40B4-BE49-F238E27FC236}">
                <a16:creationId xmlns:a16="http://schemas.microsoft.com/office/drawing/2014/main" id="{9177FDC9-2481-4899-BD65-D56CDEBA2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2520" y="79586"/>
            <a:ext cx="1792796" cy="800100"/>
          </a:xfrm>
          <a:prstGeom prst="rect">
            <a:avLst/>
          </a:prstGeom>
        </p:spPr>
      </p:pic>
      <p:pic>
        <p:nvPicPr>
          <p:cNvPr id="8" name="Imagen 7" descr="Logotipo&#10;&#10;Descripción generada automáticamente">
            <a:extLst>
              <a:ext uri="{FF2B5EF4-FFF2-40B4-BE49-F238E27FC236}">
                <a16:creationId xmlns:a16="http://schemas.microsoft.com/office/drawing/2014/main" id="{D0AF80A1-BB8C-401C-A5F9-20C3E2FDEF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0139" y="-35733"/>
            <a:ext cx="1878933" cy="915419"/>
          </a:xfrm>
          <a:prstGeom prst="rect">
            <a:avLst/>
          </a:prstGeom>
        </p:spPr>
      </p:pic>
    </p:spTree>
    <p:extLst>
      <p:ext uri="{BB962C8B-B14F-4D97-AF65-F5344CB8AC3E}">
        <p14:creationId xmlns:p14="http://schemas.microsoft.com/office/powerpoint/2010/main" val="2250618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83E1A7-D3E9-475E-941B-FF59F64DFC84}"/>
              </a:ext>
            </a:extLst>
          </p:cNvPr>
          <p:cNvSpPr>
            <a:spLocks noGrp="1"/>
          </p:cNvSpPr>
          <p:nvPr>
            <p:ph type="title"/>
          </p:nvPr>
        </p:nvSpPr>
        <p:spPr/>
        <p:txBody>
          <a:bodyPr/>
          <a:lstStyle/>
          <a:p>
            <a:r>
              <a:rPr lang="es-MX" dirty="0"/>
              <a:t>Estado de situación de la participación política de las mujeres en Ecuador</a:t>
            </a:r>
            <a:endParaRPr lang="es-EC" dirty="0"/>
          </a:p>
        </p:txBody>
      </p:sp>
      <p:sp>
        <p:nvSpPr>
          <p:cNvPr id="12" name="Marcador de contenido 11">
            <a:extLst>
              <a:ext uri="{FF2B5EF4-FFF2-40B4-BE49-F238E27FC236}">
                <a16:creationId xmlns:a16="http://schemas.microsoft.com/office/drawing/2014/main" id="{FC30EDCF-C232-4F1A-BC22-D0070BB85627}"/>
              </a:ext>
            </a:extLst>
          </p:cNvPr>
          <p:cNvSpPr>
            <a:spLocks noGrp="1"/>
          </p:cNvSpPr>
          <p:nvPr>
            <p:ph idx="1"/>
          </p:nvPr>
        </p:nvSpPr>
        <p:spPr>
          <a:xfrm>
            <a:off x="1534696" y="2139696"/>
            <a:ext cx="9520158" cy="3326649"/>
          </a:xfrm>
        </p:spPr>
        <p:txBody>
          <a:bodyPr/>
          <a:lstStyle/>
          <a:p>
            <a:pPr marL="0" indent="0">
              <a:buNone/>
            </a:pPr>
            <a:r>
              <a:rPr lang="es-MX" dirty="0"/>
              <a:t>Al 2023: </a:t>
            </a:r>
          </a:p>
          <a:p>
            <a:r>
              <a:rPr lang="es-MX" dirty="0"/>
              <a:t>Asamblea Nacional, 57 / 137  legisladoras que representan el 41.6%</a:t>
            </a:r>
          </a:p>
          <a:p>
            <a:r>
              <a:rPr lang="es-MX" dirty="0"/>
              <a:t>Secretarías de Estado 6 / 36 representantes 19.44% </a:t>
            </a:r>
          </a:p>
          <a:p>
            <a:r>
              <a:rPr lang="es-MX" dirty="0"/>
              <a:t>Prefecturas: 7 Prefectas / 23 que representan el 30.43% </a:t>
            </a:r>
          </a:p>
          <a:p>
            <a:r>
              <a:rPr lang="es-MX" dirty="0"/>
              <a:t>Alcaldías:  40  Alcaldesas / 221 que representan el 18.09/</a:t>
            </a:r>
          </a:p>
          <a:p>
            <a:endParaRPr lang="es-MX" dirty="0"/>
          </a:p>
          <a:p>
            <a:endParaRPr lang="es-EC" dirty="0"/>
          </a:p>
        </p:txBody>
      </p:sp>
      <p:pic>
        <p:nvPicPr>
          <p:cNvPr id="4" name="Imagen 3">
            <a:extLst>
              <a:ext uri="{FF2B5EF4-FFF2-40B4-BE49-F238E27FC236}">
                <a16:creationId xmlns:a16="http://schemas.microsoft.com/office/drawing/2014/main" id="{7040EE77-FCF9-451E-A6B4-494E99C989B8}"/>
              </a:ext>
            </a:extLst>
          </p:cNvPr>
          <p:cNvPicPr>
            <a:picLocks noChangeAspect="1"/>
          </p:cNvPicPr>
          <p:nvPr/>
        </p:nvPicPr>
        <p:blipFill rotWithShape="1">
          <a:blip r:embed="rId2"/>
          <a:srcRect l="2299" t="9456" r="3073" b="8108"/>
          <a:stretch/>
        </p:blipFill>
        <p:spPr bwMode="auto">
          <a:xfrm>
            <a:off x="492928" y="47598"/>
            <a:ext cx="1852487" cy="915420"/>
          </a:xfrm>
          <a:prstGeom prst="rect">
            <a:avLst/>
          </a:prstGeom>
          <a:noFill/>
          <a:ln>
            <a:noFill/>
          </a:ln>
          <a:extLst>
            <a:ext uri="{53640926-AAD7-44D8-BBD7-CCE9431645EC}">
              <a14:shadowObscured xmlns:a14="http://schemas.microsoft.com/office/drawing/2010/main"/>
            </a:ext>
          </a:extLst>
        </p:spPr>
      </p:pic>
      <p:pic>
        <p:nvPicPr>
          <p:cNvPr id="5" name="Imagen 4" descr="Texto&#10;&#10;Descripción generada automáticamente">
            <a:extLst>
              <a:ext uri="{FF2B5EF4-FFF2-40B4-BE49-F238E27FC236}">
                <a16:creationId xmlns:a16="http://schemas.microsoft.com/office/drawing/2014/main" id="{874B9792-890D-4898-A9EB-2C30B4C58B62}"/>
              </a:ext>
            </a:extLst>
          </p:cNvPr>
          <p:cNvPicPr>
            <a:picLocks noChangeAspect="1"/>
          </p:cNvPicPr>
          <p:nvPr/>
        </p:nvPicPr>
        <p:blipFill rotWithShape="1">
          <a:blip r:embed="rId3">
            <a:extLst>
              <a:ext uri="{28A0092B-C50C-407E-A947-70E740481C1C}">
                <a14:useLocalDpi xmlns:a14="http://schemas.microsoft.com/office/drawing/2010/main" val="0"/>
              </a:ext>
            </a:extLst>
          </a:blip>
          <a:srcRect r="50936"/>
          <a:stretch/>
        </p:blipFill>
        <p:spPr bwMode="auto">
          <a:xfrm>
            <a:off x="3482550" y="103089"/>
            <a:ext cx="1793240" cy="728980"/>
          </a:xfrm>
          <a:prstGeom prst="rect">
            <a:avLst/>
          </a:prstGeom>
          <a:noFill/>
          <a:ln>
            <a:noFill/>
          </a:ln>
          <a:extLst>
            <a:ext uri="{53640926-AAD7-44D8-BBD7-CCE9431645EC}">
              <a14:shadowObscured xmlns:a14="http://schemas.microsoft.com/office/drawing/2010/main"/>
            </a:ext>
          </a:extLst>
        </p:spPr>
      </p:pic>
      <p:pic>
        <p:nvPicPr>
          <p:cNvPr id="6" name="Imagen 5" descr="Icono&#10;&#10;Descripción generada automáticamente">
            <a:extLst>
              <a:ext uri="{FF2B5EF4-FFF2-40B4-BE49-F238E27FC236}">
                <a16:creationId xmlns:a16="http://schemas.microsoft.com/office/drawing/2014/main" id="{6C3982B5-FA94-4441-8E4E-5D0714E0B0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439" y="79586"/>
            <a:ext cx="671830" cy="800100"/>
          </a:xfrm>
          <a:prstGeom prst="rect">
            <a:avLst/>
          </a:prstGeom>
        </p:spPr>
      </p:pic>
      <p:pic>
        <p:nvPicPr>
          <p:cNvPr id="7" name="Imagen 6" descr="Imagen que contiene Texto&#10;&#10;Descripción generada automáticamente">
            <a:extLst>
              <a:ext uri="{FF2B5EF4-FFF2-40B4-BE49-F238E27FC236}">
                <a16:creationId xmlns:a16="http://schemas.microsoft.com/office/drawing/2014/main" id="{9177FDC9-2481-4899-BD65-D56CDEBA2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2520" y="79586"/>
            <a:ext cx="1792796" cy="800100"/>
          </a:xfrm>
          <a:prstGeom prst="rect">
            <a:avLst/>
          </a:prstGeom>
        </p:spPr>
      </p:pic>
      <p:pic>
        <p:nvPicPr>
          <p:cNvPr id="8" name="Imagen 7" descr="Logotipo&#10;&#10;Descripción generada automáticamente">
            <a:extLst>
              <a:ext uri="{FF2B5EF4-FFF2-40B4-BE49-F238E27FC236}">
                <a16:creationId xmlns:a16="http://schemas.microsoft.com/office/drawing/2014/main" id="{D0AF80A1-BB8C-401C-A5F9-20C3E2FDEF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0139" y="-35733"/>
            <a:ext cx="1878933" cy="915419"/>
          </a:xfrm>
          <a:prstGeom prst="rect">
            <a:avLst/>
          </a:prstGeom>
        </p:spPr>
      </p:pic>
    </p:spTree>
    <p:extLst>
      <p:ext uri="{BB962C8B-B14F-4D97-AF65-F5344CB8AC3E}">
        <p14:creationId xmlns:p14="http://schemas.microsoft.com/office/powerpoint/2010/main" val="3892257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756FFA4-A3CA-451D-83AE-D87170B77A8E}"/>
              </a:ext>
            </a:extLst>
          </p:cNvPr>
          <p:cNvSpPr>
            <a:spLocks noGrp="1"/>
          </p:cNvSpPr>
          <p:nvPr>
            <p:ph type="title"/>
          </p:nvPr>
        </p:nvSpPr>
        <p:spPr/>
        <p:txBody>
          <a:bodyPr/>
          <a:lstStyle/>
          <a:p>
            <a:r>
              <a:rPr lang="es-MX" dirty="0"/>
              <a:t>Dificultades en el liderazgo político de las mujeres.</a:t>
            </a:r>
            <a:endParaRPr lang="es-EC" dirty="0"/>
          </a:p>
        </p:txBody>
      </p:sp>
      <p:sp>
        <p:nvSpPr>
          <p:cNvPr id="5" name="Marcador de contenido 4">
            <a:extLst>
              <a:ext uri="{FF2B5EF4-FFF2-40B4-BE49-F238E27FC236}">
                <a16:creationId xmlns:a16="http://schemas.microsoft.com/office/drawing/2014/main" id="{10BC6840-3B5E-4CB2-9AA3-F65B6C47F920}"/>
              </a:ext>
            </a:extLst>
          </p:cNvPr>
          <p:cNvSpPr>
            <a:spLocks noGrp="1"/>
          </p:cNvSpPr>
          <p:nvPr>
            <p:ph idx="1"/>
          </p:nvPr>
        </p:nvSpPr>
        <p:spPr>
          <a:xfrm>
            <a:off x="1534696" y="2015732"/>
            <a:ext cx="9520158" cy="3822360"/>
          </a:xfrm>
        </p:spPr>
        <p:txBody>
          <a:bodyPr>
            <a:normAutofit/>
          </a:bodyPr>
          <a:lstStyle/>
          <a:p>
            <a:r>
              <a:rPr lang="es-MX" dirty="0"/>
              <a:t>El liderazgo y participación política de las mujeres está en riesgo, por: </a:t>
            </a:r>
          </a:p>
          <a:p>
            <a:r>
              <a:rPr lang="es-MX" dirty="0"/>
              <a:t>Escasa participación de las mujeres como votantes</a:t>
            </a:r>
          </a:p>
          <a:p>
            <a:r>
              <a:rPr lang="es-MX" dirty="0"/>
              <a:t>Poca representación en cargos directivos, de elección popular, en el sector público, privado o en la academia, pese a que son agentes de cambio y a su derecho a participar por igual en la gobernanza democrática.</a:t>
            </a:r>
          </a:p>
          <a:p>
            <a:r>
              <a:rPr lang="es-MX" dirty="0"/>
              <a:t>Las mujeres deben superar 2 obstáculos en su participación política:</a:t>
            </a:r>
          </a:p>
          <a:p>
            <a:pPr lvl="1"/>
            <a:r>
              <a:rPr lang="es-MX" dirty="0"/>
              <a:t>Las leyes e instituciones discriminatorias que limitan su participación política</a:t>
            </a:r>
          </a:p>
          <a:p>
            <a:pPr lvl="1"/>
            <a:r>
              <a:rPr lang="es-MX" dirty="0"/>
              <a:t>Las brechas relativas a sus capacidades en relación con los hombres: educación, recursos, contactos. </a:t>
            </a:r>
          </a:p>
          <a:p>
            <a:pPr lvl="1"/>
            <a:endParaRPr lang="es-MX" dirty="0"/>
          </a:p>
          <a:p>
            <a:endParaRPr lang="es-EC" dirty="0"/>
          </a:p>
        </p:txBody>
      </p:sp>
      <p:pic>
        <p:nvPicPr>
          <p:cNvPr id="6" name="Imagen 5">
            <a:extLst>
              <a:ext uri="{FF2B5EF4-FFF2-40B4-BE49-F238E27FC236}">
                <a16:creationId xmlns:a16="http://schemas.microsoft.com/office/drawing/2014/main" id="{95FB95D9-31A9-465E-B86C-3089AAECAE93}"/>
              </a:ext>
            </a:extLst>
          </p:cNvPr>
          <p:cNvPicPr>
            <a:picLocks noChangeAspect="1"/>
          </p:cNvPicPr>
          <p:nvPr/>
        </p:nvPicPr>
        <p:blipFill rotWithShape="1">
          <a:blip r:embed="rId2"/>
          <a:srcRect l="2299" t="9456" r="3073" b="8108"/>
          <a:stretch/>
        </p:blipFill>
        <p:spPr bwMode="auto">
          <a:xfrm>
            <a:off x="484313" y="286619"/>
            <a:ext cx="1852487" cy="915420"/>
          </a:xfrm>
          <a:prstGeom prst="rect">
            <a:avLst/>
          </a:prstGeom>
          <a:noFill/>
          <a:ln>
            <a:noFill/>
          </a:ln>
          <a:extLst>
            <a:ext uri="{53640926-AAD7-44D8-BBD7-CCE9431645EC}">
              <a14:shadowObscured xmlns:a14="http://schemas.microsoft.com/office/drawing/2010/main"/>
            </a:ext>
          </a:extLst>
        </p:spPr>
      </p:pic>
      <p:pic>
        <p:nvPicPr>
          <p:cNvPr id="7" name="Imagen 6" descr="Texto&#10;&#10;Descripción generada automáticamente">
            <a:extLst>
              <a:ext uri="{FF2B5EF4-FFF2-40B4-BE49-F238E27FC236}">
                <a16:creationId xmlns:a16="http://schemas.microsoft.com/office/drawing/2014/main" id="{EE77EA4B-9ED6-4832-8642-A25F31D45B4C}"/>
              </a:ext>
            </a:extLst>
          </p:cNvPr>
          <p:cNvPicPr>
            <a:picLocks noChangeAspect="1"/>
          </p:cNvPicPr>
          <p:nvPr/>
        </p:nvPicPr>
        <p:blipFill rotWithShape="1">
          <a:blip r:embed="rId3">
            <a:extLst>
              <a:ext uri="{28A0092B-C50C-407E-A947-70E740481C1C}">
                <a14:useLocalDpi xmlns:a14="http://schemas.microsoft.com/office/drawing/2010/main" val="0"/>
              </a:ext>
            </a:extLst>
          </a:blip>
          <a:srcRect r="50936"/>
          <a:stretch/>
        </p:blipFill>
        <p:spPr bwMode="auto">
          <a:xfrm>
            <a:off x="3480491" y="333895"/>
            <a:ext cx="1793240" cy="728980"/>
          </a:xfrm>
          <a:prstGeom prst="rect">
            <a:avLst/>
          </a:prstGeom>
          <a:noFill/>
          <a:ln>
            <a:noFill/>
          </a:ln>
          <a:extLst>
            <a:ext uri="{53640926-AAD7-44D8-BBD7-CCE9431645EC}">
              <a14:shadowObscured xmlns:a14="http://schemas.microsoft.com/office/drawing/2010/main"/>
            </a:ext>
          </a:extLst>
        </p:spPr>
      </p:pic>
      <p:pic>
        <p:nvPicPr>
          <p:cNvPr id="8" name="Imagen 7" descr="Icono&#10;&#10;Descripción generada automáticamente">
            <a:extLst>
              <a:ext uri="{FF2B5EF4-FFF2-40B4-BE49-F238E27FC236}">
                <a16:creationId xmlns:a16="http://schemas.microsoft.com/office/drawing/2014/main" id="{C2A5F6A6-B6F4-4D09-B0E8-DBCFDA2903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439" y="282143"/>
            <a:ext cx="671830" cy="800100"/>
          </a:xfrm>
          <a:prstGeom prst="rect">
            <a:avLst/>
          </a:prstGeom>
        </p:spPr>
      </p:pic>
      <p:pic>
        <p:nvPicPr>
          <p:cNvPr id="9" name="Imagen 8" descr="Imagen que contiene Texto&#10;&#10;Descripción generada automáticamente">
            <a:extLst>
              <a:ext uri="{FF2B5EF4-FFF2-40B4-BE49-F238E27FC236}">
                <a16:creationId xmlns:a16="http://schemas.microsoft.com/office/drawing/2014/main" id="{72A0D3EF-0EAD-4B4A-B355-0F595DCBF9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8269" y="347548"/>
            <a:ext cx="1792796" cy="800100"/>
          </a:xfrm>
          <a:prstGeom prst="rect">
            <a:avLst/>
          </a:prstGeom>
        </p:spPr>
      </p:pic>
      <p:pic>
        <p:nvPicPr>
          <p:cNvPr id="10" name="Imagen 9" descr="Logotipo&#10;&#10;Descripción generada automáticamente">
            <a:extLst>
              <a:ext uri="{FF2B5EF4-FFF2-40B4-BE49-F238E27FC236}">
                <a16:creationId xmlns:a16="http://schemas.microsoft.com/office/drawing/2014/main" id="{A281CDA1-444F-4C9A-9A28-A438613560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6141" y="282142"/>
            <a:ext cx="1878933" cy="915419"/>
          </a:xfrm>
          <a:prstGeom prst="rect">
            <a:avLst/>
          </a:prstGeom>
        </p:spPr>
      </p:pic>
    </p:spTree>
    <p:extLst>
      <p:ext uri="{BB962C8B-B14F-4D97-AF65-F5344CB8AC3E}">
        <p14:creationId xmlns:p14="http://schemas.microsoft.com/office/powerpoint/2010/main" val="2452252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6456A5B-F2A0-4826-B2F0-1EE0AD7EF23D}"/>
              </a:ext>
            </a:extLst>
          </p:cNvPr>
          <p:cNvSpPr>
            <a:spLocks noGrp="1"/>
          </p:cNvSpPr>
          <p:nvPr>
            <p:ph type="title"/>
          </p:nvPr>
        </p:nvSpPr>
        <p:spPr/>
        <p:txBody>
          <a:bodyPr>
            <a:normAutofit/>
          </a:bodyPr>
          <a:lstStyle/>
          <a:p>
            <a:r>
              <a:rPr lang="es-MX" dirty="0"/>
              <a:t>Marco legal internacional que protege la inserción de la mujer en el ámbito político</a:t>
            </a:r>
            <a:endParaRPr lang="es-EC" dirty="0"/>
          </a:p>
        </p:txBody>
      </p:sp>
      <p:pic>
        <p:nvPicPr>
          <p:cNvPr id="5" name="Imagen 4">
            <a:extLst>
              <a:ext uri="{FF2B5EF4-FFF2-40B4-BE49-F238E27FC236}">
                <a16:creationId xmlns:a16="http://schemas.microsoft.com/office/drawing/2014/main" id="{A6DC6C1D-247F-48A5-8DC1-0C1C6C590994}"/>
              </a:ext>
            </a:extLst>
          </p:cNvPr>
          <p:cNvPicPr>
            <a:picLocks noChangeAspect="1"/>
          </p:cNvPicPr>
          <p:nvPr/>
        </p:nvPicPr>
        <p:blipFill rotWithShape="1">
          <a:blip r:embed="rId2"/>
          <a:srcRect l="2299" t="9456" r="3073" b="8108"/>
          <a:stretch/>
        </p:blipFill>
        <p:spPr bwMode="auto">
          <a:xfrm>
            <a:off x="823128" y="0"/>
            <a:ext cx="1684655" cy="832485"/>
          </a:xfrm>
          <a:prstGeom prst="rect">
            <a:avLst/>
          </a:prstGeom>
          <a:noFill/>
          <a:ln>
            <a:noFill/>
          </a:ln>
          <a:extLst>
            <a:ext uri="{53640926-AAD7-44D8-BBD7-CCE9431645EC}">
              <a14:shadowObscured xmlns:a14="http://schemas.microsoft.com/office/drawing/2010/main"/>
            </a:ext>
          </a:extLst>
        </p:spPr>
      </p:pic>
      <p:pic>
        <p:nvPicPr>
          <p:cNvPr id="6" name="Imagen 5" descr="Texto&#10;&#10;Descripción generada automáticamente">
            <a:extLst>
              <a:ext uri="{FF2B5EF4-FFF2-40B4-BE49-F238E27FC236}">
                <a16:creationId xmlns:a16="http://schemas.microsoft.com/office/drawing/2014/main" id="{3F224E30-EF78-4503-8D77-14B2997AA26F}"/>
              </a:ext>
            </a:extLst>
          </p:cNvPr>
          <p:cNvPicPr>
            <a:picLocks noChangeAspect="1"/>
          </p:cNvPicPr>
          <p:nvPr/>
        </p:nvPicPr>
        <p:blipFill rotWithShape="1">
          <a:blip r:embed="rId3">
            <a:extLst>
              <a:ext uri="{28A0092B-C50C-407E-A947-70E740481C1C}">
                <a14:useLocalDpi xmlns:a14="http://schemas.microsoft.com/office/drawing/2010/main" val="0"/>
              </a:ext>
            </a:extLst>
          </a:blip>
          <a:srcRect r="50936"/>
          <a:stretch/>
        </p:blipFill>
        <p:spPr bwMode="auto">
          <a:xfrm>
            <a:off x="3480491" y="-15063"/>
            <a:ext cx="1793240" cy="728980"/>
          </a:xfrm>
          <a:prstGeom prst="rect">
            <a:avLst/>
          </a:prstGeom>
          <a:noFill/>
          <a:ln>
            <a:noFill/>
          </a:ln>
          <a:extLst>
            <a:ext uri="{53640926-AAD7-44D8-BBD7-CCE9431645EC}">
              <a14:shadowObscured xmlns:a14="http://schemas.microsoft.com/office/drawing/2010/main"/>
            </a:ext>
          </a:extLst>
        </p:spPr>
      </p:pic>
      <p:pic>
        <p:nvPicPr>
          <p:cNvPr id="7" name="Imagen 6" descr="Icono&#10;&#10;Descripción generada automáticamente">
            <a:extLst>
              <a:ext uri="{FF2B5EF4-FFF2-40B4-BE49-F238E27FC236}">
                <a16:creationId xmlns:a16="http://schemas.microsoft.com/office/drawing/2014/main" id="{C393BA58-78D6-4B44-82F7-011A18240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2749" y="49720"/>
            <a:ext cx="671830" cy="800100"/>
          </a:xfrm>
          <a:prstGeom prst="rect">
            <a:avLst/>
          </a:prstGeom>
        </p:spPr>
      </p:pic>
      <p:pic>
        <p:nvPicPr>
          <p:cNvPr id="8" name="Imagen 7" descr="Imagen que contiene Texto&#10;&#10;Descripción generada automáticamente">
            <a:extLst>
              <a:ext uri="{FF2B5EF4-FFF2-40B4-BE49-F238E27FC236}">
                <a16:creationId xmlns:a16="http://schemas.microsoft.com/office/drawing/2014/main" id="{EFF45E6F-C6D9-46BC-B740-93DC8B7BF4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4579" y="-40882"/>
            <a:ext cx="1792796" cy="800100"/>
          </a:xfrm>
          <a:prstGeom prst="rect">
            <a:avLst/>
          </a:prstGeom>
        </p:spPr>
      </p:pic>
      <p:pic>
        <p:nvPicPr>
          <p:cNvPr id="9" name="Imagen 8" descr="Logotipo&#10;&#10;Descripción generada automáticamente">
            <a:extLst>
              <a:ext uri="{FF2B5EF4-FFF2-40B4-BE49-F238E27FC236}">
                <a16:creationId xmlns:a16="http://schemas.microsoft.com/office/drawing/2014/main" id="{40267217-98FA-4706-93A4-676478FE97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9992" y="-51184"/>
            <a:ext cx="1644539" cy="801222"/>
          </a:xfrm>
          <a:prstGeom prst="rect">
            <a:avLst/>
          </a:prstGeom>
        </p:spPr>
      </p:pic>
      <p:cxnSp>
        <p:nvCxnSpPr>
          <p:cNvPr id="11" name="Conector recto 10">
            <a:extLst>
              <a:ext uri="{FF2B5EF4-FFF2-40B4-BE49-F238E27FC236}">
                <a16:creationId xmlns:a16="http://schemas.microsoft.com/office/drawing/2014/main" id="{06771B72-B443-4C8F-BED0-50E7A15ACB89}"/>
              </a:ext>
            </a:extLst>
          </p:cNvPr>
          <p:cNvCxnSpPr>
            <a:cxnSpLocks/>
          </p:cNvCxnSpPr>
          <p:nvPr/>
        </p:nvCxnSpPr>
        <p:spPr>
          <a:xfrm>
            <a:off x="904989" y="3971562"/>
            <a:ext cx="1020722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F5EB6850-9C3C-4FD6-A165-ED769827C614}"/>
              </a:ext>
            </a:extLst>
          </p:cNvPr>
          <p:cNvSpPr txBox="1"/>
          <p:nvPr/>
        </p:nvSpPr>
        <p:spPr>
          <a:xfrm>
            <a:off x="398954" y="2137792"/>
            <a:ext cx="1410345" cy="1477328"/>
          </a:xfrm>
          <a:prstGeom prst="rect">
            <a:avLst/>
          </a:prstGeom>
          <a:noFill/>
        </p:spPr>
        <p:txBody>
          <a:bodyPr wrap="square" rtlCol="0">
            <a:spAutoFit/>
          </a:bodyPr>
          <a:lstStyle/>
          <a:p>
            <a:r>
              <a:rPr lang="es-MX" dirty="0"/>
              <a:t>Declaración Universal de Derechos Humanos</a:t>
            </a:r>
            <a:endParaRPr lang="es-EC" dirty="0"/>
          </a:p>
        </p:txBody>
      </p:sp>
      <p:sp>
        <p:nvSpPr>
          <p:cNvPr id="14" name="CuadroTexto 13">
            <a:extLst>
              <a:ext uri="{FF2B5EF4-FFF2-40B4-BE49-F238E27FC236}">
                <a16:creationId xmlns:a16="http://schemas.microsoft.com/office/drawing/2014/main" id="{2A4C3173-FE9F-4F1E-9ACC-351C110FE8E9}"/>
              </a:ext>
            </a:extLst>
          </p:cNvPr>
          <p:cNvSpPr txBox="1"/>
          <p:nvPr/>
        </p:nvSpPr>
        <p:spPr>
          <a:xfrm>
            <a:off x="567247" y="4091047"/>
            <a:ext cx="646331" cy="369332"/>
          </a:xfrm>
          <a:prstGeom prst="rect">
            <a:avLst/>
          </a:prstGeom>
          <a:noFill/>
        </p:spPr>
        <p:txBody>
          <a:bodyPr wrap="none" rtlCol="0">
            <a:spAutoFit/>
          </a:bodyPr>
          <a:lstStyle/>
          <a:p>
            <a:r>
              <a:rPr lang="es-MX" dirty="0">
                <a:solidFill>
                  <a:srgbClr val="C00000"/>
                </a:solidFill>
              </a:rPr>
              <a:t>1948</a:t>
            </a:r>
            <a:endParaRPr lang="es-EC" dirty="0">
              <a:solidFill>
                <a:srgbClr val="C00000"/>
              </a:solidFill>
            </a:endParaRPr>
          </a:p>
        </p:txBody>
      </p:sp>
      <p:sp>
        <p:nvSpPr>
          <p:cNvPr id="15" name="CuadroTexto 14">
            <a:extLst>
              <a:ext uri="{FF2B5EF4-FFF2-40B4-BE49-F238E27FC236}">
                <a16:creationId xmlns:a16="http://schemas.microsoft.com/office/drawing/2014/main" id="{350C5AF3-7618-4B19-9859-56046459461F}"/>
              </a:ext>
            </a:extLst>
          </p:cNvPr>
          <p:cNvSpPr txBox="1"/>
          <p:nvPr/>
        </p:nvSpPr>
        <p:spPr>
          <a:xfrm rot="10800000" flipV="1">
            <a:off x="2310608" y="2156330"/>
            <a:ext cx="1456841" cy="1477328"/>
          </a:xfrm>
          <a:prstGeom prst="rect">
            <a:avLst/>
          </a:prstGeom>
          <a:noFill/>
        </p:spPr>
        <p:txBody>
          <a:bodyPr wrap="square" rtlCol="0">
            <a:spAutoFit/>
          </a:bodyPr>
          <a:lstStyle/>
          <a:p>
            <a:r>
              <a:rPr lang="es-MX" dirty="0"/>
              <a:t>Convención sobre derechos políticos de las mujeres</a:t>
            </a:r>
            <a:endParaRPr lang="es-EC" dirty="0"/>
          </a:p>
        </p:txBody>
      </p:sp>
      <p:sp>
        <p:nvSpPr>
          <p:cNvPr id="16" name="CuadroTexto 15">
            <a:extLst>
              <a:ext uri="{FF2B5EF4-FFF2-40B4-BE49-F238E27FC236}">
                <a16:creationId xmlns:a16="http://schemas.microsoft.com/office/drawing/2014/main" id="{A43F2F1C-F890-4F24-A1E2-FE3FE2E87F90}"/>
              </a:ext>
            </a:extLst>
          </p:cNvPr>
          <p:cNvSpPr txBox="1"/>
          <p:nvPr/>
        </p:nvSpPr>
        <p:spPr>
          <a:xfrm>
            <a:off x="2532335" y="4088271"/>
            <a:ext cx="646331" cy="369332"/>
          </a:xfrm>
          <a:prstGeom prst="rect">
            <a:avLst/>
          </a:prstGeom>
          <a:noFill/>
        </p:spPr>
        <p:txBody>
          <a:bodyPr wrap="none" rtlCol="0">
            <a:spAutoFit/>
          </a:bodyPr>
          <a:lstStyle/>
          <a:p>
            <a:r>
              <a:rPr lang="es-MX" dirty="0">
                <a:solidFill>
                  <a:srgbClr val="C00000"/>
                </a:solidFill>
              </a:rPr>
              <a:t>1952</a:t>
            </a:r>
            <a:endParaRPr lang="es-EC" dirty="0">
              <a:solidFill>
                <a:srgbClr val="C00000"/>
              </a:solidFill>
            </a:endParaRPr>
          </a:p>
        </p:txBody>
      </p:sp>
      <p:sp>
        <p:nvSpPr>
          <p:cNvPr id="17" name="CuadroTexto 16">
            <a:extLst>
              <a:ext uri="{FF2B5EF4-FFF2-40B4-BE49-F238E27FC236}">
                <a16:creationId xmlns:a16="http://schemas.microsoft.com/office/drawing/2014/main" id="{FD7CC721-D9E0-43D5-86F9-B1F75A767E13}"/>
              </a:ext>
            </a:extLst>
          </p:cNvPr>
          <p:cNvSpPr txBox="1"/>
          <p:nvPr/>
        </p:nvSpPr>
        <p:spPr>
          <a:xfrm>
            <a:off x="430591" y="4491988"/>
            <a:ext cx="1249979" cy="1200329"/>
          </a:xfrm>
          <a:prstGeom prst="rect">
            <a:avLst/>
          </a:prstGeom>
          <a:noFill/>
        </p:spPr>
        <p:txBody>
          <a:bodyPr wrap="square" rtlCol="0">
            <a:spAutoFit/>
          </a:bodyPr>
          <a:lstStyle/>
          <a:p>
            <a:r>
              <a:rPr lang="es-MX" dirty="0"/>
              <a:t>Igualdad de derechos H - M</a:t>
            </a:r>
            <a:endParaRPr lang="es-EC" dirty="0"/>
          </a:p>
        </p:txBody>
      </p:sp>
      <p:sp>
        <p:nvSpPr>
          <p:cNvPr id="18" name="CuadroTexto 17">
            <a:extLst>
              <a:ext uri="{FF2B5EF4-FFF2-40B4-BE49-F238E27FC236}">
                <a16:creationId xmlns:a16="http://schemas.microsoft.com/office/drawing/2014/main" id="{4D029EA8-A49E-471C-8EFC-D51491B32CD9}"/>
              </a:ext>
            </a:extLst>
          </p:cNvPr>
          <p:cNvSpPr txBox="1"/>
          <p:nvPr/>
        </p:nvSpPr>
        <p:spPr>
          <a:xfrm>
            <a:off x="2437840" y="4516282"/>
            <a:ext cx="1413340" cy="1200329"/>
          </a:xfrm>
          <a:prstGeom prst="rect">
            <a:avLst/>
          </a:prstGeom>
          <a:noFill/>
        </p:spPr>
        <p:txBody>
          <a:bodyPr wrap="square" rtlCol="0">
            <a:spAutoFit/>
          </a:bodyPr>
          <a:lstStyle/>
          <a:p>
            <a:r>
              <a:rPr lang="es-MX" dirty="0"/>
              <a:t>Elegir y ser elegidas, cargos públicos</a:t>
            </a:r>
            <a:endParaRPr lang="es-EC" dirty="0"/>
          </a:p>
        </p:txBody>
      </p:sp>
      <p:sp>
        <p:nvSpPr>
          <p:cNvPr id="19" name="CuadroTexto 18">
            <a:extLst>
              <a:ext uri="{FF2B5EF4-FFF2-40B4-BE49-F238E27FC236}">
                <a16:creationId xmlns:a16="http://schemas.microsoft.com/office/drawing/2014/main" id="{B702B938-D819-41A7-B607-817104BB1078}"/>
              </a:ext>
            </a:extLst>
          </p:cNvPr>
          <p:cNvSpPr txBox="1"/>
          <p:nvPr/>
        </p:nvSpPr>
        <p:spPr>
          <a:xfrm>
            <a:off x="4519543" y="2193176"/>
            <a:ext cx="1643791" cy="1477328"/>
          </a:xfrm>
          <a:prstGeom prst="rect">
            <a:avLst/>
          </a:prstGeom>
          <a:noFill/>
        </p:spPr>
        <p:txBody>
          <a:bodyPr wrap="square" rtlCol="0">
            <a:spAutoFit/>
          </a:bodyPr>
          <a:lstStyle/>
          <a:p>
            <a:r>
              <a:rPr lang="es-MX" dirty="0"/>
              <a:t>Pacto Internacional de Derechos Civiles y políticos</a:t>
            </a:r>
            <a:endParaRPr lang="es-EC" dirty="0"/>
          </a:p>
        </p:txBody>
      </p:sp>
      <p:sp>
        <p:nvSpPr>
          <p:cNvPr id="20" name="CuadroTexto 19">
            <a:extLst>
              <a:ext uri="{FF2B5EF4-FFF2-40B4-BE49-F238E27FC236}">
                <a16:creationId xmlns:a16="http://schemas.microsoft.com/office/drawing/2014/main" id="{428845FD-9B48-46A3-A12C-6E3BDF35B992}"/>
              </a:ext>
            </a:extLst>
          </p:cNvPr>
          <p:cNvSpPr txBox="1"/>
          <p:nvPr/>
        </p:nvSpPr>
        <p:spPr>
          <a:xfrm>
            <a:off x="4820588" y="4070500"/>
            <a:ext cx="646331" cy="369332"/>
          </a:xfrm>
          <a:prstGeom prst="rect">
            <a:avLst/>
          </a:prstGeom>
          <a:noFill/>
        </p:spPr>
        <p:txBody>
          <a:bodyPr wrap="none" rtlCol="0">
            <a:spAutoFit/>
          </a:bodyPr>
          <a:lstStyle/>
          <a:p>
            <a:r>
              <a:rPr lang="es-MX" dirty="0">
                <a:solidFill>
                  <a:srgbClr val="C00000"/>
                </a:solidFill>
              </a:rPr>
              <a:t>1966</a:t>
            </a:r>
            <a:endParaRPr lang="es-EC" dirty="0">
              <a:solidFill>
                <a:srgbClr val="C00000"/>
              </a:solidFill>
            </a:endParaRPr>
          </a:p>
        </p:txBody>
      </p:sp>
      <p:sp>
        <p:nvSpPr>
          <p:cNvPr id="21" name="CuadroTexto 20">
            <a:extLst>
              <a:ext uri="{FF2B5EF4-FFF2-40B4-BE49-F238E27FC236}">
                <a16:creationId xmlns:a16="http://schemas.microsoft.com/office/drawing/2014/main" id="{4F39229D-E8AD-4A09-B543-4C61D8414452}"/>
              </a:ext>
            </a:extLst>
          </p:cNvPr>
          <p:cNvSpPr txBox="1"/>
          <p:nvPr/>
        </p:nvSpPr>
        <p:spPr>
          <a:xfrm>
            <a:off x="4595264" y="4558535"/>
            <a:ext cx="1413340" cy="1477328"/>
          </a:xfrm>
          <a:prstGeom prst="rect">
            <a:avLst/>
          </a:prstGeom>
          <a:noFill/>
        </p:spPr>
        <p:txBody>
          <a:bodyPr wrap="square" rtlCol="0">
            <a:spAutoFit/>
          </a:bodyPr>
          <a:lstStyle/>
          <a:p>
            <a:r>
              <a:rPr lang="es-MX" dirty="0"/>
              <a:t>Ratifica Igualdad M – H para cargos públicos</a:t>
            </a:r>
            <a:endParaRPr lang="es-EC" dirty="0"/>
          </a:p>
        </p:txBody>
      </p:sp>
      <p:sp>
        <p:nvSpPr>
          <p:cNvPr id="23" name="CuadroTexto 22">
            <a:extLst>
              <a:ext uri="{FF2B5EF4-FFF2-40B4-BE49-F238E27FC236}">
                <a16:creationId xmlns:a16="http://schemas.microsoft.com/office/drawing/2014/main" id="{74529232-8417-4F85-AD3D-2514DE21B3DC}"/>
              </a:ext>
            </a:extLst>
          </p:cNvPr>
          <p:cNvSpPr txBox="1"/>
          <p:nvPr/>
        </p:nvSpPr>
        <p:spPr>
          <a:xfrm>
            <a:off x="6731755" y="2189521"/>
            <a:ext cx="1643791" cy="1477328"/>
          </a:xfrm>
          <a:prstGeom prst="rect">
            <a:avLst/>
          </a:prstGeom>
          <a:noFill/>
        </p:spPr>
        <p:txBody>
          <a:bodyPr wrap="square" rtlCol="0">
            <a:spAutoFit/>
          </a:bodyPr>
          <a:lstStyle/>
          <a:p>
            <a:r>
              <a:rPr lang="es-MX" dirty="0"/>
              <a:t>Declaración Americana sobre DH – Pacto San José de Costa Rica</a:t>
            </a:r>
            <a:endParaRPr lang="es-EC" dirty="0"/>
          </a:p>
        </p:txBody>
      </p:sp>
      <p:sp>
        <p:nvSpPr>
          <p:cNvPr id="24" name="CuadroTexto 23">
            <a:extLst>
              <a:ext uri="{FF2B5EF4-FFF2-40B4-BE49-F238E27FC236}">
                <a16:creationId xmlns:a16="http://schemas.microsoft.com/office/drawing/2014/main" id="{712F178C-8D8C-4B6D-952B-32B22D1A9E71}"/>
              </a:ext>
            </a:extLst>
          </p:cNvPr>
          <p:cNvSpPr txBox="1"/>
          <p:nvPr/>
        </p:nvSpPr>
        <p:spPr>
          <a:xfrm flipH="1">
            <a:off x="7108841" y="4104121"/>
            <a:ext cx="697017" cy="369332"/>
          </a:xfrm>
          <a:prstGeom prst="rect">
            <a:avLst/>
          </a:prstGeom>
          <a:noFill/>
        </p:spPr>
        <p:txBody>
          <a:bodyPr wrap="square" rtlCol="0">
            <a:spAutoFit/>
          </a:bodyPr>
          <a:lstStyle/>
          <a:p>
            <a:r>
              <a:rPr lang="es-MX" dirty="0">
                <a:solidFill>
                  <a:srgbClr val="C00000"/>
                </a:solidFill>
              </a:rPr>
              <a:t>1969</a:t>
            </a:r>
            <a:endParaRPr lang="es-EC" dirty="0">
              <a:solidFill>
                <a:srgbClr val="C00000"/>
              </a:solidFill>
            </a:endParaRPr>
          </a:p>
        </p:txBody>
      </p:sp>
      <p:sp>
        <p:nvSpPr>
          <p:cNvPr id="26" name="CuadroTexto 25">
            <a:extLst>
              <a:ext uri="{FF2B5EF4-FFF2-40B4-BE49-F238E27FC236}">
                <a16:creationId xmlns:a16="http://schemas.microsoft.com/office/drawing/2014/main" id="{9B772350-F409-4F8E-AAD6-7362B9D57890}"/>
              </a:ext>
            </a:extLst>
          </p:cNvPr>
          <p:cNvSpPr txBox="1"/>
          <p:nvPr/>
        </p:nvSpPr>
        <p:spPr>
          <a:xfrm>
            <a:off x="6731755" y="4420036"/>
            <a:ext cx="1966440" cy="1754326"/>
          </a:xfrm>
          <a:prstGeom prst="rect">
            <a:avLst/>
          </a:prstGeom>
          <a:noFill/>
        </p:spPr>
        <p:txBody>
          <a:bodyPr wrap="square" rtlCol="0">
            <a:spAutoFit/>
          </a:bodyPr>
          <a:lstStyle/>
          <a:p>
            <a:r>
              <a:rPr lang="es-MX" dirty="0"/>
              <a:t>Reconoce la participación directa de las Mujeres o sus representantes en el Estado</a:t>
            </a:r>
            <a:endParaRPr lang="es-EC" dirty="0"/>
          </a:p>
        </p:txBody>
      </p:sp>
      <p:sp>
        <p:nvSpPr>
          <p:cNvPr id="27" name="CuadroTexto 26">
            <a:extLst>
              <a:ext uri="{FF2B5EF4-FFF2-40B4-BE49-F238E27FC236}">
                <a16:creationId xmlns:a16="http://schemas.microsoft.com/office/drawing/2014/main" id="{88B265C7-4645-44AA-B825-841CD5C3FA1E}"/>
              </a:ext>
            </a:extLst>
          </p:cNvPr>
          <p:cNvSpPr txBox="1"/>
          <p:nvPr/>
        </p:nvSpPr>
        <p:spPr>
          <a:xfrm flipH="1">
            <a:off x="9490980" y="4129027"/>
            <a:ext cx="697017" cy="369332"/>
          </a:xfrm>
          <a:prstGeom prst="rect">
            <a:avLst/>
          </a:prstGeom>
          <a:noFill/>
        </p:spPr>
        <p:txBody>
          <a:bodyPr wrap="square" rtlCol="0">
            <a:spAutoFit/>
          </a:bodyPr>
          <a:lstStyle/>
          <a:p>
            <a:r>
              <a:rPr lang="es-MX" dirty="0">
                <a:solidFill>
                  <a:srgbClr val="C00000"/>
                </a:solidFill>
              </a:rPr>
              <a:t>1979</a:t>
            </a:r>
            <a:endParaRPr lang="es-EC" dirty="0">
              <a:solidFill>
                <a:srgbClr val="C00000"/>
              </a:solidFill>
            </a:endParaRPr>
          </a:p>
        </p:txBody>
      </p:sp>
      <p:sp>
        <p:nvSpPr>
          <p:cNvPr id="28" name="CuadroTexto 27">
            <a:extLst>
              <a:ext uri="{FF2B5EF4-FFF2-40B4-BE49-F238E27FC236}">
                <a16:creationId xmlns:a16="http://schemas.microsoft.com/office/drawing/2014/main" id="{C9DDC93C-2C48-4E2D-8839-FF4F11BB2BB3}"/>
              </a:ext>
            </a:extLst>
          </p:cNvPr>
          <p:cNvSpPr txBox="1"/>
          <p:nvPr/>
        </p:nvSpPr>
        <p:spPr>
          <a:xfrm>
            <a:off x="9127640" y="1940237"/>
            <a:ext cx="1643791" cy="2031325"/>
          </a:xfrm>
          <a:prstGeom prst="rect">
            <a:avLst/>
          </a:prstGeom>
          <a:noFill/>
        </p:spPr>
        <p:txBody>
          <a:bodyPr wrap="square" rtlCol="0">
            <a:spAutoFit/>
          </a:bodyPr>
          <a:lstStyle/>
          <a:p>
            <a:r>
              <a:rPr lang="es-MX" dirty="0"/>
              <a:t>Convención sobre todas las formas de Discriminación contra las Mujeres -CEDAW</a:t>
            </a:r>
            <a:endParaRPr lang="es-EC" dirty="0"/>
          </a:p>
        </p:txBody>
      </p:sp>
      <p:sp>
        <p:nvSpPr>
          <p:cNvPr id="29" name="CuadroTexto 28">
            <a:extLst>
              <a:ext uri="{FF2B5EF4-FFF2-40B4-BE49-F238E27FC236}">
                <a16:creationId xmlns:a16="http://schemas.microsoft.com/office/drawing/2014/main" id="{390E3FBE-5ADB-4CAB-94F0-F94E35F4D3C2}"/>
              </a:ext>
            </a:extLst>
          </p:cNvPr>
          <p:cNvSpPr txBox="1"/>
          <p:nvPr/>
        </p:nvSpPr>
        <p:spPr>
          <a:xfrm>
            <a:off x="9073929" y="4439832"/>
            <a:ext cx="2765388" cy="1754326"/>
          </a:xfrm>
          <a:prstGeom prst="rect">
            <a:avLst/>
          </a:prstGeom>
          <a:noFill/>
        </p:spPr>
        <p:txBody>
          <a:bodyPr wrap="square" rtlCol="0">
            <a:spAutoFit/>
          </a:bodyPr>
          <a:lstStyle/>
          <a:p>
            <a:r>
              <a:rPr lang="es-MX" dirty="0"/>
              <a:t>Condena toda forma de discriminación. Consagra el principio de igualdad entre M – H para participar espacio público y político</a:t>
            </a:r>
            <a:endParaRPr lang="es-EC" dirty="0"/>
          </a:p>
        </p:txBody>
      </p:sp>
      <p:cxnSp>
        <p:nvCxnSpPr>
          <p:cNvPr id="36" name="Conector recto de flecha 35">
            <a:extLst>
              <a:ext uri="{FF2B5EF4-FFF2-40B4-BE49-F238E27FC236}">
                <a16:creationId xmlns:a16="http://schemas.microsoft.com/office/drawing/2014/main" id="{1650DB49-7F7C-4558-83D5-18764969F23E}"/>
              </a:ext>
            </a:extLst>
          </p:cNvPr>
          <p:cNvCxnSpPr>
            <a:cxnSpLocks/>
            <a:endCxn id="14" idx="0"/>
          </p:cNvCxnSpPr>
          <p:nvPr/>
        </p:nvCxnSpPr>
        <p:spPr>
          <a:xfrm>
            <a:off x="890413" y="3834478"/>
            <a:ext cx="0" cy="25656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Conector recto de flecha 38">
            <a:extLst>
              <a:ext uri="{FF2B5EF4-FFF2-40B4-BE49-F238E27FC236}">
                <a16:creationId xmlns:a16="http://schemas.microsoft.com/office/drawing/2014/main" id="{FD1605A1-DBAE-4507-A76C-5DCF1C54EBF9}"/>
              </a:ext>
            </a:extLst>
          </p:cNvPr>
          <p:cNvCxnSpPr>
            <a:cxnSpLocks/>
            <a:endCxn id="16" idx="0"/>
          </p:cNvCxnSpPr>
          <p:nvPr/>
        </p:nvCxnSpPr>
        <p:spPr>
          <a:xfrm>
            <a:off x="2855500" y="3810373"/>
            <a:ext cx="1" cy="27789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Conector recto de flecha 42">
            <a:extLst>
              <a:ext uri="{FF2B5EF4-FFF2-40B4-BE49-F238E27FC236}">
                <a16:creationId xmlns:a16="http://schemas.microsoft.com/office/drawing/2014/main" id="{AD0E8313-0A78-4403-9E0F-87FE1A846050}"/>
              </a:ext>
            </a:extLst>
          </p:cNvPr>
          <p:cNvCxnSpPr>
            <a:cxnSpLocks/>
          </p:cNvCxnSpPr>
          <p:nvPr/>
        </p:nvCxnSpPr>
        <p:spPr>
          <a:xfrm>
            <a:off x="5143753" y="3792602"/>
            <a:ext cx="1" cy="27789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Conector recto de flecha 43">
            <a:extLst>
              <a:ext uri="{FF2B5EF4-FFF2-40B4-BE49-F238E27FC236}">
                <a16:creationId xmlns:a16="http://schemas.microsoft.com/office/drawing/2014/main" id="{03643C47-A9A0-46C0-AB79-1299576451A9}"/>
              </a:ext>
            </a:extLst>
          </p:cNvPr>
          <p:cNvCxnSpPr>
            <a:cxnSpLocks/>
          </p:cNvCxnSpPr>
          <p:nvPr/>
        </p:nvCxnSpPr>
        <p:spPr>
          <a:xfrm>
            <a:off x="7449421" y="3834478"/>
            <a:ext cx="1" cy="27789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Conector recto de flecha 47">
            <a:extLst>
              <a:ext uri="{FF2B5EF4-FFF2-40B4-BE49-F238E27FC236}">
                <a16:creationId xmlns:a16="http://schemas.microsoft.com/office/drawing/2014/main" id="{5E7BFECF-1385-498C-8C0A-FE753BDDBB6B}"/>
              </a:ext>
            </a:extLst>
          </p:cNvPr>
          <p:cNvCxnSpPr>
            <a:cxnSpLocks/>
          </p:cNvCxnSpPr>
          <p:nvPr/>
        </p:nvCxnSpPr>
        <p:spPr>
          <a:xfrm>
            <a:off x="9836259" y="3823813"/>
            <a:ext cx="1" cy="27789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8772629"/>
      </p:ext>
    </p:extLst>
  </p:cSld>
  <p:clrMapOvr>
    <a:masterClrMapping/>
  </p:clrMapOvr>
</p:sld>
</file>

<file path=ppt/theme/theme1.xml><?xml version="1.0" encoding="utf-8"?>
<a:theme xmlns:a="http://schemas.openxmlformats.org/drawingml/2006/main" name="Galería">
  <a:themeElements>
    <a:clrScheme name="Verde azulado">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Galería">
      <a:majorFont>
        <a:latin typeface="Palatino Linotype" panose="020405020505050303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panose="020405020505050303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í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AC464412-510E-4F2B-8947-A0DDBD028997}"/>
    </a:ext>
  </a:extLst>
</a:theme>
</file>

<file path=docProps/app.xml><?xml version="1.0" encoding="utf-8"?>
<Properties xmlns="http://schemas.openxmlformats.org/officeDocument/2006/extended-properties" xmlns:vt="http://schemas.openxmlformats.org/officeDocument/2006/docPropsVTypes">
  <Template>Gallery</Template>
  <TotalTime>5640</TotalTime>
  <Words>4763</Words>
  <Application>Microsoft Office PowerPoint</Application>
  <PresentationFormat>Panorámica</PresentationFormat>
  <Paragraphs>467</Paragraphs>
  <Slides>59</Slides>
  <Notes>0</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59</vt:i4>
      </vt:variant>
    </vt:vector>
  </HeadingPairs>
  <TitlesOfParts>
    <vt:vector size="73" baseType="lpstr">
      <vt:lpstr>Arial</vt:lpstr>
      <vt:lpstr>Bodoni MT</vt:lpstr>
      <vt:lpstr>Calibri</vt:lpstr>
      <vt:lpstr>inherit</vt:lpstr>
      <vt:lpstr>Lato</vt:lpstr>
      <vt:lpstr>Merriweather</vt:lpstr>
      <vt:lpstr>Open Sans</vt:lpstr>
      <vt:lpstr>OpenSans-Regular</vt:lpstr>
      <vt:lpstr>Palatino Linotype</vt:lpstr>
      <vt:lpstr>Poppins</vt:lpstr>
      <vt:lpstr>Raleway</vt:lpstr>
      <vt:lpstr>Roboto</vt:lpstr>
      <vt:lpstr>TwitterChirp</vt:lpstr>
      <vt:lpstr>Galería</vt:lpstr>
      <vt:lpstr>PARTICIPACIÓN POLÍTICA Y LIDERAZGO DE LAS MUJERES AUTORIDADES LOCALES EN EL TERRITORIO </vt:lpstr>
      <vt:lpstr>Reconocimiento de la mujer como actor político</vt:lpstr>
      <vt:lpstr>Reflexión inicial: </vt:lpstr>
      <vt:lpstr>Participación política</vt:lpstr>
      <vt:lpstr>Estado de situación de la participación política de las mujeres a nivel mundial </vt:lpstr>
      <vt:lpstr>Estado de situación de la participación política de las mujeres a nivel mundial </vt:lpstr>
      <vt:lpstr>Estado de situación de la participación política de las mujeres en Ecuador</vt:lpstr>
      <vt:lpstr>Dificultades en el liderazgo político de las mujeres.</vt:lpstr>
      <vt:lpstr>Marco legal internacional que protege la inserción de la mujer en el ámbito político</vt:lpstr>
      <vt:lpstr>Marco legal internacional que protege la inserción de la mujer en el ámbito político</vt:lpstr>
      <vt:lpstr>¿Qué hacer para fortalecer el liderazgo político de las mujeres? </vt:lpstr>
      <vt:lpstr>LA DEMOCRACIA Y SUS FORMAS</vt:lpstr>
      <vt:lpstr>¿QUÉ ES LA DEMOCRACIA?</vt:lpstr>
      <vt:lpstr>TIPOS DE DEMOCRACIA</vt:lpstr>
      <vt:lpstr>Democracia Representativa en el Estado republicano</vt:lpstr>
      <vt:lpstr>Estado republicano</vt:lpstr>
      <vt:lpstr>Características del Estado ecuatoriano</vt:lpstr>
      <vt:lpstr>Presentación de PowerPoint</vt:lpstr>
      <vt:lpstr> La ciudadanía necesaria para democracia representativa.</vt:lpstr>
      <vt:lpstr>Evolución de la ciudadanía en el Ecuador</vt:lpstr>
      <vt:lpstr>Riesgos de la democracia representativa</vt:lpstr>
      <vt:lpstr>Democracia Directa, un mecanismo de fortalecimiento de la Democracia representativa</vt:lpstr>
      <vt:lpstr>Ejemplos de iniciativas ciudadanas de proyectos de ley</vt:lpstr>
      <vt:lpstr>Democracia Participativa un mecanismo de fortalecimiento de la Democracia representativa</vt:lpstr>
      <vt:lpstr>Democracia participativa</vt:lpstr>
      <vt:lpstr>Principios que orientan la participación ciudadana</vt:lpstr>
      <vt:lpstr>Marco legal que ampara la participación ciudadana</vt:lpstr>
      <vt:lpstr>Proceso de participación ciudadana</vt:lpstr>
      <vt:lpstr>MECANISMOS DE PARTICIPACIÓN CIUDADANA</vt:lpstr>
      <vt:lpstr>Presentación de PowerPoint</vt:lpstr>
      <vt:lpstr>CONSEJOS CIUDADANOS SECTORIALES</vt:lpstr>
      <vt:lpstr>Ejemplo de Consejo ciudadano sectorial </vt:lpstr>
      <vt:lpstr>CONSEJOS CONSULTIVOS</vt:lpstr>
      <vt:lpstr>Ejemplo de Consejo Consultivo </vt:lpstr>
      <vt:lpstr>AUDIENCIAS PÚBLICAS</vt:lpstr>
      <vt:lpstr>Ejemplo de Audiencia Pública </vt:lpstr>
      <vt:lpstr>PRESUPUESTOS PARTICIPATIVOS</vt:lpstr>
      <vt:lpstr>Procedimiento de Presupuestos Participativos</vt:lpstr>
      <vt:lpstr>ASAMBLEAS CIUDADANAS</vt:lpstr>
      <vt:lpstr>Ejemplo de Asamblea Ciudadana </vt:lpstr>
      <vt:lpstr>ASAMBLEAS SPL </vt:lpstr>
      <vt:lpstr>Ejemplo de Asamblea del Sistema de Participación local - SPL</vt:lpstr>
      <vt:lpstr>    ASAMBLEA CIUDADANA PLURINACIONAL E INTERCULTURAL PARA EL BUEN VIVIR</vt:lpstr>
      <vt:lpstr>Ejemplo de Asamblea ciudadana plurinacional e intercultural para el Buen Vivir</vt:lpstr>
      <vt:lpstr>SILLA VACÍA</vt:lpstr>
      <vt:lpstr>Ejemplo de Silla Vacía</vt:lpstr>
      <vt:lpstr>CABILDOS POPULARES</vt:lpstr>
      <vt:lpstr>UNIDADES BÁSICAS DE PARTICIPACIÓN </vt:lpstr>
      <vt:lpstr>¿Qué se debe garantizar en los espacios de participación ciudadana?</vt:lpstr>
      <vt:lpstr>Gobernanza y Gobernabilidad</vt:lpstr>
      <vt:lpstr>¿Qué es la gobernanza? </vt:lpstr>
      <vt:lpstr>Buena gobernanza</vt:lpstr>
      <vt:lpstr>Gobernabilidad</vt:lpstr>
      <vt:lpstr>Gobernabilidad</vt:lpstr>
      <vt:lpstr>Ingobernabilidad</vt:lpstr>
      <vt:lpstr>Cualidades que debe tener  un/a líder político </vt:lpstr>
      <vt:lpstr>¡Gracias por ejercer tus derechos políticos de forma consciente y fortalecer la democracia!</vt:lpstr>
      <vt:lpstr>Bibliografía</vt:lpstr>
      <vt:lpstr>Bibliografía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PARTICIPACIÓN CIUDADANA</dc:title>
  <dc:creator>MARYTA</dc:creator>
  <cp:lastModifiedBy>MARYTA</cp:lastModifiedBy>
  <cp:revision>334</cp:revision>
  <dcterms:created xsi:type="dcterms:W3CDTF">2024-02-20T21:21:20Z</dcterms:created>
  <dcterms:modified xsi:type="dcterms:W3CDTF">2024-04-17T17:55:05Z</dcterms:modified>
</cp:coreProperties>
</file>