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470" r:id="rId3"/>
    <p:sldId id="284" r:id="rId4"/>
    <p:sldId id="293" r:id="rId5"/>
    <p:sldId id="257" r:id="rId6"/>
    <p:sldId id="296" r:id="rId7"/>
    <p:sldId id="297" r:id="rId8"/>
    <p:sldId id="455" r:id="rId9"/>
    <p:sldId id="298" r:id="rId10"/>
    <p:sldId id="299" r:id="rId11"/>
    <p:sldId id="456" r:id="rId12"/>
    <p:sldId id="468" r:id="rId13"/>
    <p:sldId id="270" r:id="rId14"/>
    <p:sldId id="271" r:id="rId15"/>
    <p:sldId id="451" r:id="rId16"/>
    <p:sldId id="452" r:id="rId17"/>
    <p:sldId id="272" r:id="rId18"/>
    <p:sldId id="457" r:id="rId19"/>
    <p:sldId id="274" r:id="rId20"/>
    <p:sldId id="275" r:id="rId21"/>
    <p:sldId id="458" r:id="rId22"/>
    <p:sldId id="276" r:id="rId23"/>
    <p:sldId id="461" r:id="rId24"/>
    <p:sldId id="459" r:id="rId25"/>
    <p:sldId id="278" r:id="rId26"/>
    <p:sldId id="462" r:id="rId27"/>
    <p:sldId id="467" r:id="rId28"/>
    <p:sldId id="464" r:id="rId29"/>
    <p:sldId id="465" r:id="rId30"/>
    <p:sldId id="280" r:id="rId31"/>
    <p:sldId id="446" r:id="rId32"/>
    <p:sldId id="447" r:id="rId33"/>
    <p:sldId id="448" r:id="rId34"/>
    <p:sldId id="449" r:id="rId35"/>
    <p:sldId id="469" r:id="rId36"/>
    <p:sldId id="294"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9999FF"/>
    <a:srgbClr val="6699FF"/>
    <a:srgbClr val="99CC00"/>
    <a:srgbClr val="CCFFCC"/>
    <a:srgbClr val="99CC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55" autoAdjust="0"/>
    <p:restoredTop sz="94660"/>
  </p:normalViewPr>
  <p:slideViewPr>
    <p:cSldViewPr snapToGrid="0">
      <p:cViewPr varScale="1">
        <p:scale>
          <a:sx n="66" d="100"/>
          <a:sy n="66" d="100"/>
        </p:scale>
        <p:origin x="4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B0FAFD-CB03-4ACE-9D6F-C5B8F2E7383D}" type="doc">
      <dgm:prSet loTypeId="urn:microsoft.com/office/officeart/2005/8/layout/process1" loCatId="process" qsTypeId="urn:microsoft.com/office/officeart/2005/8/quickstyle/3d5" qsCatId="3D" csTypeId="urn:microsoft.com/office/officeart/2005/8/colors/colorful3" csCatId="colorful" phldr="1"/>
      <dgm:spPr/>
    </dgm:pt>
    <dgm:pt modelId="{BA113003-578D-4E0F-9E24-4A5EB2E0906C}">
      <dgm:prSet phldrT="[Texto]"/>
      <dgm:spPr/>
      <dgm:t>
        <a:bodyPr/>
        <a:lstStyle/>
        <a:p>
          <a:r>
            <a:rPr lang="es-MX" dirty="0">
              <a:solidFill>
                <a:schemeClr val="tx1"/>
              </a:solidFill>
            </a:rPr>
            <a:t>Proceso de Rendición de Cuentas</a:t>
          </a:r>
          <a:endParaRPr lang="es-EC" dirty="0">
            <a:solidFill>
              <a:schemeClr val="tx1"/>
            </a:solidFill>
          </a:endParaRPr>
        </a:p>
      </dgm:t>
    </dgm:pt>
    <dgm:pt modelId="{42A96EA4-CC20-41E6-9283-91DB2A821C6C}" type="parTrans" cxnId="{0D78A712-CB92-44E6-90E7-7A60D5D36C2F}">
      <dgm:prSet/>
      <dgm:spPr/>
      <dgm:t>
        <a:bodyPr/>
        <a:lstStyle/>
        <a:p>
          <a:endParaRPr lang="es-EC"/>
        </a:p>
      </dgm:t>
    </dgm:pt>
    <dgm:pt modelId="{EC21A2D0-E291-41CB-9A62-B7EE8E45C91C}" type="sibTrans" cxnId="{0D78A712-CB92-44E6-90E7-7A60D5D36C2F}">
      <dgm:prSet/>
      <dgm:spPr/>
      <dgm:t>
        <a:bodyPr/>
        <a:lstStyle/>
        <a:p>
          <a:endParaRPr lang="es-EC"/>
        </a:p>
      </dgm:t>
    </dgm:pt>
    <dgm:pt modelId="{E3A77170-81E5-4400-8E7D-7335FCE57DB4}">
      <dgm:prSet phldrT="[Texto]"/>
      <dgm:spPr/>
      <dgm:t>
        <a:bodyPr/>
        <a:lstStyle/>
        <a:p>
          <a:r>
            <a:rPr lang="es-MX" dirty="0">
              <a:solidFill>
                <a:schemeClr val="tx1"/>
              </a:solidFill>
            </a:rPr>
            <a:t>Mecanismos de Control Social </a:t>
          </a:r>
          <a:endParaRPr lang="es-EC" dirty="0">
            <a:solidFill>
              <a:schemeClr val="tx1"/>
            </a:solidFill>
          </a:endParaRPr>
        </a:p>
      </dgm:t>
    </dgm:pt>
    <dgm:pt modelId="{427EC7F2-FBF9-4135-962A-4683DFE011AF}" type="parTrans" cxnId="{B1F7FF74-C83C-40B4-AF70-E42D5EF8BE83}">
      <dgm:prSet/>
      <dgm:spPr/>
      <dgm:t>
        <a:bodyPr/>
        <a:lstStyle/>
        <a:p>
          <a:endParaRPr lang="es-EC"/>
        </a:p>
      </dgm:t>
    </dgm:pt>
    <dgm:pt modelId="{86EBA7BA-5DC5-4163-B9D9-1029CD627B0B}" type="sibTrans" cxnId="{B1F7FF74-C83C-40B4-AF70-E42D5EF8BE83}">
      <dgm:prSet/>
      <dgm:spPr/>
      <dgm:t>
        <a:bodyPr/>
        <a:lstStyle/>
        <a:p>
          <a:endParaRPr lang="es-EC"/>
        </a:p>
      </dgm:t>
    </dgm:pt>
    <dgm:pt modelId="{D48B2D92-206F-4C5B-86FF-FF0D477D2D70}" type="pres">
      <dgm:prSet presAssocID="{B8B0FAFD-CB03-4ACE-9D6F-C5B8F2E7383D}" presName="Name0" presStyleCnt="0">
        <dgm:presLayoutVars>
          <dgm:dir/>
          <dgm:resizeHandles val="exact"/>
        </dgm:presLayoutVars>
      </dgm:prSet>
      <dgm:spPr/>
    </dgm:pt>
    <dgm:pt modelId="{91F0AB15-A91B-4597-B5D2-7EFDE4AC92F8}" type="pres">
      <dgm:prSet presAssocID="{BA113003-578D-4E0F-9E24-4A5EB2E0906C}" presName="node" presStyleLbl="node1" presStyleIdx="0" presStyleCnt="2">
        <dgm:presLayoutVars>
          <dgm:bulletEnabled val="1"/>
        </dgm:presLayoutVars>
      </dgm:prSet>
      <dgm:spPr/>
      <dgm:t>
        <a:bodyPr/>
        <a:lstStyle/>
        <a:p>
          <a:endParaRPr lang="es-ES"/>
        </a:p>
      </dgm:t>
    </dgm:pt>
    <dgm:pt modelId="{DA45729C-CB97-47EF-9BED-5FD06CB9DA03}" type="pres">
      <dgm:prSet presAssocID="{EC21A2D0-E291-41CB-9A62-B7EE8E45C91C}" presName="sibTrans" presStyleLbl="sibTrans2D1" presStyleIdx="0" presStyleCnt="1"/>
      <dgm:spPr/>
      <dgm:t>
        <a:bodyPr/>
        <a:lstStyle/>
        <a:p>
          <a:endParaRPr lang="es-ES"/>
        </a:p>
      </dgm:t>
    </dgm:pt>
    <dgm:pt modelId="{49F504B3-42B3-4C7E-842A-E4E7C56A5AF1}" type="pres">
      <dgm:prSet presAssocID="{EC21A2D0-E291-41CB-9A62-B7EE8E45C91C}" presName="connectorText" presStyleLbl="sibTrans2D1" presStyleIdx="0" presStyleCnt="1"/>
      <dgm:spPr/>
      <dgm:t>
        <a:bodyPr/>
        <a:lstStyle/>
        <a:p>
          <a:endParaRPr lang="es-ES"/>
        </a:p>
      </dgm:t>
    </dgm:pt>
    <dgm:pt modelId="{C481E7A2-CFE3-40EC-ADEB-63D9194FC5B7}" type="pres">
      <dgm:prSet presAssocID="{E3A77170-81E5-4400-8E7D-7335FCE57DB4}" presName="node" presStyleLbl="node1" presStyleIdx="1" presStyleCnt="2">
        <dgm:presLayoutVars>
          <dgm:bulletEnabled val="1"/>
        </dgm:presLayoutVars>
      </dgm:prSet>
      <dgm:spPr/>
      <dgm:t>
        <a:bodyPr/>
        <a:lstStyle/>
        <a:p>
          <a:endParaRPr lang="es-ES"/>
        </a:p>
      </dgm:t>
    </dgm:pt>
  </dgm:ptLst>
  <dgm:cxnLst>
    <dgm:cxn modelId="{B1F7FF74-C83C-40B4-AF70-E42D5EF8BE83}" srcId="{B8B0FAFD-CB03-4ACE-9D6F-C5B8F2E7383D}" destId="{E3A77170-81E5-4400-8E7D-7335FCE57DB4}" srcOrd="1" destOrd="0" parTransId="{427EC7F2-FBF9-4135-962A-4683DFE011AF}" sibTransId="{86EBA7BA-5DC5-4163-B9D9-1029CD627B0B}"/>
    <dgm:cxn modelId="{CBF6C679-13CC-4096-B5F1-8856FE597D5E}" type="presOf" srcId="{BA113003-578D-4E0F-9E24-4A5EB2E0906C}" destId="{91F0AB15-A91B-4597-B5D2-7EFDE4AC92F8}" srcOrd="0" destOrd="0" presId="urn:microsoft.com/office/officeart/2005/8/layout/process1"/>
    <dgm:cxn modelId="{630D53CA-C7ED-489A-9C36-CDBF2F859AE5}" type="presOf" srcId="{B8B0FAFD-CB03-4ACE-9D6F-C5B8F2E7383D}" destId="{D48B2D92-206F-4C5B-86FF-FF0D477D2D70}" srcOrd="0" destOrd="0" presId="urn:microsoft.com/office/officeart/2005/8/layout/process1"/>
    <dgm:cxn modelId="{0D78A712-CB92-44E6-90E7-7A60D5D36C2F}" srcId="{B8B0FAFD-CB03-4ACE-9D6F-C5B8F2E7383D}" destId="{BA113003-578D-4E0F-9E24-4A5EB2E0906C}" srcOrd="0" destOrd="0" parTransId="{42A96EA4-CC20-41E6-9283-91DB2A821C6C}" sibTransId="{EC21A2D0-E291-41CB-9A62-B7EE8E45C91C}"/>
    <dgm:cxn modelId="{BDB198C6-CE08-478F-9E21-BD56D4F09CF2}" type="presOf" srcId="{E3A77170-81E5-4400-8E7D-7335FCE57DB4}" destId="{C481E7A2-CFE3-40EC-ADEB-63D9194FC5B7}" srcOrd="0" destOrd="0" presId="urn:microsoft.com/office/officeart/2005/8/layout/process1"/>
    <dgm:cxn modelId="{7F50C8A9-124B-435D-8769-071DE7AB9279}" type="presOf" srcId="{EC21A2D0-E291-41CB-9A62-B7EE8E45C91C}" destId="{DA45729C-CB97-47EF-9BED-5FD06CB9DA03}" srcOrd="0" destOrd="0" presId="urn:microsoft.com/office/officeart/2005/8/layout/process1"/>
    <dgm:cxn modelId="{22403F40-433E-40CE-B297-3A324F505E6A}" type="presOf" srcId="{EC21A2D0-E291-41CB-9A62-B7EE8E45C91C}" destId="{49F504B3-42B3-4C7E-842A-E4E7C56A5AF1}" srcOrd="1" destOrd="0" presId="urn:microsoft.com/office/officeart/2005/8/layout/process1"/>
    <dgm:cxn modelId="{946B1C57-F97B-473B-9313-AEA10254E888}" type="presParOf" srcId="{D48B2D92-206F-4C5B-86FF-FF0D477D2D70}" destId="{91F0AB15-A91B-4597-B5D2-7EFDE4AC92F8}" srcOrd="0" destOrd="0" presId="urn:microsoft.com/office/officeart/2005/8/layout/process1"/>
    <dgm:cxn modelId="{26A2DD6B-02DA-4E7F-8AE1-738017D8585E}" type="presParOf" srcId="{D48B2D92-206F-4C5B-86FF-FF0D477D2D70}" destId="{DA45729C-CB97-47EF-9BED-5FD06CB9DA03}" srcOrd="1" destOrd="0" presId="urn:microsoft.com/office/officeart/2005/8/layout/process1"/>
    <dgm:cxn modelId="{EC73C4EC-7BB1-47C1-A144-3F8C8C93F0D1}" type="presParOf" srcId="{DA45729C-CB97-47EF-9BED-5FD06CB9DA03}" destId="{49F504B3-42B3-4C7E-842A-E4E7C56A5AF1}" srcOrd="0" destOrd="0" presId="urn:microsoft.com/office/officeart/2005/8/layout/process1"/>
    <dgm:cxn modelId="{7EACCEDA-B451-486B-B631-097EBF25576F}" type="presParOf" srcId="{D48B2D92-206F-4C5B-86FF-FF0D477D2D70}" destId="{C481E7A2-CFE3-40EC-ADEB-63D9194FC5B7}"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8370DF-4EBE-4CB1-AF3D-121A1704866C}" type="doc">
      <dgm:prSet loTypeId="urn:microsoft.com/office/officeart/2008/layout/RadialCluster" loCatId="relationship" qsTypeId="urn:microsoft.com/office/officeart/2005/8/quickstyle/3d2" qsCatId="3D" csTypeId="urn:microsoft.com/office/officeart/2005/8/colors/colorful3" csCatId="colorful" phldr="1"/>
      <dgm:spPr/>
      <dgm:t>
        <a:bodyPr/>
        <a:lstStyle/>
        <a:p>
          <a:endParaRPr lang="es-EC"/>
        </a:p>
      </dgm:t>
    </dgm:pt>
    <dgm:pt modelId="{A3EAF8F0-6BF4-4F99-9AA4-8B80DE4968F6}">
      <dgm:prSet phldrT="[Texto]"/>
      <dgm:spPr/>
      <dgm:t>
        <a:bodyPr/>
        <a:lstStyle/>
        <a:p>
          <a:r>
            <a:rPr lang="es-MX">
              <a:solidFill>
                <a:schemeClr val="tx1"/>
              </a:solidFill>
            </a:rPr>
            <a:t>¿Qué es la Rendición de Cuentas? </a:t>
          </a:r>
          <a:endParaRPr lang="es-EC" dirty="0">
            <a:solidFill>
              <a:schemeClr val="tx1"/>
            </a:solidFill>
          </a:endParaRPr>
        </a:p>
      </dgm:t>
    </dgm:pt>
    <dgm:pt modelId="{051658D8-8442-41B3-B228-D2C80FCAD815}" type="parTrans" cxnId="{73B3DAE3-A960-4BB1-8BD5-16F4B6A54146}">
      <dgm:prSet/>
      <dgm:spPr/>
      <dgm:t>
        <a:bodyPr/>
        <a:lstStyle/>
        <a:p>
          <a:endParaRPr lang="es-EC">
            <a:solidFill>
              <a:schemeClr val="tx1"/>
            </a:solidFill>
          </a:endParaRPr>
        </a:p>
      </dgm:t>
    </dgm:pt>
    <dgm:pt modelId="{9C2678BD-9EAD-40D1-A3A1-0A68AE0F8826}" type="sibTrans" cxnId="{73B3DAE3-A960-4BB1-8BD5-16F4B6A54146}">
      <dgm:prSet/>
      <dgm:spPr/>
      <dgm:t>
        <a:bodyPr/>
        <a:lstStyle/>
        <a:p>
          <a:endParaRPr lang="es-EC">
            <a:solidFill>
              <a:schemeClr val="tx1"/>
            </a:solidFill>
          </a:endParaRPr>
        </a:p>
      </dgm:t>
    </dgm:pt>
    <dgm:pt modelId="{AC867484-FD6D-4BF5-9266-DD80A1BF8F36}">
      <dgm:prSet phldrT="[Texto]"/>
      <dgm:spPr/>
      <dgm:t>
        <a:bodyPr/>
        <a:lstStyle/>
        <a:p>
          <a:r>
            <a:rPr lang="es-MX">
              <a:solidFill>
                <a:schemeClr val="tx1"/>
              </a:solidFill>
            </a:rPr>
            <a:t>Es un deber de las autoridades</a:t>
          </a:r>
          <a:endParaRPr lang="es-EC" dirty="0">
            <a:solidFill>
              <a:schemeClr val="tx1"/>
            </a:solidFill>
          </a:endParaRPr>
        </a:p>
      </dgm:t>
    </dgm:pt>
    <dgm:pt modelId="{B8616AC7-C537-43D4-BC6D-CA95430F987E}" type="parTrans" cxnId="{33F099AB-C0D7-435A-B27B-388BB4FA6D48}">
      <dgm:prSet/>
      <dgm:spPr/>
      <dgm:t>
        <a:bodyPr/>
        <a:lstStyle/>
        <a:p>
          <a:endParaRPr lang="es-EC">
            <a:solidFill>
              <a:schemeClr val="tx1"/>
            </a:solidFill>
          </a:endParaRPr>
        </a:p>
      </dgm:t>
    </dgm:pt>
    <dgm:pt modelId="{D85BBFF6-6F49-41BC-B18E-65FA5084B641}" type="sibTrans" cxnId="{33F099AB-C0D7-435A-B27B-388BB4FA6D48}">
      <dgm:prSet/>
      <dgm:spPr/>
      <dgm:t>
        <a:bodyPr/>
        <a:lstStyle/>
        <a:p>
          <a:endParaRPr lang="es-EC">
            <a:solidFill>
              <a:schemeClr val="tx1"/>
            </a:solidFill>
          </a:endParaRPr>
        </a:p>
      </dgm:t>
    </dgm:pt>
    <dgm:pt modelId="{46A91298-CC78-4426-8D9A-2E7B9A5BCDE1}">
      <dgm:prSet phldrT="[Texto]"/>
      <dgm:spPr/>
      <dgm:t>
        <a:bodyPr/>
        <a:lstStyle/>
        <a:p>
          <a:r>
            <a:rPr lang="es-MX">
              <a:solidFill>
                <a:schemeClr val="tx1"/>
              </a:solidFill>
            </a:rPr>
            <a:t>Es un proceso de diálogo</a:t>
          </a:r>
          <a:endParaRPr lang="es-EC" dirty="0">
            <a:solidFill>
              <a:schemeClr val="tx1"/>
            </a:solidFill>
          </a:endParaRPr>
        </a:p>
      </dgm:t>
    </dgm:pt>
    <dgm:pt modelId="{A731C55C-7C9B-463A-B297-C533EDA88E06}" type="parTrans" cxnId="{3A5319B5-9524-44A0-8D08-BA4C1D693C8F}">
      <dgm:prSet/>
      <dgm:spPr/>
      <dgm:t>
        <a:bodyPr/>
        <a:lstStyle/>
        <a:p>
          <a:endParaRPr lang="es-EC">
            <a:solidFill>
              <a:schemeClr val="tx1"/>
            </a:solidFill>
          </a:endParaRPr>
        </a:p>
      </dgm:t>
    </dgm:pt>
    <dgm:pt modelId="{4C57AA77-A268-4D96-9EDE-A4F0FEB9FC18}" type="sibTrans" cxnId="{3A5319B5-9524-44A0-8D08-BA4C1D693C8F}">
      <dgm:prSet/>
      <dgm:spPr/>
      <dgm:t>
        <a:bodyPr/>
        <a:lstStyle/>
        <a:p>
          <a:endParaRPr lang="es-EC">
            <a:solidFill>
              <a:schemeClr val="tx1"/>
            </a:solidFill>
          </a:endParaRPr>
        </a:p>
      </dgm:t>
    </dgm:pt>
    <dgm:pt modelId="{7D79386F-2C3D-42D9-97C0-8B599E3C1ED8}">
      <dgm:prSet phldrT="[Texto]"/>
      <dgm:spPr/>
      <dgm:t>
        <a:bodyPr/>
        <a:lstStyle/>
        <a:p>
          <a:r>
            <a:rPr lang="es-MX">
              <a:solidFill>
                <a:schemeClr val="tx1"/>
              </a:solidFill>
            </a:rPr>
            <a:t>Es una forma de gobernanza</a:t>
          </a:r>
          <a:endParaRPr lang="es-EC" dirty="0">
            <a:solidFill>
              <a:schemeClr val="tx1"/>
            </a:solidFill>
          </a:endParaRPr>
        </a:p>
      </dgm:t>
    </dgm:pt>
    <dgm:pt modelId="{804B1548-D998-41DF-8BE7-916E44E35B4B}" type="parTrans" cxnId="{E885A2ED-91AB-4E4D-B98A-A8B4792568E8}">
      <dgm:prSet/>
      <dgm:spPr/>
      <dgm:t>
        <a:bodyPr/>
        <a:lstStyle/>
        <a:p>
          <a:endParaRPr lang="es-EC">
            <a:solidFill>
              <a:schemeClr val="tx1"/>
            </a:solidFill>
          </a:endParaRPr>
        </a:p>
      </dgm:t>
    </dgm:pt>
    <dgm:pt modelId="{BC44AF6B-2574-4FF8-BB99-114914C51542}" type="sibTrans" cxnId="{E885A2ED-91AB-4E4D-B98A-A8B4792568E8}">
      <dgm:prSet/>
      <dgm:spPr/>
      <dgm:t>
        <a:bodyPr/>
        <a:lstStyle/>
        <a:p>
          <a:endParaRPr lang="es-EC">
            <a:solidFill>
              <a:schemeClr val="tx1"/>
            </a:solidFill>
          </a:endParaRPr>
        </a:p>
      </dgm:t>
    </dgm:pt>
    <dgm:pt modelId="{86F44A2A-79D8-44ED-A3F8-30E09381F15F}">
      <dgm:prSet/>
      <dgm:spPr/>
      <dgm:t>
        <a:bodyPr/>
        <a:lstStyle/>
        <a:p>
          <a:r>
            <a:rPr lang="es-MX">
              <a:solidFill>
                <a:schemeClr val="tx1"/>
              </a:solidFill>
            </a:rPr>
            <a:t>Es un ejercicio de control social</a:t>
          </a:r>
          <a:endParaRPr lang="es-EC" dirty="0">
            <a:solidFill>
              <a:schemeClr val="tx1"/>
            </a:solidFill>
          </a:endParaRPr>
        </a:p>
      </dgm:t>
    </dgm:pt>
    <dgm:pt modelId="{87B5B7AF-5CE9-40AE-87F7-1C3DDACEDF9F}" type="parTrans" cxnId="{673E1BE5-E5E4-4CA6-A0AA-978FD1F67532}">
      <dgm:prSet/>
      <dgm:spPr/>
      <dgm:t>
        <a:bodyPr/>
        <a:lstStyle/>
        <a:p>
          <a:endParaRPr lang="es-EC">
            <a:solidFill>
              <a:schemeClr val="tx1"/>
            </a:solidFill>
          </a:endParaRPr>
        </a:p>
      </dgm:t>
    </dgm:pt>
    <dgm:pt modelId="{55176D16-5EF0-4E3A-A6C5-F0331B5E7D74}" type="sibTrans" cxnId="{673E1BE5-E5E4-4CA6-A0AA-978FD1F67532}">
      <dgm:prSet/>
      <dgm:spPr/>
      <dgm:t>
        <a:bodyPr/>
        <a:lstStyle/>
        <a:p>
          <a:endParaRPr lang="es-EC">
            <a:solidFill>
              <a:schemeClr val="tx1"/>
            </a:solidFill>
          </a:endParaRPr>
        </a:p>
      </dgm:t>
    </dgm:pt>
    <dgm:pt modelId="{8AA762C4-24AF-49A5-AFB7-3DE371DF8E93}">
      <dgm:prSet/>
      <dgm:spPr/>
      <dgm:t>
        <a:bodyPr/>
        <a:lstStyle/>
        <a:p>
          <a:r>
            <a:rPr lang="es-MX">
              <a:solidFill>
                <a:schemeClr val="tx1"/>
              </a:solidFill>
            </a:rPr>
            <a:t>Es un derecho</a:t>
          </a:r>
          <a:endParaRPr lang="es-EC" dirty="0">
            <a:solidFill>
              <a:schemeClr val="tx1"/>
            </a:solidFill>
          </a:endParaRPr>
        </a:p>
      </dgm:t>
    </dgm:pt>
    <dgm:pt modelId="{F7C660DC-F1A9-482F-81D6-6548A9E79C28}" type="parTrans" cxnId="{B725D463-C1AB-4480-A0DF-31B73EF12A2E}">
      <dgm:prSet/>
      <dgm:spPr/>
      <dgm:t>
        <a:bodyPr/>
        <a:lstStyle/>
        <a:p>
          <a:endParaRPr lang="es-EC">
            <a:solidFill>
              <a:schemeClr val="tx1"/>
            </a:solidFill>
          </a:endParaRPr>
        </a:p>
      </dgm:t>
    </dgm:pt>
    <dgm:pt modelId="{8FA2FAF6-86F0-41C2-A3F7-6A13CE4FA3B9}" type="sibTrans" cxnId="{B725D463-C1AB-4480-A0DF-31B73EF12A2E}">
      <dgm:prSet/>
      <dgm:spPr/>
      <dgm:t>
        <a:bodyPr/>
        <a:lstStyle/>
        <a:p>
          <a:endParaRPr lang="es-EC">
            <a:solidFill>
              <a:schemeClr val="tx1"/>
            </a:solidFill>
          </a:endParaRPr>
        </a:p>
      </dgm:t>
    </dgm:pt>
    <dgm:pt modelId="{080EF76F-E816-40DE-81F2-4F895BDA4641}">
      <dgm:prSet/>
      <dgm:spPr/>
      <dgm:t>
        <a:bodyPr/>
        <a:lstStyle/>
        <a:p>
          <a:r>
            <a:rPr lang="es-MX">
              <a:solidFill>
                <a:schemeClr val="tx1"/>
              </a:solidFill>
            </a:rPr>
            <a:t>Es un espacio de encuentro </a:t>
          </a:r>
        </a:p>
        <a:p>
          <a:r>
            <a:rPr lang="es-MX">
              <a:solidFill>
                <a:schemeClr val="tx1"/>
              </a:solidFill>
            </a:rPr>
            <a:t>Ciud.– Gob.</a:t>
          </a:r>
          <a:endParaRPr lang="es-EC" dirty="0">
            <a:solidFill>
              <a:schemeClr val="tx1"/>
            </a:solidFill>
          </a:endParaRPr>
        </a:p>
      </dgm:t>
    </dgm:pt>
    <dgm:pt modelId="{4578A696-A62A-4F03-9196-30F4AFAA4CD0}" type="parTrans" cxnId="{EC2BFB05-224A-421C-97B3-91C3D6F557ED}">
      <dgm:prSet/>
      <dgm:spPr/>
      <dgm:t>
        <a:bodyPr/>
        <a:lstStyle/>
        <a:p>
          <a:endParaRPr lang="es-EC">
            <a:solidFill>
              <a:schemeClr val="tx1"/>
            </a:solidFill>
          </a:endParaRPr>
        </a:p>
      </dgm:t>
    </dgm:pt>
    <dgm:pt modelId="{0F06A53F-977A-4864-B7D7-A8C95FD8B6E9}" type="sibTrans" cxnId="{EC2BFB05-224A-421C-97B3-91C3D6F557ED}">
      <dgm:prSet/>
      <dgm:spPr/>
      <dgm:t>
        <a:bodyPr/>
        <a:lstStyle/>
        <a:p>
          <a:endParaRPr lang="es-EC">
            <a:solidFill>
              <a:schemeClr val="tx1"/>
            </a:solidFill>
          </a:endParaRPr>
        </a:p>
      </dgm:t>
    </dgm:pt>
    <dgm:pt modelId="{5BDAED98-4FC5-4227-B821-BFEF19B190EF}" type="pres">
      <dgm:prSet presAssocID="{8A8370DF-4EBE-4CB1-AF3D-121A1704866C}" presName="Name0" presStyleCnt="0">
        <dgm:presLayoutVars>
          <dgm:chMax val="1"/>
          <dgm:chPref val="1"/>
          <dgm:dir/>
          <dgm:animOne val="branch"/>
          <dgm:animLvl val="lvl"/>
        </dgm:presLayoutVars>
      </dgm:prSet>
      <dgm:spPr/>
      <dgm:t>
        <a:bodyPr/>
        <a:lstStyle/>
        <a:p>
          <a:endParaRPr lang="es-ES"/>
        </a:p>
      </dgm:t>
    </dgm:pt>
    <dgm:pt modelId="{A60C7C95-D558-4194-A6B8-91DE86CF3321}" type="pres">
      <dgm:prSet presAssocID="{A3EAF8F0-6BF4-4F99-9AA4-8B80DE4968F6}" presName="singleCycle" presStyleCnt="0"/>
      <dgm:spPr/>
    </dgm:pt>
    <dgm:pt modelId="{035B1174-1B1F-4B2F-A833-4A4995146FE5}" type="pres">
      <dgm:prSet presAssocID="{A3EAF8F0-6BF4-4F99-9AA4-8B80DE4968F6}" presName="singleCenter" presStyleLbl="node1" presStyleIdx="0" presStyleCnt="7">
        <dgm:presLayoutVars>
          <dgm:chMax val="7"/>
          <dgm:chPref val="7"/>
        </dgm:presLayoutVars>
      </dgm:prSet>
      <dgm:spPr/>
      <dgm:t>
        <a:bodyPr/>
        <a:lstStyle/>
        <a:p>
          <a:endParaRPr lang="es-ES"/>
        </a:p>
      </dgm:t>
    </dgm:pt>
    <dgm:pt modelId="{9914FBD0-9871-44BE-BDBD-FCBA1BE20846}" type="pres">
      <dgm:prSet presAssocID="{F7C660DC-F1A9-482F-81D6-6548A9E79C28}" presName="Name56" presStyleLbl="parChTrans1D2" presStyleIdx="0" presStyleCnt="6"/>
      <dgm:spPr/>
      <dgm:t>
        <a:bodyPr/>
        <a:lstStyle/>
        <a:p>
          <a:endParaRPr lang="es-ES"/>
        </a:p>
      </dgm:t>
    </dgm:pt>
    <dgm:pt modelId="{A3639DF0-9582-444E-A625-669321D6142B}" type="pres">
      <dgm:prSet presAssocID="{8AA762C4-24AF-49A5-AFB7-3DE371DF8E93}" presName="text0" presStyleLbl="node1" presStyleIdx="1" presStyleCnt="7">
        <dgm:presLayoutVars>
          <dgm:bulletEnabled val="1"/>
        </dgm:presLayoutVars>
      </dgm:prSet>
      <dgm:spPr/>
      <dgm:t>
        <a:bodyPr/>
        <a:lstStyle/>
        <a:p>
          <a:endParaRPr lang="es-ES"/>
        </a:p>
      </dgm:t>
    </dgm:pt>
    <dgm:pt modelId="{7FFD67F6-8EB8-4AA5-9351-BF05AC37291D}" type="pres">
      <dgm:prSet presAssocID="{87B5B7AF-5CE9-40AE-87F7-1C3DDACEDF9F}" presName="Name56" presStyleLbl="parChTrans1D2" presStyleIdx="1" presStyleCnt="6"/>
      <dgm:spPr/>
      <dgm:t>
        <a:bodyPr/>
        <a:lstStyle/>
        <a:p>
          <a:endParaRPr lang="es-ES"/>
        </a:p>
      </dgm:t>
    </dgm:pt>
    <dgm:pt modelId="{E645DA5F-27FC-4F65-85C7-C1C4AA66755F}" type="pres">
      <dgm:prSet presAssocID="{86F44A2A-79D8-44ED-A3F8-30E09381F15F}" presName="text0" presStyleLbl="node1" presStyleIdx="2" presStyleCnt="7" custScaleX="110468" custScaleY="124766">
        <dgm:presLayoutVars>
          <dgm:bulletEnabled val="1"/>
        </dgm:presLayoutVars>
      </dgm:prSet>
      <dgm:spPr/>
      <dgm:t>
        <a:bodyPr/>
        <a:lstStyle/>
        <a:p>
          <a:endParaRPr lang="es-ES"/>
        </a:p>
      </dgm:t>
    </dgm:pt>
    <dgm:pt modelId="{7BE68EA4-21A5-4A79-B30A-87F72A43D177}" type="pres">
      <dgm:prSet presAssocID="{4578A696-A62A-4F03-9196-30F4AFAA4CD0}" presName="Name56" presStyleLbl="parChTrans1D2" presStyleIdx="2" presStyleCnt="6"/>
      <dgm:spPr/>
      <dgm:t>
        <a:bodyPr/>
        <a:lstStyle/>
        <a:p>
          <a:endParaRPr lang="es-ES"/>
        </a:p>
      </dgm:t>
    </dgm:pt>
    <dgm:pt modelId="{EE8F9830-BB0D-41C8-BAAC-B52B59C57973}" type="pres">
      <dgm:prSet presAssocID="{080EF76F-E816-40DE-81F2-4F895BDA4641}" presName="text0" presStyleLbl="node1" presStyleIdx="3" presStyleCnt="7" custScaleX="131488" custScaleY="115932">
        <dgm:presLayoutVars>
          <dgm:bulletEnabled val="1"/>
        </dgm:presLayoutVars>
      </dgm:prSet>
      <dgm:spPr/>
      <dgm:t>
        <a:bodyPr/>
        <a:lstStyle/>
        <a:p>
          <a:endParaRPr lang="es-ES"/>
        </a:p>
      </dgm:t>
    </dgm:pt>
    <dgm:pt modelId="{D7E87055-AF03-4AA2-995E-3059422C2FE4}" type="pres">
      <dgm:prSet presAssocID="{B8616AC7-C537-43D4-BC6D-CA95430F987E}" presName="Name56" presStyleLbl="parChTrans1D2" presStyleIdx="3" presStyleCnt="6"/>
      <dgm:spPr/>
      <dgm:t>
        <a:bodyPr/>
        <a:lstStyle/>
        <a:p>
          <a:endParaRPr lang="es-ES"/>
        </a:p>
      </dgm:t>
    </dgm:pt>
    <dgm:pt modelId="{FBFCD9F4-319C-43B3-B432-940155F3CC68}" type="pres">
      <dgm:prSet presAssocID="{AC867484-FD6D-4BF5-9266-DD80A1BF8F36}" presName="text0" presStyleLbl="node1" presStyleIdx="4" presStyleCnt="7" custScaleX="142591">
        <dgm:presLayoutVars>
          <dgm:bulletEnabled val="1"/>
        </dgm:presLayoutVars>
      </dgm:prSet>
      <dgm:spPr/>
      <dgm:t>
        <a:bodyPr/>
        <a:lstStyle/>
        <a:p>
          <a:endParaRPr lang="es-ES"/>
        </a:p>
      </dgm:t>
    </dgm:pt>
    <dgm:pt modelId="{0A4F00DB-8B4E-4AA1-AF06-F10CE820C1BB}" type="pres">
      <dgm:prSet presAssocID="{A731C55C-7C9B-463A-B297-C533EDA88E06}" presName="Name56" presStyleLbl="parChTrans1D2" presStyleIdx="4" presStyleCnt="6"/>
      <dgm:spPr/>
      <dgm:t>
        <a:bodyPr/>
        <a:lstStyle/>
        <a:p>
          <a:endParaRPr lang="es-ES"/>
        </a:p>
      </dgm:t>
    </dgm:pt>
    <dgm:pt modelId="{758AE319-82ED-4306-BBDF-09FC6292E4BB}" type="pres">
      <dgm:prSet presAssocID="{46A91298-CC78-4426-8D9A-2E7B9A5BCDE1}" presName="text0" presStyleLbl="node1" presStyleIdx="5" presStyleCnt="7" custScaleX="120608" custScaleY="109401">
        <dgm:presLayoutVars>
          <dgm:bulletEnabled val="1"/>
        </dgm:presLayoutVars>
      </dgm:prSet>
      <dgm:spPr/>
      <dgm:t>
        <a:bodyPr/>
        <a:lstStyle/>
        <a:p>
          <a:endParaRPr lang="es-ES"/>
        </a:p>
      </dgm:t>
    </dgm:pt>
    <dgm:pt modelId="{FC5A8B79-A41E-49AA-A363-4880DE679841}" type="pres">
      <dgm:prSet presAssocID="{804B1548-D998-41DF-8BE7-916E44E35B4B}" presName="Name56" presStyleLbl="parChTrans1D2" presStyleIdx="5" presStyleCnt="6"/>
      <dgm:spPr/>
      <dgm:t>
        <a:bodyPr/>
        <a:lstStyle/>
        <a:p>
          <a:endParaRPr lang="es-ES"/>
        </a:p>
      </dgm:t>
    </dgm:pt>
    <dgm:pt modelId="{986C8D23-2CA0-42A3-8A03-2900B46992C9}" type="pres">
      <dgm:prSet presAssocID="{7D79386F-2C3D-42D9-97C0-8B599E3C1ED8}" presName="text0" presStyleLbl="node1" presStyleIdx="6" presStyleCnt="7" custScaleX="128977" custScaleY="118235">
        <dgm:presLayoutVars>
          <dgm:bulletEnabled val="1"/>
        </dgm:presLayoutVars>
      </dgm:prSet>
      <dgm:spPr/>
      <dgm:t>
        <a:bodyPr/>
        <a:lstStyle/>
        <a:p>
          <a:endParaRPr lang="es-ES"/>
        </a:p>
      </dgm:t>
    </dgm:pt>
  </dgm:ptLst>
  <dgm:cxnLst>
    <dgm:cxn modelId="{8B535F43-A90B-45BD-8222-F1ADA128775D}" type="presOf" srcId="{8AA762C4-24AF-49A5-AFB7-3DE371DF8E93}" destId="{A3639DF0-9582-444E-A625-669321D6142B}" srcOrd="0" destOrd="0" presId="urn:microsoft.com/office/officeart/2008/layout/RadialCluster"/>
    <dgm:cxn modelId="{54B8A891-793D-4E40-9094-3781AFF05BE2}" type="presOf" srcId="{B8616AC7-C537-43D4-BC6D-CA95430F987E}" destId="{D7E87055-AF03-4AA2-995E-3059422C2FE4}" srcOrd="0" destOrd="0" presId="urn:microsoft.com/office/officeart/2008/layout/RadialCluster"/>
    <dgm:cxn modelId="{85F8834F-8D15-44B2-BE4D-7E13B48030E1}" type="presOf" srcId="{080EF76F-E816-40DE-81F2-4F895BDA4641}" destId="{EE8F9830-BB0D-41C8-BAAC-B52B59C57973}" srcOrd="0" destOrd="0" presId="urn:microsoft.com/office/officeart/2008/layout/RadialCluster"/>
    <dgm:cxn modelId="{68ECB0A1-7FB1-4442-8366-C7B7784E0F27}" type="presOf" srcId="{86F44A2A-79D8-44ED-A3F8-30E09381F15F}" destId="{E645DA5F-27FC-4F65-85C7-C1C4AA66755F}" srcOrd="0" destOrd="0" presId="urn:microsoft.com/office/officeart/2008/layout/RadialCluster"/>
    <dgm:cxn modelId="{E885A2ED-91AB-4E4D-B98A-A8B4792568E8}" srcId="{A3EAF8F0-6BF4-4F99-9AA4-8B80DE4968F6}" destId="{7D79386F-2C3D-42D9-97C0-8B599E3C1ED8}" srcOrd="5" destOrd="0" parTransId="{804B1548-D998-41DF-8BE7-916E44E35B4B}" sibTransId="{BC44AF6B-2574-4FF8-BB99-114914C51542}"/>
    <dgm:cxn modelId="{002862DD-8438-4866-B6FE-0ABE829BD35C}" type="presOf" srcId="{7D79386F-2C3D-42D9-97C0-8B599E3C1ED8}" destId="{986C8D23-2CA0-42A3-8A03-2900B46992C9}" srcOrd="0" destOrd="0" presId="urn:microsoft.com/office/officeart/2008/layout/RadialCluster"/>
    <dgm:cxn modelId="{03A5500C-9621-4D07-A047-57F8BAEAC707}" type="presOf" srcId="{F7C660DC-F1A9-482F-81D6-6548A9E79C28}" destId="{9914FBD0-9871-44BE-BDBD-FCBA1BE20846}" srcOrd="0" destOrd="0" presId="urn:microsoft.com/office/officeart/2008/layout/RadialCluster"/>
    <dgm:cxn modelId="{73B3DAE3-A960-4BB1-8BD5-16F4B6A54146}" srcId="{8A8370DF-4EBE-4CB1-AF3D-121A1704866C}" destId="{A3EAF8F0-6BF4-4F99-9AA4-8B80DE4968F6}" srcOrd="0" destOrd="0" parTransId="{051658D8-8442-41B3-B228-D2C80FCAD815}" sibTransId="{9C2678BD-9EAD-40D1-A3A1-0A68AE0F8826}"/>
    <dgm:cxn modelId="{15187398-AA12-4E09-94F4-F3D28259D3DD}" type="presOf" srcId="{87B5B7AF-5CE9-40AE-87F7-1C3DDACEDF9F}" destId="{7FFD67F6-8EB8-4AA5-9351-BF05AC37291D}" srcOrd="0" destOrd="0" presId="urn:microsoft.com/office/officeart/2008/layout/RadialCluster"/>
    <dgm:cxn modelId="{667DCDE8-6DB9-40F1-8266-F023E15B561A}" type="presOf" srcId="{46A91298-CC78-4426-8D9A-2E7B9A5BCDE1}" destId="{758AE319-82ED-4306-BBDF-09FC6292E4BB}" srcOrd="0" destOrd="0" presId="urn:microsoft.com/office/officeart/2008/layout/RadialCluster"/>
    <dgm:cxn modelId="{EC2BFB05-224A-421C-97B3-91C3D6F557ED}" srcId="{A3EAF8F0-6BF4-4F99-9AA4-8B80DE4968F6}" destId="{080EF76F-E816-40DE-81F2-4F895BDA4641}" srcOrd="2" destOrd="0" parTransId="{4578A696-A62A-4F03-9196-30F4AFAA4CD0}" sibTransId="{0F06A53F-977A-4864-B7D7-A8C95FD8B6E9}"/>
    <dgm:cxn modelId="{2C8945E2-08B4-4F3E-9EC1-6DD0021CCC27}" type="presOf" srcId="{4578A696-A62A-4F03-9196-30F4AFAA4CD0}" destId="{7BE68EA4-21A5-4A79-B30A-87F72A43D177}" srcOrd="0" destOrd="0" presId="urn:microsoft.com/office/officeart/2008/layout/RadialCluster"/>
    <dgm:cxn modelId="{0C842A6D-8AB6-4109-98C8-352B38962D07}" type="presOf" srcId="{A3EAF8F0-6BF4-4F99-9AA4-8B80DE4968F6}" destId="{035B1174-1B1F-4B2F-A833-4A4995146FE5}" srcOrd="0" destOrd="0" presId="urn:microsoft.com/office/officeart/2008/layout/RadialCluster"/>
    <dgm:cxn modelId="{673E1BE5-E5E4-4CA6-A0AA-978FD1F67532}" srcId="{A3EAF8F0-6BF4-4F99-9AA4-8B80DE4968F6}" destId="{86F44A2A-79D8-44ED-A3F8-30E09381F15F}" srcOrd="1" destOrd="0" parTransId="{87B5B7AF-5CE9-40AE-87F7-1C3DDACEDF9F}" sibTransId="{55176D16-5EF0-4E3A-A6C5-F0331B5E7D74}"/>
    <dgm:cxn modelId="{33F099AB-C0D7-435A-B27B-388BB4FA6D48}" srcId="{A3EAF8F0-6BF4-4F99-9AA4-8B80DE4968F6}" destId="{AC867484-FD6D-4BF5-9266-DD80A1BF8F36}" srcOrd="3" destOrd="0" parTransId="{B8616AC7-C537-43D4-BC6D-CA95430F987E}" sibTransId="{D85BBFF6-6F49-41BC-B18E-65FA5084B641}"/>
    <dgm:cxn modelId="{E1A1991F-253A-4BE2-9E45-0A1E111B8983}" type="presOf" srcId="{804B1548-D998-41DF-8BE7-916E44E35B4B}" destId="{FC5A8B79-A41E-49AA-A363-4880DE679841}" srcOrd="0" destOrd="0" presId="urn:microsoft.com/office/officeart/2008/layout/RadialCluster"/>
    <dgm:cxn modelId="{E5B7685F-BF13-453D-8CDD-74F52AE092CB}" type="presOf" srcId="{A731C55C-7C9B-463A-B297-C533EDA88E06}" destId="{0A4F00DB-8B4E-4AA1-AF06-F10CE820C1BB}" srcOrd="0" destOrd="0" presId="urn:microsoft.com/office/officeart/2008/layout/RadialCluster"/>
    <dgm:cxn modelId="{D93DBE8F-7030-4C60-B7EC-A77F4D3B8268}" type="presOf" srcId="{8A8370DF-4EBE-4CB1-AF3D-121A1704866C}" destId="{5BDAED98-4FC5-4227-B821-BFEF19B190EF}" srcOrd="0" destOrd="0" presId="urn:microsoft.com/office/officeart/2008/layout/RadialCluster"/>
    <dgm:cxn modelId="{B725D463-C1AB-4480-A0DF-31B73EF12A2E}" srcId="{A3EAF8F0-6BF4-4F99-9AA4-8B80DE4968F6}" destId="{8AA762C4-24AF-49A5-AFB7-3DE371DF8E93}" srcOrd="0" destOrd="0" parTransId="{F7C660DC-F1A9-482F-81D6-6548A9E79C28}" sibTransId="{8FA2FAF6-86F0-41C2-A3F7-6A13CE4FA3B9}"/>
    <dgm:cxn modelId="{05CC432C-BC41-4EE9-A49D-C9128684FEF1}" type="presOf" srcId="{AC867484-FD6D-4BF5-9266-DD80A1BF8F36}" destId="{FBFCD9F4-319C-43B3-B432-940155F3CC68}" srcOrd="0" destOrd="0" presId="urn:microsoft.com/office/officeart/2008/layout/RadialCluster"/>
    <dgm:cxn modelId="{3A5319B5-9524-44A0-8D08-BA4C1D693C8F}" srcId="{A3EAF8F0-6BF4-4F99-9AA4-8B80DE4968F6}" destId="{46A91298-CC78-4426-8D9A-2E7B9A5BCDE1}" srcOrd="4" destOrd="0" parTransId="{A731C55C-7C9B-463A-B297-C533EDA88E06}" sibTransId="{4C57AA77-A268-4D96-9EDE-A4F0FEB9FC18}"/>
    <dgm:cxn modelId="{D074DC89-389B-450E-9DAC-CDB5AFEE63D9}" type="presParOf" srcId="{5BDAED98-4FC5-4227-B821-BFEF19B190EF}" destId="{A60C7C95-D558-4194-A6B8-91DE86CF3321}" srcOrd="0" destOrd="0" presId="urn:microsoft.com/office/officeart/2008/layout/RadialCluster"/>
    <dgm:cxn modelId="{1E715073-D0E2-45E5-B375-E1DC89118986}" type="presParOf" srcId="{A60C7C95-D558-4194-A6B8-91DE86CF3321}" destId="{035B1174-1B1F-4B2F-A833-4A4995146FE5}" srcOrd="0" destOrd="0" presId="urn:microsoft.com/office/officeart/2008/layout/RadialCluster"/>
    <dgm:cxn modelId="{3BB54EDC-D65F-4209-9494-87C196B2474B}" type="presParOf" srcId="{A60C7C95-D558-4194-A6B8-91DE86CF3321}" destId="{9914FBD0-9871-44BE-BDBD-FCBA1BE20846}" srcOrd="1" destOrd="0" presId="urn:microsoft.com/office/officeart/2008/layout/RadialCluster"/>
    <dgm:cxn modelId="{78FE9167-5A73-460D-9279-658763708F1B}" type="presParOf" srcId="{A60C7C95-D558-4194-A6B8-91DE86CF3321}" destId="{A3639DF0-9582-444E-A625-669321D6142B}" srcOrd="2" destOrd="0" presId="urn:microsoft.com/office/officeart/2008/layout/RadialCluster"/>
    <dgm:cxn modelId="{89A65852-F380-4F14-9953-24DD12D32CB0}" type="presParOf" srcId="{A60C7C95-D558-4194-A6B8-91DE86CF3321}" destId="{7FFD67F6-8EB8-4AA5-9351-BF05AC37291D}" srcOrd="3" destOrd="0" presId="urn:microsoft.com/office/officeart/2008/layout/RadialCluster"/>
    <dgm:cxn modelId="{FA3D2F23-6E53-4804-98AB-B5DF516C06FB}" type="presParOf" srcId="{A60C7C95-D558-4194-A6B8-91DE86CF3321}" destId="{E645DA5F-27FC-4F65-85C7-C1C4AA66755F}" srcOrd="4" destOrd="0" presId="urn:microsoft.com/office/officeart/2008/layout/RadialCluster"/>
    <dgm:cxn modelId="{489B7921-8D8E-4944-8805-E4066CE16C81}" type="presParOf" srcId="{A60C7C95-D558-4194-A6B8-91DE86CF3321}" destId="{7BE68EA4-21A5-4A79-B30A-87F72A43D177}" srcOrd="5" destOrd="0" presId="urn:microsoft.com/office/officeart/2008/layout/RadialCluster"/>
    <dgm:cxn modelId="{0D5A6E65-C209-4331-8C42-0CCFDB931E72}" type="presParOf" srcId="{A60C7C95-D558-4194-A6B8-91DE86CF3321}" destId="{EE8F9830-BB0D-41C8-BAAC-B52B59C57973}" srcOrd="6" destOrd="0" presId="urn:microsoft.com/office/officeart/2008/layout/RadialCluster"/>
    <dgm:cxn modelId="{8644F45D-41C1-447F-92BF-25C539DC048B}" type="presParOf" srcId="{A60C7C95-D558-4194-A6B8-91DE86CF3321}" destId="{D7E87055-AF03-4AA2-995E-3059422C2FE4}" srcOrd="7" destOrd="0" presId="urn:microsoft.com/office/officeart/2008/layout/RadialCluster"/>
    <dgm:cxn modelId="{7E687CD9-8634-4874-9B0A-D68183E87C8E}" type="presParOf" srcId="{A60C7C95-D558-4194-A6B8-91DE86CF3321}" destId="{FBFCD9F4-319C-43B3-B432-940155F3CC68}" srcOrd="8" destOrd="0" presId="urn:microsoft.com/office/officeart/2008/layout/RadialCluster"/>
    <dgm:cxn modelId="{3DEFFEA5-8CDE-40D4-BE4F-0783A1B78062}" type="presParOf" srcId="{A60C7C95-D558-4194-A6B8-91DE86CF3321}" destId="{0A4F00DB-8B4E-4AA1-AF06-F10CE820C1BB}" srcOrd="9" destOrd="0" presId="urn:microsoft.com/office/officeart/2008/layout/RadialCluster"/>
    <dgm:cxn modelId="{ED9025BC-EB58-4DD7-A6CE-14B68F437683}" type="presParOf" srcId="{A60C7C95-D558-4194-A6B8-91DE86CF3321}" destId="{758AE319-82ED-4306-BBDF-09FC6292E4BB}" srcOrd="10" destOrd="0" presId="urn:microsoft.com/office/officeart/2008/layout/RadialCluster"/>
    <dgm:cxn modelId="{8D556F7D-27B1-44DE-BFAC-471D892E3FD7}" type="presParOf" srcId="{A60C7C95-D558-4194-A6B8-91DE86CF3321}" destId="{FC5A8B79-A41E-49AA-A363-4880DE679841}" srcOrd="11" destOrd="0" presId="urn:microsoft.com/office/officeart/2008/layout/RadialCluster"/>
    <dgm:cxn modelId="{8604CE75-EE5B-414F-8D8E-5D0A614899DE}" type="presParOf" srcId="{A60C7C95-D558-4194-A6B8-91DE86CF3321}" destId="{986C8D23-2CA0-42A3-8A03-2900B46992C9}" srcOrd="12" destOrd="0" presId="urn:microsoft.com/office/officeart/2008/layout/RadialCluster"/>
  </dgm:cxnLst>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20D811-ECE4-4387-A73A-BF1037417B05}" type="doc">
      <dgm:prSet loTypeId="urn:microsoft.com/office/officeart/2005/8/layout/radial4" loCatId="relationship" qsTypeId="urn:microsoft.com/office/officeart/2005/8/quickstyle/simple3" qsCatId="simple" csTypeId="urn:microsoft.com/office/officeart/2005/8/colors/colorful1" csCatId="colorful" phldr="1"/>
      <dgm:spPr/>
      <dgm:t>
        <a:bodyPr/>
        <a:lstStyle/>
        <a:p>
          <a:endParaRPr lang="es-EC"/>
        </a:p>
      </dgm:t>
    </dgm:pt>
    <dgm:pt modelId="{6C05D37B-2FAB-4BFE-BE25-A4450E7FC11B}">
      <dgm:prSet phldrT="[Texto]"/>
      <dgm:spPr>
        <a:ln>
          <a:solidFill>
            <a:srgbClr val="C00000"/>
          </a:solidFill>
        </a:ln>
      </dgm:spPr>
      <dgm:t>
        <a:bodyPr/>
        <a:lstStyle/>
        <a:p>
          <a:r>
            <a:rPr lang="es-MX" b="1" dirty="0"/>
            <a:t>¿SOBRE QUÉ SE RINDE CUENTAS? </a:t>
          </a:r>
          <a:endParaRPr lang="es-EC" b="1" dirty="0"/>
        </a:p>
      </dgm:t>
    </dgm:pt>
    <dgm:pt modelId="{5746C81A-1CD4-4605-8AF6-CB5920259082}" type="parTrans" cxnId="{1D9D9A66-2B1E-4A4B-958C-AD31A4C0DE1B}">
      <dgm:prSet/>
      <dgm:spPr/>
      <dgm:t>
        <a:bodyPr/>
        <a:lstStyle/>
        <a:p>
          <a:endParaRPr lang="es-EC"/>
        </a:p>
      </dgm:t>
    </dgm:pt>
    <dgm:pt modelId="{52DAE85B-83E0-486C-B266-53774F5E1786}" type="sibTrans" cxnId="{1D9D9A66-2B1E-4A4B-958C-AD31A4C0DE1B}">
      <dgm:prSet/>
      <dgm:spPr/>
      <dgm:t>
        <a:bodyPr/>
        <a:lstStyle/>
        <a:p>
          <a:endParaRPr lang="es-EC"/>
        </a:p>
      </dgm:t>
    </dgm:pt>
    <dgm:pt modelId="{3044DA71-6C6D-490F-914D-B0BCEF3C151E}">
      <dgm:prSet phldrT="[Texto]" custT="1"/>
      <dgm:spPr/>
      <dgm:t>
        <a:bodyPr/>
        <a:lstStyle/>
        <a:p>
          <a:r>
            <a:rPr lang="es-MX" sz="1600" dirty="0"/>
            <a:t>Cumplimiento de objetivos y plan estratégico de la entidad</a:t>
          </a:r>
          <a:endParaRPr lang="es-EC" sz="1600" dirty="0"/>
        </a:p>
      </dgm:t>
    </dgm:pt>
    <dgm:pt modelId="{639DE115-F875-4C87-B86B-2CE7E18078C4}" type="parTrans" cxnId="{A807040D-D6C8-4A25-A57D-EE68D5C6337D}">
      <dgm:prSet/>
      <dgm:spPr/>
      <dgm:t>
        <a:bodyPr/>
        <a:lstStyle/>
        <a:p>
          <a:endParaRPr lang="es-EC"/>
        </a:p>
      </dgm:t>
    </dgm:pt>
    <dgm:pt modelId="{F3FCDDE1-020D-400A-BA1A-C548AAF7B80F}" type="sibTrans" cxnId="{A807040D-D6C8-4A25-A57D-EE68D5C6337D}">
      <dgm:prSet/>
      <dgm:spPr/>
      <dgm:t>
        <a:bodyPr/>
        <a:lstStyle/>
        <a:p>
          <a:endParaRPr lang="es-EC"/>
        </a:p>
      </dgm:t>
    </dgm:pt>
    <dgm:pt modelId="{F27B9782-B53B-4128-B3AF-1EDACE410F05}">
      <dgm:prSet phldrT="[Texto]" custT="1"/>
      <dgm:spPr/>
      <dgm:t>
        <a:bodyPr/>
        <a:lstStyle/>
        <a:p>
          <a:r>
            <a:rPr lang="es-MX" sz="1600"/>
            <a:t>Procesos de contratación pública</a:t>
          </a:r>
          <a:endParaRPr lang="es-EC" sz="1600" dirty="0"/>
        </a:p>
      </dgm:t>
    </dgm:pt>
    <dgm:pt modelId="{D90872E3-90A0-4E44-AC7B-09EAB53610B9}" type="parTrans" cxnId="{594CD29E-7FD1-47DA-A57F-87D5043C599F}">
      <dgm:prSet/>
      <dgm:spPr/>
      <dgm:t>
        <a:bodyPr/>
        <a:lstStyle/>
        <a:p>
          <a:endParaRPr lang="es-EC"/>
        </a:p>
      </dgm:t>
    </dgm:pt>
    <dgm:pt modelId="{0F02EC06-4A82-42C5-B609-8B50E6952028}" type="sibTrans" cxnId="{594CD29E-7FD1-47DA-A57F-87D5043C599F}">
      <dgm:prSet/>
      <dgm:spPr/>
      <dgm:t>
        <a:bodyPr/>
        <a:lstStyle/>
        <a:p>
          <a:endParaRPr lang="es-EC"/>
        </a:p>
      </dgm:t>
    </dgm:pt>
    <dgm:pt modelId="{55C8152F-3D0D-4ED6-9AB2-EB216B4E29BA}">
      <dgm:prSet custT="1"/>
      <dgm:spPr/>
      <dgm:t>
        <a:bodyPr/>
        <a:lstStyle/>
        <a:p>
          <a:r>
            <a:rPr lang="es-MX" sz="1600" dirty="0"/>
            <a:t>Cumplimiento de políticas, planes, programas, proyectos</a:t>
          </a:r>
          <a:endParaRPr lang="es-EC" sz="1600" dirty="0"/>
        </a:p>
      </dgm:t>
    </dgm:pt>
    <dgm:pt modelId="{E4799FA0-2EFE-4461-AF6D-8B457690DD2D}" type="parTrans" cxnId="{266BD7F0-7064-46DC-98B5-BC5086930EEC}">
      <dgm:prSet/>
      <dgm:spPr/>
      <dgm:t>
        <a:bodyPr/>
        <a:lstStyle/>
        <a:p>
          <a:endParaRPr lang="es-EC"/>
        </a:p>
      </dgm:t>
    </dgm:pt>
    <dgm:pt modelId="{9DB8F6F4-F6AB-40D0-BB42-169CD639159B}" type="sibTrans" cxnId="{266BD7F0-7064-46DC-98B5-BC5086930EEC}">
      <dgm:prSet/>
      <dgm:spPr/>
      <dgm:t>
        <a:bodyPr/>
        <a:lstStyle/>
        <a:p>
          <a:endParaRPr lang="es-EC"/>
        </a:p>
      </dgm:t>
    </dgm:pt>
    <dgm:pt modelId="{1D39FB0C-5955-40A4-B06C-806046641618}">
      <dgm:prSet custT="1"/>
      <dgm:spPr/>
      <dgm:t>
        <a:bodyPr/>
        <a:lstStyle/>
        <a:p>
          <a:r>
            <a:rPr lang="es-MX" sz="1600"/>
            <a:t>Ejecución del presupuesto institucional</a:t>
          </a:r>
          <a:endParaRPr lang="es-MX" sz="1600" dirty="0"/>
        </a:p>
      </dgm:t>
    </dgm:pt>
    <dgm:pt modelId="{6A8945B3-31FD-4C55-B9E7-3240AF8DEA21}" type="parTrans" cxnId="{63F5D6C9-4653-498C-922E-1179DD23E52A}">
      <dgm:prSet/>
      <dgm:spPr/>
      <dgm:t>
        <a:bodyPr/>
        <a:lstStyle/>
        <a:p>
          <a:endParaRPr lang="es-EC"/>
        </a:p>
      </dgm:t>
    </dgm:pt>
    <dgm:pt modelId="{40554041-B559-4617-8C66-2E6902E42514}" type="sibTrans" cxnId="{63F5D6C9-4653-498C-922E-1179DD23E52A}">
      <dgm:prSet/>
      <dgm:spPr/>
      <dgm:t>
        <a:bodyPr/>
        <a:lstStyle/>
        <a:p>
          <a:endParaRPr lang="es-EC"/>
        </a:p>
      </dgm:t>
    </dgm:pt>
    <dgm:pt modelId="{5DF8A36A-F135-4D28-B7AA-EFA146B91E33}">
      <dgm:prSet/>
      <dgm:spPr/>
      <dgm:t>
        <a:bodyPr/>
        <a:lstStyle/>
        <a:p>
          <a:r>
            <a:rPr lang="es-MX" dirty="0"/>
            <a:t>Cumplimiento de recomendaciones o pronunciamientos de  Inst. Transparencia y Control Social y la   Procuraduría General </a:t>
          </a:r>
          <a:endParaRPr lang="es-EC" dirty="0"/>
        </a:p>
      </dgm:t>
    </dgm:pt>
    <dgm:pt modelId="{E619BF6D-1D27-411A-A4A2-75F245BA4370}" type="parTrans" cxnId="{888DA99C-FBF9-4B14-B8B6-C8969E2180E2}">
      <dgm:prSet/>
      <dgm:spPr/>
      <dgm:t>
        <a:bodyPr/>
        <a:lstStyle/>
        <a:p>
          <a:endParaRPr lang="es-EC"/>
        </a:p>
      </dgm:t>
    </dgm:pt>
    <dgm:pt modelId="{57F07646-03A1-4CD9-9A71-10F5B984E8A8}" type="sibTrans" cxnId="{888DA99C-FBF9-4B14-B8B6-C8969E2180E2}">
      <dgm:prSet/>
      <dgm:spPr/>
      <dgm:t>
        <a:bodyPr/>
        <a:lstStyle/>
        <a:p>
          <a:endParaRPr lang="es-EC"/>
        </a:p>
      </dgm:t>
    </dgm:pt>
    <dgm:pt modelId="{7C324CE5-2A7F-4E22-ADBF-ABD11BBCA8D5}">
      <dgm:prSet custT="1"/>
      <dgm:spPr/>
      <dgm:t>
        <a:bodyPr/>
        <a:lstStyle/>
        <a:p>
          <a:r>
            <a:rPr lang="es-MX" sz="1600" dirty="0"/>
            <a:t>Cumplimiento del Plan de trabajo presentado al CNE</a:t>
          </a:r>
          <a:endParaRPr lang="es-EC" sz="1600" dirty="0"/>
        </a:p>
      </dgm:t>
    </dgm:pt>
    <dgm:pt modelId="{39671C79-B2F6-4712-8835-D9C818D355EC}" type="parTrans" cxnId="{0A8ABB8D-2232-417A-9DB2-BB9AE7018E5D}">
      <dgm:prSet/>
      <dgm:spPr/>
      <dgm:t>
        <a:bodyPr/>
        <a:lstStyle/>
        <a:p>
          <a:endParaRPr lang="es-EC"/>
        </a:p>
      </dgm:t>
    </dgm:pt>
    <dgm:pt modelId="{86B1B0CD-A13D-421F-96E7-DFC06494DBB0}" type="sibTrans" cxnId="{0A8ABB8D-2232-417A-9DB2-BB9AE7018E5D}">
      <dgm:prSet/>
      <dgm:spPr/>
      <dgm:t>
        <a:bodyPr/>
        <a:lstStyle/>
        <a:p>
          <a:endParaRPr lang="es-EC"/>
        </a:p>
      </dgm:t>
    </dgm:pt>
    <dgm:pt modelId="{C0E42FD8-A095-4A61-95E8-931B0E2E5B3E}">
      <dgm:prSet custT="1"/>
      <dgm:spPr/>
      <dgm:t>
        <a:bodyPr/>
        <a:lstStyle/>
        <a:p>
          <a:r>
            <a:rPr lang="es-MX" sz="1400" dirty="0"/>
            <a:t>Balances, obligaciones laborales, tributarias, cumplimiento de objetivos</a:t>
          </a:r>
          <a:endParaRPr lang="es-EC" sz="1400" dirty="0"/>
        </a:p>
      </dgm:t>
    </dgm:pt>
    <dgm:pt modelId="{CE066647-0495-4198-A655-FB2E8E1BE21C}" type="parTrans" cxnId="{A707CD60-7E15-4EE2-8F89-D2754DB2E8B8}">
      <dgm:prSet/>
      <dgm:spPr/>
      <dgm:t>
        <a:bodyPr/>
        <a:lstStyle/>
        <a:p>
          <a:endParaRPr lang="es-EC"/>
        </a:p>
      </dgm:t>
    </dgm:pt>
    <dgm:pt modelId="{9987F7FF-4676-4503-B594-B73E10D85901}" type="sibTrans" cxnId="{A707CD60-7E15-4EE2-8F89-D2754DB2E8B8}">
      <dgm:prSet/>
      <dgm:spPr/>
      <dgm:t>
        <a:bodyPr/>
        <a:lstStyle/>
        <a:p>
          <a:endParaRPr lang="es-EC"/>
        </a:p>
      </dgm:t>
    </dgm:pt>
    <dgm:pt modelId="{1EDED573-7815-46B8-9797-A70DB9685065}">
      <dgm:prSet/>
      <dgm:spPr/>
      <dgm:t>
        <a:bodyPr/>
        <a:lstStyle/>
        <a:p>
          <a:r>
            <a:rPr lang="es-MX" dirty="0"/>
            <a:t>Otras de interés colectivo</a:t>
          </a:r>
          <a:endParaRPr lang="es-EC" dirty="0"/>
        </a:p>
      </dgm:t>
    </dgm:pt>
    <dgm:pt modelId="{AA60DD9D-D020-451A-919D-86E4648AA7DE}" type="parTrans" cxnId="{A24B4667-13A2-41ED-B11E-D9E095B0D10E}">
      <dgm:prSet/>
      <dgm:spPr/>
      <dgm:t>
        <a:bodyPr/>
        <a:lstStyle/>
        <a:p>
          <a:endParaRPr lang="es-EC"/>
        </a:p>
      </dgm:t>
    </dgm:pt>
    <dgm:pt modelId="{4837FD59-CC81-4452-8C7D-97D9551E6218}" type="sibTrans" cxnId="{A24B4667-13A2-41ED-B11E-D9E095B0D10E}">
      <dgm:prSet/>
      <dgm:spPr/>
      <dgm:t>
        <a:bodyPr/>
        <a:lstStyle/>
        <a:p>
          <a:endParaRPr lang="es-EC"/>
        </a:p>
      </dgm:t>
    </dgm:pt>
    <dgm:pt modelId="{0E39A890-75A9-4590-9402-1564EB65684C}" type="pres">
      <dgm:prSet presAssocID="{8620D811-ECE4-4387-A73A-BF1037417B05}" presName="cycle" presStyleCnt="0">
        <dgm:presLayoutVars>
          <dgm:chMax val="1"/>
          <dgm:dir/>
          <dgm:animLvl val="ctr"/>
          <dgm:resizeHandles val="exact"/>
        </dgm:presLayoutVars>
      </dgm:prSet>
      <dgm:spPr/>
      <dgm:t>
        <a:bodyPr/>
        <a:lstStyle/>
        <a:p>
          <a:endParaRPr lang="es-ES"/>
        </a:p>
      </dgm:t>
    </dgm:pt>
    <dgm:pt modelId="{9F422A81-677C-4FCE-AE6C-488D6632E4AC}" type="pres">
      <dgm:prSet presAssocID="{6C05D37B-2FAB-4BFE-BE25-A4450E7FC11B}" presName="centerShape" presStyleLbl="node0" presStyleIdx="0" presStyleCnt="1" custScaleX="112851" custScaleY="93019" custLinFactNeighborX="3384" custLinFactNeighborY="-670"/>
      <dgm:spPr/>
      <dgm:t>
        <a:bodyPr/>
        <a:lstStyle/>
        <a:p>
          <a:endParaRPr lang="es-ES"/>
        </a:p>
      </dgm:t>
    </dgm:pt>
    <dgm:pt modelId="{722E8E1B-B5F1-4A4E-B1A4-E9CA37B33D61}" type="pres">
      <dgm:prSet presAssocID="{E4799FA0-2EFE-4461-AF6D-8B457690DD2D}" presName="parTrans" presStyleLbl="bgSibTrans2D1" presStyleIdx="0" presStyleCnt="8" custAng="10519330" custFlipVert="1" custScaleX="60335" custScaleY="81769" custLinFactNeighborX="21950" custLinFactNeighborY="-5737"/>
      <dgm:spPr/>
      <dgm:t>
        <a:bodyPr/>
        <a:lstStyle/>
        <a:p>
          <a:endParaRPr lang="es-ES"/>
        </a:p>
      </dgm:t>
    </dgm:pt>
    <dgm:pt modelId="{22612AC4-415D-46B5-B68B-3E5C1FEC6D0A}" type="pres">
      <dgm:prSet presAssocID="{55C8152F-3D0D-4ED6-9AB2-EB216B4E29BA}" presName="node" presStyleLbl="node1" presStyleIdx="0" presStyleCnt="8">
        <dgm:presLayoutVars>
          <dgm:bulletEnabled val="1"/>
        </dgm:presLayoutVars>
      </dgm:prSet>
      <dgm:spPr/>
      <dgm:t>
        <a:bodyPr/>
        <a:lstStyle/>
        <a:p>
          <a:endParaRPr lang="es-ES"/>
        </a:p>
      </dgm:t>
    </dgm:pt>
    <dgm:pt modelId="{3A6AF9EF-6892-4B19-BDCE-4A083B926157}" type="pres">
      <dgm:prSet presAssocID="{6A8945B3-31FD-4C55-B9E7-3240AF8DEA21}" presName="parTrans" presStyleLbl="bgSibTrans2D1" presStyleIdx="1" presStyleCnt="8" custAng="10479935" custScaleX="56712" custScaleY="79747" custLinFactNeighborX="17837" custLinFactNeighborY="53821"/>
      <dgm:spPr/>
      <dgm:t>
        <a:bodyPr/>
        <a:lstStyle/>
        <a:p>
          <a:endParaRPr lang="es-ES"/>
        </a:p>
      </dgm:t>
    </dgm:pt>
    <dgm:pt modelId="{FF3506FD-723A-496C-8585-62902A4A7A70}" type="pres">
      <dgm:prSet presAssocID="{1D39FB0C-5955-40A4-B06C-806046641618}" presName="node" presStyleLbl="node1" presStyleIdx="1" presStyleCnt="8">
        <dgm:presLayoutVars>
          <dgm:bulletEnabled val="1"/>
        </dgm:presLayoutVars>
      </dgm:prSet>
      <dgm:spPr/>
      <dgm:t>
        <a:bodyPr/>
        <a:lstStyle/>
        <a:p>
          <a:endParaRPr lang="es-ES"/>
        </a:p>
      </dgm:t>
    </dgm:pt>
    <dgm:pt modelId="{52CF4D8D-330A-4306-B997-535DDFDE85D9}" type="pres">
      <dgm:prSet presAssocID="{639DE115-F875-4C87-B86B-2CE7E18078C4}" presName="parTrans" presStyleLbl="bgSibTrans2D1" presStyleIdx="2" presStyleCnt="8" custAng="10392057" custScaleX="63480" custScaleY="68299" custLinFactNeighborX="10170" custLinFactNeighborY="71911"/>
      <dgm:spPr/>
      <dgm:t>
        <a:bodyPr/>
        <a:lstStyle/>
        <a:p>
          <a:endParaRPr lang="es-ES"/>
        </a:p>
      </dgm:t>
    </dgm:pt>
    <dgm:pt modelId="{8EAFB5D1-B262-4C0E-B160-92EDF87CE10F}" type="pres">
      <dgm:prSet presAssocID="{3044DA71-6C6D-490F-914D-B0BCEF3C151E}" presName="node" presStyleLbl="node1" presStyleIdx="2" presStyleCnt="8" custScaleY="93690">
        <dgm:presLayoutVars>
          <dgm:bulletEnabled val="1"/>
        </dgm:presLayoutVars>
      </dgm:prSet>
      <dgm:spPr/>
      <dgm:t>
        <a:bodyPr/>
        <a:lstStyle/>
        <a:p>
          <a:endParaRPr lang="es-ES"/>
        </a:p>
      </dgm:t>
    </dgm:pt>
    <dgm:pt modelId="{F239B61C-C276-4CF4-8535-1EB12B44960A}" type="pres">
      <dgm:prSet presAssocID="{D90872E3-90A0-4E44-AC7B-09EAB53610B9}" presName="parTrans" presStyleLbl="bgSibTrans2D1" presStyleIdx="3" presStyleCnt="8" custAng="1567146" custFlipVert="1" custScaleX="60977" custScaleY="66602" custLinFactNeighborX="5538" custLinFactNeighborY="74926"/>
      <dgm:spPr/>
      <dgm:t>
        <a:bodyPr/>
        <a:lstStyle/>
        <a:p>
          <a:endParaRPr lang="es-ES"/>
        </a:p>
      </dgm:t>
    </dgm:pt>
    <dgm:pt modelId="{896410CF-D7CB-4C9C-B259-5061B2258B2B}" type="pres">
      <dgm:prSet presAssocID="{F27B9782-B53B-4128-B3AF-1EDACE410F05}" presName="node" presStyleLbl="node1" presStyleIdx="3" presStyleCnt="8" custRadScaleRad="100354" custRadScaleInc="15112">
        <dgm:presLayoutVars>
          <dgm:bulletEnabled val="1"/>
        </dgm:presLayoutVars>
      </dgm:prSet>
      <dgm:spPr/>
      <dgm:t>
        <a:bodyPr/>
        <a:lstStyle/>
        <a:p>
          <a:endParaRPr lang="es-ES"/>
        </a:p>
      </dgm:t>
    </dgm:pt>
    <dgm:pt modelId="{99486C1D-710E-4F0E-977A-9058D290BA74}" type="pres">
      <dgm:prSet presAssocID="{E619BF6D-1D27-411A-A4A2-75F245BA4370}" presName="parTrans" presStyleLbl="bgSibTrans2D1" presStyleIdx="4" presStyleCnt="8" custAng="10861277" custScaleX="58125" custScaleY="49106" custLinFactNeighborX="-8691" custLinFactNeighborY="87930"/>
      <dgm:spPr/>
      <dgm:t>
        <a:bodyPr/>
        <a:lstStyle/>
        <a:p>
          <a:endParaRPr lang="es-ES"/>
        </a:p>
      </dgm:t>
    </dgm:pt>
    <dgm:pt modelId="{FC271402-344B-4588-B13B-4270841F2C01}" type="pres">
      <dgm:prSet presAssocID="{5DF8A36A-F135-4D28-B7AA-EFA146B91E33}" presName="node" presStyleLbl="node1" presStyleIdx="4" presStyleCnt="8" custScaleX="128011" custScaleY="127615" custRadScaleRad="105296" custRadScaleInc="53453">
        <dgm:presLayoutVars>
          <dgm:bulletEnabled val="1"/>
        </dgm:presLayoutVars>
      </dgm:prSet>
      <dgm:spPr/>
      <dgm:t>
        <a:bodyPr/>
        <a:lstStyle/>
        <a:p>
          <a:endParaRPr lang="es-ES"/>
        </a:p>
      </dgm:t>
    </dgm:pt>
    <dgm:pt modelId="{748E1967-27E8-434B-95B8-A743234359D1}" type="pres">
      <dgm:prSet presAssocID="{39671C79-B2F6-4712-8835-D9C818D355EC}" presName="parTrans" presStyleLbl="bgSibTrans2D1" presStyleIdx="5" presStyleCnt="8" custAng="20802598" custFlipVert="0" custScaleX="49165" custScaleY="48395" custLinFactNeighborX="-16992" custLinFactNeighborY="64693"/>
      <dgm:spPr/>
      <dgm:t>
        <a:bodyPr/>
        <a:lstStyle/>
        <a:p>
          <a:endParaRPr lang="es-ES"/>
        </a:p>
      </dgm:t>
    </dgm:pt>
    <dgm:pt modelId="{AA7617F5-8676-4E04-9717-08D722BFECBF}" type="pres">
      <dgm:prSet presAssocID="{7C324CE5-2A7F-4E22-ADBF-ABD11BBCA8D5}" presName="node" presStyleLbl="node1" presStyleIdx="5" presStyleCnt="8" custRadScaleRad="114858" custRadScaleInc="51065">
        <dgm:presLayoutVars>
          <dgm:bulletEnabled val="1"/>
        </dgm:presLayoutVars>
      </dgm:prSet>
      <dgm:spPr/>
      <dgm:t>
        <a:bodyPr/>
        <a:lstStyle/>
        <a:p>
          <a:endParaRPr lang="es-ES"/>
        </a:p>
      </dgm:t>
    </dgm:pt>
    <dgm:pt modelId="{41A6F849-719F-40CE-BA6B-5BBCFDD53DA4}" type="pres">
      <dgm:prSet presAssocID="{CE066647-0495-4198-A655-FB2E8E1BE21C}" presName="parTrans" presStyleLbl="bgSibTrans2D1" presStyleIdx="6" presStyleCnt="8" custAng="13187361" custFlipVert="1" custScaleX="49163" custScaleY="65205" custLinFactNeighborX="-18559" custLinFactNeighborY="20781"/>
      <dgm:spPr/>
      <dgm:t>
        <a:bodyPr/>
        <a:lstStyle/>
        <a:p>
          <a:endParaRPr lang="es-ES"/>
        </a:p>
      </dgm:t>
    </dgm:pt>
    <dgm:pt modelId="{CE1E4732-1B27-4F46-9D87-7AD876045640}" type="pres">
      <dgm:prSet presAssocID="{C0E42FD8-A095-4A61-95E8-931B0E2E5B3E}" presName="node" presStyleLbl="node1" presStyleIdx="6" presStyleCnt="8" custScaleX="137484" custRadScaleRad="103802" custRadScaleInc="36085">
        <dgm:presLayoutVars>
          <dgm:bulletEnabled val="1"/>
        </dgm:presLayoutVars>
      </dgm:prSet>
      <dgm:spPr/>
      <dgm:t>
        <a:bodyPr/>
        <a:lstStyle/>
        <a:p>
          <a:endParaRPr lang="es-ES"/>
        </a:p>
      </dgm:t>
    </dgm:pt>
    <dgm:pt modelId="{C4DD845A-A342-44C0-84CB-9599D70999A9}" type="pres">
      <dgm:prSet presAssocID="{AA60DD9D-D020-451A-919D-86E4648AA7DE}" presName="parTrans" presStyleLbl="bgSibTrans2D1" presStyleIdx="7" presStyleCnt="8" custFlipHor="1" custScaleX="54717" custScaleY="65099" custLinFactNeighborX="-15879" custLinFactNeighborY="-6048"/>
      <dgm:spPr/>
      <dgm:t>
        <a:bodyPr/>
        <a:lstStyle/>
        <a:p>
          <a:endParaRPr lang="es-ES"/>
        </a:p>
      </dgm:t>
    </dgm:pt>
    <dgm:pt modelId="{73184A65-CA9A-4E56-A3ED-CE7803C40EF8}" type="pres">
      <dgm:prSet presAssocID="{1EDED573-7815-46B8-9797-A70DB9685065}" presName="node" presStyleLbl="node1" presStyleIdx="7" presStyleCnt="8" custScaleY="47935" custRadScaleRad="99462" custRadScaleInc="1172">
        <dgm:presLayoutVars>
          <dgm:bulletEnabled val="1"/>
        </dgm:presLayoutVars>
      </dgm:prSet>
      <dgm:spPr/>
      <dgm:t>
        <a:bodyPr/>
        <a:lstStyle/>
        <a:p>
          <a:endParaRPr lang="es-ES"/>
        </a:p>
      </dgm:t>
    </dgm:pt>
  </dgm:ptLst>
  <dgm:cxnLst>
    <dgm:cxn modelId="{4285147D-FC33-4EB3-AB23-7FA8AD347AC4}" type="presOf" srcId="{D90872E3-90A0-4E44-AC7B-09EAB53610B9}" destId="{F239B61C-C276-4CF4-8535-1EB12B44960A}" srcOrd="0" destOrd="0" presId="urn:microsoft.com/office/officeart/2005/8/layout/radial4"/>
    <dgm:cxn modelId="{63F5D6C9-4653-498C-922E-1179DD23E52A}" srcId="{6C05D37B-2FAB-4BFE-BE25-A4450E7FC11B}" destId="{1D39FB0C-5955-40A4-B06C-806046641618}" srcOrd="1" destOrd="0" parTransId="{6A8945B3-31FD-4C55-B9E7-3240AF8DEA21}" sibTransId="{40554041-B559-4617-8C66-2E6902E42514}"/>
    <dgm:cxn modelId="{9DC5A9FE-A7DD-4CB9-97AF-D727789AC230}" type="presOf" srcId="{6A8945B3-31FD-4C55-B9E7-3240AF8DEA21}" destId="{3A6AF9EF-6892-4B19-BDCE-4A083B926157}" srcOrd="0" destOrd="0" presId="urn:microsoft.com/office/officeart/2005/8/layout/radial4"/>
    <dgm:cxn modelId="{3800F42C-765E-4022-ACF9-5CF0F8403D74}" type="presOf" srcId="{E619BF6D-1D27-411A-A4A2-75F245BA4370}" destId="{99486C1D-710E-4F0E-977A-9058D290BA74}" srcOrd="0" destOrd="0" presId="urn:microsoft.com/office/officeart/2005/8/layout/radial4"/>
    <dgm:cxn modelId="{560BA278-B4D1-44AA-B73F-B0397EF5981A}" type="presOf" srcId="{E4799FA0-2EFE-4461-AF6D-8B457690DD2D}" destId="{722E8E1B-B5F1-4A4E-B1A4-E9CA37B33D61}" srcOrd="0" destOrd="0" presId="urn:microsoft.com/office/officeart/2005/8/layout/radial4"/>
    <dgm:cxn modelId="{A707CD60-7E15-4EE2-8F89-D2754DB2E8B8}" srcId="{6C05D37B-2FAB-4BFE-BE25-A4450E7FC11B}" destId="{C0E42FD8-A095-4A61-95E8-931B0E2E5B3E}" srcOrd="6" destOrd="0" parTransId="{CE066647-0495-4198-A655-FB2E8E1BE21C}" sibTransId="{9987F7FF-4676-4503-B594-B73E10D85901}"/>
    <dgm:cxn modelId="{8C64E6CC-7448-48C3-BCFC-B0B0C5F3ECCB}" type="presOf" srcId="{1EDED573-7815-46B8-9797-A70DB9685065}" destId="{73184A65-CA9A-4E56-A3ED-CE7803C40EF8}" srcOrd="0" destOrd="0" presId="urn:microsoft.com/office/officeart/2005/8/layout/radial4"/>
    <dgm:cxn modelId="{3B22F2EA-560F-4389-A359-17D76B63CD6C}" type="presOf" srcId="{1D39FB0C-5955-40A4-B06C-806046641618}" destId="{FF3506FD-723A-496C-8585-62902A4A7A70}" srcOrd="0" destOrd="0" presId="urn:microsoft.com/office/officeart/2005/8/layout/radial4"/>
    <dgm:cxn modelId="{771E50EB-53D8-4B0E-8757-14DB02B143DF}" type="presOf" srcId="{8620D811-ECE4-4387-A73A-BF1037417B05}" destId="{0E39A890-75A9-4590-9402-1564EB65684C}" srcOrd="0" destOrd="0" presId="urn:microsoft.com/office/officeart/2005/8/layout/radial4"/>
    <dgm:cxn modelId="{6F8466ED-7A55-4356-8099-660B3194C32F}" type="presOf" srcId="{CE066647-0495-4198-A655-FB2E8E1BE21C}" destId="{41A6F849-719F-40CE-BA6B-5BBCFDD53DA4}" srcOrd="0" destOrd="0" presId="urn:microsoft.com/office/officeart/2005/8/layout/radial4"/>
    <dgm:cxn modelId="{594CD29E-7FD1-47DA-A57F-87D5043C599F}" srcId="{6C05D37B-2FAB-4BFE-BE25-A4450E7FC11B}" destId="{F27B9782-B53B-4128-B3AF-1EDACE410F05}" srcOrd="3" destOrd="0" parTransId="{D90872E3-90A0-4E44-AC7B-09EAB53610B9}" sibTransId="{0F02EC06-4A82-42C5-B609-8B50E6952028}"/>
    <dgm:cxn modelId="{1D9D9A66-2B1E-4A4B-958C-AD31A4C0DE1B}" srcId="{8620D811-ECE4-4387-A73A-BF1037417B05}" destId="{6C05D37B-2FAB-4BFE-BE25-A4450E7FC11B}" srcOrd="0" destOrd="0" parTransId="{5746C81A-1CD4-4605-8AF6-CB5920259082}" sibTransId="{52DAE85B-83E0-486C-B266-53774F5E1786}"/>
    <dgm:cxn modelId="{2E2EE714-1057-457F-8FEE-94F8357CE52E}" type="presOf" srcId="{39671C79-B2F6-4712-8835-D9C818D355EC}" destId="{748E1967-27E8-434B-95B8-A743234359D1}" srcOrd="0" destOrd="0" presId="urn:microsoft.com/office/officeart/2005/8/layout/radial4"/>
    <dgm:cxn modelId="{266BD7F0-7064-46DC-98B5-BC5086930EEC}" srcId="{6C05D37B-2FAB-4BFE-BE25-A4450E7FC11B}" destId="{55C8152F-3D0D-4ED6-9AB2-EB216B4E29BA}" srcOrd="0" destOrd="0" parTransId="{E4799FA0-2EFE-4461-AF6D-8B457690DD2D}" sibTransId="{9DB8F6F4-F6AB-40D0-BB42-169CD639159B}"/>
    <dgm:cxn modelId="{A807040D-D6C8-4A25-A57D-EE68D5C6337D}" srcId="{6C05D37B-2FAB-4BFE-BE25-A4450E7FC11B}" destId="{3044DA71-6C6D-490F-914D-B0BCEF3C151E}" srcOrd="2" destOrd="0" parTransId="{639DE115-F875-4C87-B86B-2CE7E18078C4}" sibTransId="{F3FCDDE1-020D-400A-BA1A-C548AAF7B80F}"/>
    <dgm:cxn modelId="{556E20F0-6E40-4DAB-951A-D1C3A7B7361D}" type="presOf" srcId="{C0E42FD8-A095-4A61-95E8-931B0E2E5B3E}" destId="{CE1E4732-1B27-4F46-9D87-7AD876045640}" srcOrd="0" destOrd="0" presId="urn:microsoft.com/office/officeart/2005/8/layout/radial4"/>
    <dgm:cxn modelId="{0A8ABB8D-2232-417A-9DB2-BB9AE7018E5D}" srcId="{6C05D37B-2FAB-4BFE-BE25-A4450E7FC11B}" destId="{7C324CE5-2A7F-4E22-ADBF-ABD11BBCA8D5}" srcOrd="5" destOrd="0" parTransId="{39671C79-B2F6-4712-8835-D9C818D355EC}" sibTransId="{86B1B0CD-A13D-421F-96E7-DFC06494DBB0}"/>
    <dgm:cxn modelId="{E746A7A4-5BD0-4C03-8A81-9B2846054B79}" type="presOf" srcId="{7C324CE5-2A7F-4E22-ADBF-ABD11BBCA8D5}" destId="{AA7617F5-8676-4E04-9717-08D722BFECBF}" srcOrd="0" destOrd="0" presId="urn:microsoft.com/office/officeart/2005/8/layout/radial4"/>
    <dgm:cxn modelId="{888DA99C-FBF9-4B14-B8B6-C8969E2180E2}" srcId="{6C05D37B-2FAB-4BFE-BE25-A4450E7FC11B}" destId="{5DF8A36A-F135-4D28-B7AA-EFA146B91E33}" srcOrd="4" destOrd="0" parTransId="{E619BF6D-1D27-411A-A4A2-75F245BA4370}" sibTransId="{57F07646-03A1-4CD9-9A71-10F5B984E8A8}"/>
    <dgm:cxn modelId="{6EF9A1E8-7162-492F-94D2-14765FEB195C}" type="presOf" srcId="{5DF8A36A-F135-4D28-B7AA-EFA146B91E33}" destId="{FC271402-344B-4588-B13B-4270841F2C01}" srcOrd="0" destOrd="0" presId="urn:microsoft.com/office/officeart/2005/8/layout/radial4"/>
    <dgm:cxn modelId="{25A34196-F40F-4AA9-A573-CF00437ED236}" type="presOf" srcId="{6C05D37B-2FAB-4BFE-BE25-A4450E7FC11B}" destId="{9F422A81-677C-4FCE-AE6C-488D6632E4AC}" srcOrd="0" destOrd="0" presId="urn:microsoft.com/office/officeart/2005/8/layout/radial4"/>
    <dgm:cxn modelId="{B13746CF-EB52-45FE-A720-B31EB5B14FA9}" type="presOf" srcId="{639DE115-F875-4C87-B86B-2CE7E18078C4}" destId="{52CF4D8D-330A-4306-B997-535DDFDE85D9}" srcOrd="0" destOrd="0" presId="urn:microsoft.com/office/officeart/2005/8/layout/radial4"/>
    <dgm:cxn modelId="{2BBC7621-2CBE-44DE-8051-BDE8D452579D}" type="presOf" srcId="{F27B9782-B53B-4128-B3AF-1EDACE410F05}" destId="{896410CF-D7CB-4C9C-B259-5061B2258B2B}" srcOrd="0" destOrd="0" presId="urn:microsoft.com/office/officeart/2005/8/layout/radial4"/>
    <dgm:cxn modelId="{F830BB33-F060-47CE-ABDC-F4A0968BCC5F}" type="presOf" srcId="{AA60DD9D-D020-451A-919D-86E4648AA7DE}" destId="{C4DD845A-A342-44C0-84CB-9599D70999A9}" srcOrd="0" destOrd="0" presId="urn:microsoft.com/office/officeart/2005/8/layout/radial4"/>
    <dgm:cxn modelId="{D077DEF9-0F12-44ED-A4DA-6EB70FBF3FFB}" type="presOf" srcId="{55C8152F-3D0D-4ED6-9AB2-EB216B4E29BA}" destId="{22612AC4-415D-46B5-B68B-3E5C1FEC6D0A}" srcOrd="0" destOrd="0" presId="urn:microsoft.com/office/officeart/2005/8/layout/radial4"/>
    <dgm:cxn modelId="{FA4A20D9-6E58-4B5F-94A2-3DB03F207137}" type="presOf" srcId="{3044DA71-6C6D-490F-914D-B0BCEF3C151E}" destId="{8EAFB5D1-B262-4C0E-B160-92EDF87CE10F}" srcOrd="0" destOrd="0" presId="urn:microsoft.com/office/officeart/2005/8/layout/radial4"/>
    <dgm:cxn modelId="{A24B4667-13A2-41ED-B11E-D9E095B0D10E}" srcId="{6C05D37B-2FAB-4BFE-BE25-A4450E7FC11B}" destId="{1EDED573-7815-46B8-9797-A70DB9685065}" srcOrd="7" destOrd="0" parTransId="{AA60DD9D-D020-451A-919D-86E4648AA7DE}" sibTransId="{4837FD59-CC81-4452-8C7D-97D9551E6218}"/>
    <dgm:cxn modelId="{02B60FB7-7F90-47F9-ABB3-FB9BDB3BD7AA}" type="presParOf" srcId="{0E39A890-75A9-4590-9402-1564EB65684C}" destId="{9F422A81-677C-4FCE-AE6C-488D6632E4AC}" srcOrd="0" destOrd="0" presId="urn:microsoft.com/office/officeart/2005/8/layout/radial4"/>
    <dgm:cxn modelId="{DC35923B-F83E-40E3-9E5E-5E21F8B44EBC}" type="presParOf" srcId="{0E39A890-75A9-4590-9402-1564EB65684C}" destId="{722E8E1B-B5F1-4A4E-B1A4-E9CA37B33D61}" srcOrd="1" destOrd="0" presId="urn:microsoft.com/office/officeart/2005/8/layout/radial4"/>
    <dgm:cxn modelId="{F0783A61-B8D7-4150-B052-AA07B51B2E6B}" type="presParOf" srcId="{0E39A890-75A9-4590-9402-1564EB65684C}" destId="{22612AC4-415D-46B5-B68B-3E5C1FEC6D0A}" srcOrd="2" destOrd="0" presId="urn:microsoft.com/office/officeart/2005/8/layout/radial4"/>
    <dgm:cxn modelId="{04A150A1-770A-4489-B793-63F4EA2CD96A}" type="presParOf" srcId="{0E39A890-75A9-4590-9402-1564EB65684C}" destId="{3A6AF9EF-6892-4B19-BDCE-4A083B926157}" srcOrd="3" destOrd="0" presId="urn:microsoft.com/office/officeart/2005/8/layout/radial4"/>
    <dgm:cxn modelId="{57F4531B-09FA-4AE0-A64C-3691C70453CA}" type="presParOf" srcId="{0E39A890-75A9-4590-9402-1564EB65684C}" destId="{FF3506FD-723A-496C-8585-62902A4A7A70}" srcOrd="4" destOrd="0" presId="urn:microsoft.com/office/officeart/2005/8/layout/radial4"/>
    <dgm:cxn modelId="{C3D6F309-381D-4FD1-969D-5AFF4E59D1F7}" type="presParOf" srcId="{0E39A890-75A9-4590-9402-1564EB65684C}" destId="{52CF4D8D-330A-4306-B997-535DDFDE85D9}" srcOrd="5" destOrd="0" presId="urn:microsoft.com/office/officeart/2005/8/layout/radial4"/>
    <dgm:cxn modelId="{7217639E-171D-4C77-BBD1-AA02F2A73E67}" type="presParOf" srcId="{0E39A890-75A9-4590-9402-1564EB65684C}" destId="{8EAFB5D1-B262-4C0E-B160-92EDF87CE10F}" srcOrd="6" destOrd="0" presId="urn:microsoft.com/office/officeart/2005/8/layout/radial4"/>
    <dgm:cxn modelId="{FDEAED40-11BC-4D16-B299-142670C32370}" type="presParOf" srcId="{0E39A890-75A9-4590-9402-1564EB65684C}" destId="{F239B61C-C276-4CF4-8535-1EB12B44960A}" srcOrd="7" destOrd="0" presId="urn:microsoft.com/office/officeart/2005/8/layout/radial4"/>
    <dgm:cxn modelId="{C6828BBD-0117-42B4-BAE9-70F3F3105995}" type="presParOf" srcId="{0E39A890-75A9-4590-9402-1564EB65684C}" destId="{896410CF-D7CB-4C9C-B259-5061B2258B2B}" srcOrd="8" destOrd="0" presId="urn:microsoft.com/office/officeart/2005/8/layout/radial4"/>
    <dgm:cxn modelId="{4EE32363-6B06-4B47-81D9-B474A0729FEC}" type="presParOf" srcId="{0E39A890-75A9-4590-9402-1564EB65684C}" destId="{99486C1D-710E-4F0E-977A-9058D290BA74}" srcOrd="9" destOrd="0" presId="urn:microsoft.com/office/officeart/2005/8/layout/radial4"/>
    <dgm:cxn modelId="{0D00B1FB-1AD4-4414-A080-1DF1BDE262AD}" type="presParOf" srcId="{0E39A890-75A9-4590-9402-1564EB65684C}" destId="{FC271402-344B-4588-B13B-4270841F2C01}" srcOrd="10" destOrd="0" presId="urn:microsoft.com/office/officeart/2005/8/layout/radial4"/>
    <dgm:cxn modelId="{7F059CDA-CD6F-4833-83E5-1C934EEA93C7}" type="presParOf" srcId="{0E39A890-75A9-4590-9402-1564EB65684C}" destId="{748E1967-27E8-434B-95B8-A743234359D1}" srcOrd="11" destOrd="0" presId="urn:microsoft.com/office/officeart/2005/8/layout/radial4"/>
    <dgm:cxn modelId="{FB86C52B-89A9-4558-9C9B-6C6508EFD27F}" type="presParOf" srcId="{0E39A890-75A9-4590-9402-1564EB65684C}" destId="{AA7617F5-8676-4E04-9717-08D722BFECBF}" srcOrd="12" destOrd="0" presId="urn:microsoft.com/office/officeart/2005/8/layout/radial4"/>
    <dgm:cxn modelId="{465308BF-0C21-415F-9E2B-C05A3FFF09C5}" type="presParOf" srcId="{0E39A890-75A9-4590-9402-1564EB65684C}" destId="{41A6F849-719F-40CE-BA6B-5BBCFDD53DA4}" srcOrd="13" destOrd="0" presId="urn:microsoft.com/office/officeart/2005/8/layout/radial4"/>
    <dgm:cxn modelId="{80C7B339-E1C4-4DD0-9198-94D1F828BA89}" type="presParOf" srcId="{0E39A890-75A9-4590-9402-1564EB65684C}" destId="{CE1E4732-1B27-4F46-9D87-7AD876045640}" srcOrd="14" destOrd="0" presId="urn:microsoft.com/office/officeart/2005/8/layout/radial4"/>
    <dgm:cxn modelId="{119B54F5-5B66-4400-B785-687B33340947}" type="presParOf" srcId="{0E39A890-75A9-4590-9402-1564EB65684C}" destId="{C4DD845A-A342-44C0-84CB-9599D70999A9}" srcOrd="15" destOrd="0" presId="urn:microsoft.com/office/officeart/2005/8/layout/radial4"/>
    <dgm:cxn modelId="{7B3DFC23-7235-4568-A2C9-F54584C8E0AB}" type="presParOf" srcId="{0E39A890-75A9-4590-9402-1564EB65684C}" destId="{73184A65-CA9A-4E56-A3ED-CE7803C40EF8}" srcOrd="16"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189F03-5547-495B-BDBD-DAF108D8B496}" type="doc">
      <dgm:prSet loTypeId="urn:microsoft.com/office/officeart/2005/8/layout/hProcess9" loCatId="process" qsTypeId="urn:microsoft.com/office/officeart/2005/8/quickstyle/simple1" qsCatId="simple" csTypeId="urn:microsoft.com/office/officeart/2005/8/colors/colorful3" csCatId="colorful" phldr="1"/>
      <dgm:spPr/>
      <dgm:t>
        <a:bodyPr/>
        <a:lstStyle/>
        <a:p>
          <a:endParaRPr lang="es-EC"/>
        </a:p>
      </dgm:t>
    </dgm:pt>
    <dgm:pt modelId="{F2374274-961E-496B-846F-03A1844DF3FE}">
      <dgm:prSet phldrT="[Texto]"/>
      <dgm:spPr/>
      <dgm:t>
        <a:bodyPr/>
        <a:lstStyle/>
        <a:p>
          <a:r>
            <a:rPr lang="es-MX" dirty="0">
              <a:solidFill>
                <a:schemeClr val="tx1"/>
              </a:solidFill>
            </a:rPr>
            <a:t>FASE 1</a:t>
          </a:r>
        </a:p>
        <a:p>
          <a:r>
            <a:rPr lang="es-MX" dirty="0">
              <a:solidFill>
                <a:schemeClr val="tx1"/>
              </a:solidFill>
            </a:rPr>
            <a:t>Planificación y facilitación del proceso desde la Asamblea Ciudadana Local</a:t>
          </a:r>
          <a:endParaRPr lang="es-EC" dirty="0">
            <a:solidFill>
              <a:schemeClr val="tx1"/>
            </a:solidFill>
          </a:endParaRPr>
        </a:p>
      </dgm:t>
    </dgm:pt>
    <dgm:pt modelId="{E7589AE7-0218-4F6A-BB07-B545EDEC3EFF}" type="parTrans" cxnId="{62A082D3-7464-4D97-8828-3BD8BAAB6D28}">
      <dgm:prSet/>
      <dgm:spPr/>
      <dgm:t>
        <a:bodyPr/>
        <a:lstStyle/>
        <a:p>
          <a:endParaRPr lang="es-EC">
            <a:solidFill>
              <a:schemeClr val="tx1"/>
            </a:solidFill>
          </a:endParaRPr>
        </a:p>
      </dgm:t>
    </dgm:pt>
    <dgm:pt modelId="{972D1D67-5A51-4DD7-B3AF-650D6918025B}" type="sibTrans" cxnId="{62A082D3-7464-4D97-8828-3BD8BAAB6D28}">
      <dgm:prSet/>
      <dgm:spPr/>
      <dgm:t>
        <a:bodyPr/>
        <a:lstStyle/>
        <a:p>
          <a:endParaRPr lang="es-EC">
            <a:solidFill>
              <a:schemeClr val="tx1"/>
            </a:solidFill>
          </a:endParaRPr>
        </a:p>
      </dgm:t>
    </dgm:pt>
    <dgm:pt modelId="{2D54ABF7-27EF-4A79-8032-1CFB131DEABC}">
      <dgm:prSet phldrT="[Texto]"/>
      <dgm:spPr/>
      <dgm:t>
        <a:bodyPr/>
        <a:lstStyle/>
        <a:p>
          <a:r>
            <a:rPr lang="es-MX" dirty="0">
              <a:solidFill>
                <a:schemeClr val="tx1"/>
              </a:solidFill>
            </a:rPr>
            <a:t>FASE 2</a:t>
          </a:r>
        </a:p>
        <a:p>
          <a:r>
            <a:rPr lang="es-MX" dirty="0">
              <a:solidFill>
                <a:schemeClr val="tx1"/>
              </a:solidFill>
            </a:rPr>
            <a:t>Evaluación de la gestión y elaboración del informe institucional</a:t>
          </a:r>
        </a:p>
        <a:p>
          <a:endParaRPr lang="es-EC" dirty="0">
            <a:solidFill>
              <a:schemeClr val="tx1"/>
            </a:solidFill>
          </a:endParaRPr>
        </a:p>
      </dgm:t>
    </dgm:pt>
    <dgm:pt modelId="{6431FE95-A617-47C7-8A72-0B9966DD8282}" type="parTrans" cxnId="{27C45A36-2FD4-4011-B992-B82DE3D4F213}">
      <dgm:prSet/>
      <dgm:spPr/>
      <dgm:t>
        <a:bodyPr/>
        <a:lstStyle/>
        <a:p>
          <a:endParaRPr lang="es-EC">
            <a:solidFill>
              <a:schemeClr val="tx1"/>
            </a:solidFill>
          </a:endParaRPr>
        </a:p>
      </dgm:t>
    </dgm:pt>
    <dgm:pt modelId="{7C7C1EE7-2501-4C86-8FDB-765B490E318D}" type="sibTrans" cxnId="{27C45A36-2FD4-4011-B992-B82DE3D4F213}">
      <dgm:prSet/>
      <dgm:spPr/>
      <dgm:t>
        <a:bodyPr/>
        <a:lstStyle/>
        <a:p>
          <a:endParaRPr lang="es-EC">
            <a:solidFill>
              <a:schemeClr val="tx1"/>
            </a:solidFill>
          </a:endParaRPr>
        </a:p>
      </dgm:t>
    </dgm:pt>
    <dgm:pt modelId="{3286600E-8D6E-4FC9-8343-8F28A7548E4D}">
      <dgm:prSet phldrT="[Texto]"/>
      <dgm:spPr/>
      <dgm:t>
        <a:bodyPr/>
        <a:lstStyle/>
        <a:p>
          <a:r>
            <a:rPr lang="es-MX" dirty="0">
              <a:solidFill>
                <a:schemeClr val="tx1"/>
              </a:solidFill>
            </a:rPr>
            <a:t>FASE 4 </a:t>
          </a:r>
        </a:p>
        <a:p>
          <a:r>
            <a:rPr lang="es-MX" dirty="0">
              <a:solidFill>
                <a:schemeClr val="tx1"/>
              </a:solidFill>
            </a:rPr>
            <a:t>Incorporación de la opinión ciudadana, retroalimentación y  seguimiento</a:t>
          </a:r>
          <a:endParaRPr lang="es-EC" dirty="0">
            <a:solidFill>
              <a:schemeClr val="tx1"/>
            </a:solidFill>
          </a:endParaRPr>
        </a:p>
      </dgm:t>
    </dgm:pt>
    <dgm:pt modelId="{3D04CFB5-7EB1-41F7-A141-A92408966C5C}" type="parTrans" cxnId="{6A6CED2C-E94A-4BB3-91A3-5216442301A5}">
      <dgm:prSet/>
      <dgm:spPr/>
      <dgm:t>
        <a:bodyPr/>
        <a:lstStyle/>
        <a:p>
          <a:endParaRPr lang="es-EC">
            <a:solidFill>
              <a:schemeClr val="tx1"/>
            </a:solidFill>
          </a:endParaRPr>
        </a:p>
      </dgm:t>
    </dgm:pt>
    <dgm:pt modelId="{05B591EB-EC63-43B9-9064-578D3B26078A}" type="sibTrans" cxnId="{6A6CED2C-E94A-4BB3-91A3-5216442301A5}">
      <dgm:prSet/>
      <dgm:spPr/>
      <dgm:t>
        <a:bodyPr/>
        <a:lstStyle/>
        <a:p>
          <a:endParaRPr lang="es-EC">
            <a:solidFill>
              <a:schemeClr val="tx1"/>
            </a:solidFill>
          </a:endParaRPr>
        </a:p>
      </dgm:t>
    </dgm:pt>
    <dgm:pt modelId="{77853528-3A1C-4C24-BC21-F4116C83B74E}">
      <dgm:prSet/>
      <dgm:spPr/>
      <dgm:t>
        <a:bodyPr/>
        <a:lstStyle/>
        <a:p>
          <a:r>
            <a:rPr lang="es-MX" dirty="0">
              <a:solidFill>
                <a:schemeClr val="tx1"/>
              </a:solidFill>
            </a:rPr>
            <a:t>FASE 3</a:t>
          </a:r>
        </a:p>
        <a:p>
          <a:r>
            <a:rPr lang="es-MX" dirty="0">
              <a:solidFill>
                <a:schemeClr val="tx1"/>
              </a:solidFill>
            </a:rPr>
            <a:t>Deliberación pública y evaluación ciudadana del informe institucional</a:t>
          </a:r>
        </a:p>
        <a:p>
          <a:endParaRPr lang="es-EC" dirty="0">
            <a:solidFill>
              <a:schemeClr val="tx1"/>
            </a:solidFill>
          </a:endParaRPr>
        </a:p>
      </dgm:t>
    </dgm:pt>
    <dgm:pt modelId="{60A3D7B3-4300-47AB-A5E8-8F85289CE08F}" type="parTrans" cxnId="{1A3D0C07-40DD-48FD-A751-095F8BB38B09}">
      <dgm:prSet/>
      <dgm:spPr/>
      <dgm:t>
        <a:bodyPr/>
        <a:lstStyle/>
        <a:p>
          <a:endParaRPr lang="es-EC">
            <a:solidFill>
              <a:schemeClr val="tx1"/>
            </a:solidFill>
          </a:endParaRPr>
        </a:p>
      </dgm:t>
    </dgm:pt>
    <dgm:pt modelId="{0AFFAF7B-59A9-4BAE-BCA9-A9B43195DE56}" type="sibTrans" cxnId="{1A3D0C07-40DD-48FD-A751-095F8BB38B09}">
      <dgm:prSet/>
      <dgm:spPr/>
      <dgm:t>
        <a:bodyPr/>
        <a:lstStyle/>
        <a:p>
          <a:endParaRPr lang="es-EC">
            <a:solidFill>
              <a:schemeClr val="tx1"/>
            </a:solidFill>
          </a:endParaRPr>
        </a:p>
      </dgm:t>
    </dgm:pt>
    <dgm:pt modelId="{4B665A23-15FE-4B53-9D12-7241359F20EC}" type="pres">
      <dgm:prSet presAssocID="{F1189F03-5547-495B-BDBD-DAF108D8B496}" presName="CompostProcess" presStyleCnt="0">
        <dgm:presLayoutVars>
          <dgm:dir/>
          <dgm:resizeHandles val="exact"/>
        </dgm:presLayoutVars>
      </dgm:prSet>
      <dgm:spPr/>
      <dgm:t>
        <a:bodyPr/>
        <a:lstStyle/>
        <a:p>
          <a:endParaRPr lang="es-ES"/>
        </a:p>
      </dgm:t>
    </dgm:pt>
    <dgm:pt modelId="{A66A1D71-3A5C-4DE3-80FA-15914A6A3427}" type="pres">
      <dgm:prSet presAssocID="{F1189F03-5547-495B-BDBD-DAF108D8B496}" presName="arrow" presStyleLbl="bgShp" presStyleIdx="0" presStyleCnt="1" custLinFactNeighborX="-3079"/>
      <dgm:spPr/>
    </dgm:pt>
    <dgm:pt modelId="{A84C8FDB-D523-4757-B946-EB036045120E}" type="pres">
      <dgm:prSet presAssocID="{F1189F03-5547-495B-BDBD-DAF108D8B496}" presName="linearProcess" presStyleCnt="0"/>
      <dgm:spPr/>
    </dgm:pt>
    <dgm:pt modelId="{1023752E-3255-419B-A1E9-1C7474B16959}" type="pres">
      <dgm:prSet presAssocID="{F2374274-961E-496B-846F-03A1844DF3FE}" presName="textNode" presStyleLbl="node1" presStyleIdx="0" presStyleCnt="4">
        <dgm:presLayoutVars>
          <dgm:bulletEnabled val="1"/>
        </dgm:presLayoutVars>
      </dgm:prSet>
      <dgm:spPr/>
      <dgm:t>
        <a:bodyPr/>
        <a:lstStyle/>
        <a:p>
          <a:endParaRPr lang="es-ES"/>
        </a:p>
      </dgm:t>
    </dgm:pt>
    <dgm:pt modelId="{9646CCFF-0AF9-4326-86B0-6B1F5698359C}" type="pres">
      <dgm:prSet presAssocID="{972D1D67-5A51-4DD7-B3AF-650D6918025B}" presName="sibTrans" presStyleCnt="0"/>
      <dgm:spPr/>
    </dgm:pt>
    <dgm:pt modelId="{45910135-C96A-447E-BC8E-6E12B866A61A}" type="pres">
      <dgm:prSet presAssocID="{2D54ABF7-27EF-4A79-8032-1CFB131DEABC}" presName="textNode" presStyleLbl="node1" presStyleIdx="1" presStyleCnt="4">
        <dgm:presLayoutVars>
          <dgm:bulletEnabled val="1"/>
        </dgm:presLayoutVars>
      </dgm:prSet>
      <dgm:spPr/>
      <dgm:t>
        <a:bodyPr/>
        <a:lstStyle/>
        <a:p>
          <a:endParaRPr lang="es-ES"/>
        </a:p>
      </dgm:t>
    </dgm:pt>
    <dgm:pt modelId="{12882517-C1A7-40E9-B927-CD5EC6031048}" type="pres">
      <dgm:prSet presAssocID="{7C7C1EE7-2501-4C86-8FDB-765B490E318D}" presName="sibTrans" presStyleCnt="0"/>
      <dgm:spPr/>
    </dgm:pt>
    <dgm:pt modelId="{EB1F923F-E82F-44F7-8666-C3519C810165}" type="pres">
      <dgm:prSet presAssocID="{77853528-3A1C-4C24-BC21-F4116C83B74E}" presName="textNode" presStyleLbl="node1" presStyleIdx="2" presStyleCnt="4">
        <dgm:presLayoutVars>
          <dgm:bulletEnabled val="1"/>
        </dgm:presLayoutVars>
      </dgm:prSet>
      <dgm:spPr/>
      <dgm:t>
        <a:bodyPr/>
        <a:lstStyle/>
        <a:p>
          <a:endParaRPr lang="es-ES"/>
        </a:p>
      </dgm:t>
    </dgm:pt>
    <dgm:pt modelId="{9359F5C0-D8CC-4C1A-A02A-191B7E1923DA}" type="pres">
      <dgm:prSet presAssocID="{0AFFAF7B-59A9-4BAE-BCA9-A9B43195DE56}" presName="sibTrans" presStyleCnt="0"/>
      <dgm:spPr/>
    </dgm:pt>
    <dgm:pt modelId="{19F6D91E-C317-44D2-8247-0A10880369EB}" type="pres">
      <dgm:prSet presAssocID="{3286600E-8D6E-4FC9-8343-8F28A7548E4D}" presName="textNode" presStyleLbl="node1" presStyleIdx="3" presStyleCnt="4">
        <dgm:presLayoutVars>
          <dgm:bulletEnabled val="1"/>
        </dgm:presLayoutVars>
      </dgm:prSet>
      <dgm:spPr/>
      <dgm:t>
        <a:bodyPr/>
        <a:lstStyle/>
        <a:p>
          <a:endParaRPr lang="es-ES"/>
        </a:p>
      </dgm:t>
    </dgm:pt>
  </dgm:ptLst>
  <dgm:cxnLst>
    <dgm:cxn modelId="{95F4CF16-DB2D-4D91-B961-E8B6C12BEBAA}" type="presOf" srcId="{2D54ABF7-27EF-4A79-8032-1CFB131DEABC}" destId="{45910135-C96A-447E-BC8E-6E12B866A61A}" srcOrd="0" destOrd="0" presId="urn:microsoft.com/office/officeart/2005/8/layout/hProcess9"/>
    <dgm:cxn modelId="{27C45A36-2FD4-4011-B992-B82DE3D4F213}" srcId="{F1189F03-5547-495B-BDBD-DAF108D8B496}" destId="{2D54ABF7-27EF-4A79-8032-1CFB131DEABC}" srcOrd="1" destOrd="0" parTransId="{6431FE95-A617-47C7-8A72-0B9966DD8282}" sibTransId="{7C7C1EE7-2501-4C86-8FDB-765B490E318D}"/>
    <dgm:cxn modelId="{62A082D3-7464-4D97-8828-3BD8BAAB6D28}" srcId="{F1189F03-5547-495B-BDBD-DAF108D8B496}" destId="{F2374274-961E-496B-846F-03A1844DF3FE}" srcOrd="0" destOrd="0" parTransId="{E7589AE7-0218-4F6A-BB07-B545EDEC3EFF}" sibTransId="{972D1D67-5A51-4DD7-B3AF-650D6918025B}"/>
    <dgm:cxn modelId="{BB7D3676-5572-4065-95BB-45F1A4D61AAF}" type="presOf" srcId="{F1189F03-5547-495B-BDBD-DAF108D8B496}" destId="{4B665A23-15FE-4B53-9D12-7241359F20EC}" srcOrd="0" destOrd="0" presId="urn:microsoft.com/office/officeart/2005/8/layout/hProcess9"/>
    <dgm:cxn modelId="{1E5AFC16-13DC-4AEB-8863-F8C6C6198248}" type="presOf" srcId="{F2374274-961E-496B-846F-03A1844DF3FE}" destId="{1023752E-3255-419B-A1E9-1C7474B16959}" srcOrd="0" destOrd="0" presId="urn:microsoft.com/office/officeart/2005/8/layout/hProcess9"/>
    <dgm:cxn modelId="{080533BE-BA54-444D-814F-CBCBC593746A}" type="presOf" srcId="{3286600E-8D6E-4FC9-8343-8F28A7548E4D}" destId="{19F6D91E-C317-44D2-8247-0A10880369EB}" srcOrd="0" destOrd="0" presId="urn:microsoft.com/office/officeart/2005/8/layout/hProcess9"/>
    <dgm:cxn modelId="{1A3D0C07-40DD-48FD-A751-095F8BB38B09}" srcId="{F1189F03-5547-495B-BDBD-DAF108D8B496}" destId="{77853528-3A1C-4C24-BC21-F4116C83B74E}" srcOrd="2" destOrd="0" parTransId="{60A3D7B3-4300-47AB-A5E8-8F85289CE08F}" sibTransId="{0AFFAF7B-59A9-4BAE-BCA9-A9B43195DE56}"/>
    <dgm:cxn modelId="{6A6CED2C-E94A-4BB3-91A3-5216442301A5}" srcId="{F1189F03-5547-495B-BDBD-DAF108D8B496}" destId="{3286600E-8D6E-4FC9-8343-8F28A7548E4D}" srcOrd="3" destOrd="0" parTransId="{3D04CFB5-7EB1-41F7-A141-A92408966C5C}" sibTransId="{05B591EB-EC63-43B9-9064-578D3B26078A}"/>
    <dgm:cxn modelId="{793E8FA4-DB66-4E89-B9EE-06EAB1E6CD1C}" type="presOf" srcId="{77853528-3A1C-4C24-BC21-F4116C83B74E}" destId="{EB1F923F-E82F-44F7-8666-C3519C810165}" srcOrd="0" destOrd="0" presId="urn:microsoft.com/office/officeart/2005/8/layout/hProcess9"/>
    <dgm:cxn modelId="{4274CB5E-E7AF-4B93-8711-95C6C4E3D7B8}" type="presParOf" srcId="{4B665A23-15FE-4B53-9D12-7241359F20EC}" destId="{A66A1D71-3A5C-4DE3-80FA-15914A6A3427}" srcOrd="0" destOrd="0" presId="urn:microsoft.com/office/officeart/2005/8/layout/hProcess9"/>
    <dgm:cxn modelId="{C965D37B-9FCB-4C10-8735-89458F0AB421}" type="presParOf" srcId="{4B665A23-15FE-4B53-9D12-7241359F20EC}" destId="{A84C8FDB-D523-4757-B946-EB036045120E}" srcOrd="1" destOrd="0" presId="urn:microsoft.com/office/officeart/2005/8/layout/hProcess9"/>
    <dgm:cxn modelId="{D2326E19-6D43-4125-B061-1D56E005099C}" type="presParOf" srcId="{A84C8FDB-D523-4757-B946-EB036045120E}" destId="{1023752E-3255-419B-A1E9-1C7474B16959}" srcOrd="0" destOrd="0" presId="urn:microsoft.com/office/officeart/2005/8/layout/hProcess9"/>
    <dgm:cxn modelId="{02D26CFF-6515-43D2-B1DB-02B2690FCC59}" type="presParOf" srcId="{A84C8FDB-D523-4757-B946-EB036045120E}" destId="{9646CCFF-0AF9-4326-86B0-6B1F5698359C}" srcOrd="1" destOrd="0" presId="urn:microsoft.com/office/officeart/2005/8/layout/hProcess9"/>
    <dgm:cxn modelId="{2674DEAF-32BA-43DD-AA48-4B6E14CC627D}" type="presParOf" srcId="{A84C8FDB-D523-4757-B946-EB036045120E}" destId="{45910135-C96A-447E-BC8E-6E12B866A61A}" srcOrd="2" destOrd="0" presId="urn:microsoft.com/office/officeart/2005/8/layout/hProcess9"/>
    <dgm:cxn modelId="{E0BFABE8-9220-4C1E-AE2D-7EF363A1194C}" type="presParOf" srcId="{A84C8FDB-D523-4757-B946-EB036045120E}" destId="{12882517-C1A7-40E9-B927-CD5EC6031048}" srcOrd="3" destOrd="0" presId="urn:microsoft.com/office/officeart/2005/8/layout/hProcess9"/>
    <dgm:cxn modelId="{ABD889AB-B170-4BAA-ABEB-BF96FF470BEE}" type="presParOf" srcId="{A84C8FDB-D523-4757-B946-EB036045120E}" destId="{EB1F923F-E82F-44F7-8666-C3519C810165}" srcOrd="4" destOrd="0" presId="urn:microsoft.com/office/officeart/2005/8/layout/hProcess9"/>
    <dgm:cxn modelId="{B0584752-3CC1-4CDD-A35E-B26F60063726}" type="presParOf" srcId="{A84C8FDB-D523-4757-B946-EB036045120E}" destId="{9359F5C0-D8CC-4C1A-A02A-191B7E1923DA}" srcOrd="5" destOrd="0" presId="urn:microsoft.com/office/officeart/2005/8/layout/hProcess9"/>
    <dgm:cxn modelId="{CBBFE14D-D435-4222-9EB8-713048E5A3DC}" type="presParOf" srcId="{A84C8FDB-D523-4757-B946-EB036045120E}" destId="{19F6D91E-C317-44D2-8247-0A10880369EB}"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F9616A-7D1D-4085-8892-31B58E197863}" type="doc">
      <dgm:prSet loTypeId="urn:microsoft.com/office/officeart/2005/8/layout/process1" loCatId="process" qsTypeId="urn:microsoft.com/office/officeart/2005/8/quickstyle/simple3" qsCatId="simple" csTypeId="urn:microsoft.com/office/officeart/2005/8/colors/accent3_3" csCatId="accent3" phldr="1"/>
      <dgm:spPr/>
    </dgm:pt>
    <dgm:pt modelId="{E27168CE-04E5-465A-A2F2-D26E828317BE}">
      <dgm:prSet phldrT="[Texto]"/>
      <dgm:spPr/>
      <dgm:t>
        <a:bodyPr/>
        <a:lstStyle/>
        <a:p>
          <a:r>
            <a:rPr lang="es-MX" dirty="0"/>
            <a:t>ACL convocatoria amplia a la ciudadanía</a:t>
          </a:r>
          <a:endParaRPr lang="es-EC" dirty="0"/>
        </a:p>
      </dgm:t>
    </dgm:pt>
    <dgm:pt modelId="{45D62D05-2601-41E8-8055-8560A86B5704}" type="parTrans" cxnId="{0FFC47B1-9903-40FE-8541-D27B69EA57D2}">
      <dgm:prSet/>
      <dgm:spPr/>
      <dgm:t>
        <a:bodyPr/>
        <a:lstStyle/>
        <a:p>
          <a:endParaRPr lang="es-EC"/>
        </a:p>
      </dgm:t>
    </dgm:pt>
    <dgm:pt modelId="{FEB7BA44-DD1D-4374-99E1-B7BAC905C670}" type="sibTrans" cxnId="{0FFC47B1-9903-40FE-8541-D27B69EA57D2}">
      <dgm:prSet/>
      <dgm:spPr/>
      <dgm:t>
        <a:bodyPr/>
        <a:lstStyle/>
        <a:p>
          <a:endParaRPr lang="es-EC"/>
        </a:p>
      </dgm:t>
    </dgm:pt>
    <dgm:pt modelId="{D7092D5B-5D30-4A8C-941F-053C65BA3AB2}">
      <dgm:prSet phldrT="[Texto]"/>
      <dgm:spPr/>
      <dgm:t>
        <a:bodyPr/>
        <a:lstStyle/>
        <a:p>
          <a:r>
            <a:rPr lang="es-MX" dirty="0"/>
            <a:t>Consulta ciudadana: debate amplio sobre temáticas</a:t>
          </a:r>
          <a:endParaRPr lang="es-EC" dirty="0"/>
        </a:p>
      </dgm:t>
    </dgm:pt>
    <dgm:pt modelId="{BECC07F0-656C-4B75-AEF7-6E50C08992C2}" type="parTrans" cxnId="{B1AF4470-7872-4A04-B9E4-CAE7D09C6C0A}">
      <dgm:prSet/>
      <dgm:spPr/>
      <dgm:t>
        <a:bodyPr/>
        <a:lstStyle/>
        <a:p>
          <a:endParaRPr lang="es-EC"/>
        </a:p>
      </dgm:t>
    </dgm:pt>
    <dgm:pt modelId="{BA7EF712-CBB1-4CCE-A12E-8279D648317A}" type="sibTrans" cxnId="{B1AF4470-7872-4A04-B9E4-CAE7D09C6C0A}">
      <dgm:prSet/>
      <dgm:spPr/>
      <dgm:t>
        <a:bodyPr/>
        <a:lstStyle/>
        <a:p>
          <a:endParaRPr lang="es-EC"/>
        </a:p>
      </dgm:t>
    </dgm:pt>
    <dgm:pt modelId="{283EF08E-9F1C-420B-BC76-DBDE5783B406}">
      <dgm:prSet phldrT="[Texto]"/>
      <dgm:spPr/>
      <dgm:t>
        <a:bodyPr/>
        <a:lstStyle/>
        <a:p>
          <a:r>
            <a:rPr lang="es-MX" dirty="0"/>
            <a:t>Conformación de comisiones </a:t>
          </a:r>
          <a:endParaRPr lang="es-EC" dirty="0"/>
        </a:p>
      </dgm:t>
    </dgm:pt>
    <dgm:pt modelId="{ABD1FB95-1370-4485-9C8C-2C34B7465181}" type="parTrans" cxnId="{6CC65030-6AC8-44C3-904C-B857BCFA851C}">
      <dgm:prSet/>
      <dgm:spPr/>
      <dgm:t>
        <a:bodyPr/>
        <a:lstStyle/>
        <a:p>
          <a:endParaRPr lang="es-EC"/>
        </a:p>
      </dgm:t>
    </dgm:pt>
    <dgm:pt modelId="{1DAAED04-62B7-4052-A067-BF44B80DDCA8}" type="sibTrans" cxnId="{6CC65030-6AC8-44C3-904C-B857BCFA851C}">
      <dgm:prSet/>
      <dgm:spPr/>
      <dgm:t>
        <a:bodyPr/>
        <a:lstStyle/>
        <a:p>
          <a:endParaRPr lang="es-EC"/>
        </a:p>
      </dgm:t>
    </dgm:pt>
    <dgm:pt modelId="{F2C92DF5-79B3-4C0E-9102-9030D5E1CFFC}">
      <dgm:prSet/>
      <dgm:spPr/>
      <dgm:t>
        <a:bodyPr/>
        <a:lstStyle/>
        <a:p>
          <a:r>
            <a:rPr lang="es-MX" dirty="0"/>
            <a:t>Revisión y análisis  de documentos institucionales</a:t>
          </a:r>
          <a:endParaRPr lang="es-EC" dirty="0"/>
        </a:p>
      </dgm:t>
    </dgm:pt>
    <dgm:pt modelId="{EB425D4F-FCD5-45F1-AC5C-962AD6C95A46}" type="parTrans" cxnId="{25F59B5E-24EF-4D8D-87A2-049DB2A806A8}">
      <dgm:prSet/>
      <dgm:spPr/>
      <dgm:t>
        <a:bodyPr/>
        <a:lstStyle/>
        <a:p>
          <a:endParaRPr lang="es-EC"/>
        </a:p>
      </dgm:t>
    </dgm:pt>
    <dgm:pt modelId="{242AD679-00DC-4C54-BDF6-33072130C286}" type="sibTrans" cxnId="{25F59B5E-24EF-4D8D-87A2-049DB2A806A8}">
      <dgm:prSet/>
      <dgm:spPr/>
      <dgm:t>
        <a:bodyPr/>
        <a:lstStyle/>
        <a:p>
          <a:endParaRPr lang="es-EC"/>
        </a:p>
      </dgm:t>
    </dgm:pt>
    <dgm:pt modelId="{F4CED5A5-0981-490B-B60E-22D163E936A3}">
      <dgm:prSet/>
      <dgm:spPr/>
      <dgm:t>
        <a:bodyPr/>
        <a:lstStyle/>
        <a:p>
          <a:r>
            <a:rPr lang="es-MX"/>
            <a:t>Entrega al GAD de los temas </a:t>
          </a:r>
          <a:endParaRPr lang="es-EC" dirty="0"/>
        </a:p>
      </dgm:t>
    </dgm:pt>
    <dgm:pt modelId="{24303684-1662-45A1-973C-52DA8F3200BC}" type="parTrans" cxnId="{B57252D7-DDE9-49E7-A740-EF7E16E0D8E2}">
      <dgm:prSet/>
      <dgm:spPr/>
      <dgm:t>
        <a:bodyPr/>
        <a:lstStyle/>
        <a:p>
          <a:endParaRPr lang="es-EC"/>
        </a:p>
      </dgm:t>
    </dgm:pt>
    <dgm:pt modelId="{29A5332C-F672-4D82-924D-A59227ABCB32}" type="sibTrans" cxnId="{B57252D7-DDE9-49E7-A740-EF7E16E0D8E2}">
      <dgm:prSet/>
      <dgm:spPr/>
      <dgm:t>
        <a:bodyPr/>
        <a:lstStyle/>
        <a:p>
          <a:endParaRPr lang="es-EC"/>
        </a:p>
      </dgm:t>
    </dgm:pt>
    <dgm:pt modelId="{6773F5C2-60DD-42A9-82AA-F5D20CC0D885}" type="pres">
      <dgm:prSet presAssocID="{77F9616A-7D1D-4085-8892-31B58E197863}" presName="Name0" presStyleCnt="0">
        <dgm:presLayoutVars>
          <dgm:dir/>
          <dgm:resizeHandles val="exact"/>
        </dgm:presLayoutVars>
      </dgm:prSet>
      <dgm:spPr/>
    </dgm:pt>
    <dgm:pt modelId="{4CCDE850-C06C-4BB8-981A-04BF6B20442B}" type="pres">
      <dgm:prSet presAssocID="{E27168CE-04E5-465A-A2F2-D26E828317BE}" presName="node" presStyleLbl="node1" presStyleIdx="0" presStyleCnt="5">
        <dgm:presLayoutVars>
          <dgm:bulletEnabled val="1"/>
        </dgm:presLayoutVars>
      </dgm:prSet>
      <dgm:spPr/>
      <dgm:t>
        <a:bodyPr/>
        <a:lstStyle/>
        <a:p>
          <a:endParaRPr lang="es-ES"/>
        </a:p>
      </dgm:t>
    </dgm:pt>
    <dgm:pt modelId="{9F495FAE-D90E-489A-B7D4-92534D3453EF}" type="pres">
      <dgm:prSet presAssocID="{FEB7BA44-DD1D-4374-99E1-B7BAC905C670}" presName="sibTrans" presStyleLbl="sibTrans2D1" presStyleIdx="0" presStyleCnt="4"/>
      <dgm:spPr/>
      <dgm:t>
        <a:bodyPr/>
        <a:lstStyle/>
        <a:p>
          <a:endParaRPr lang="es-ES"/>
        </a:p>
      </dgm:t>
    </dgm:pt>
    <dgm:pt modelId="{5CF33AC2-06A1-40BE-B2DE-C961992D3F94}" type="pres">
      <dgm:prSet presAssocID="{FEB7BA44-DD1D-4374-99E1-B7BAC905C670}" presName="connectorText" presStyleLbl="sibTrans2D1" presStyleIdx="0" presStyleCnt="4"/>
      <dgm:spPr/>
      <dgm:t>
        <a:bodyPr/>
        <a:lstStyle/>
        <a:p>
          <a:endParaRPr lang="es-ES"/>
        </a:p>
      </dgm:t>
    </dgm:pt>
    <dgm:pt modelId="{DED3117B-6B8D-4F0A-A0CC-33FE37239B38}" type="pres">
      <dgm:prSet presAssocID="{F2C92DF5-79B3-4C0E-9102-9030D5E1CFFC}" presName="node" presStyleLbl="node1" presStyleIdx="1" presStyleCnt="5">
        <dgm:presLayoutVars>
          <dgm:bulletEnabled val="1"/>
        </dgm:presLayoutVars>
      </dgm:prSet>
      <dgm:spPr/>
      <dgm:t>
        <a:bodyPr/>
        <a:lstStyle/>
        <a:p>
          <a:endParaRPr lang="es-ES"/>
        </a:p>
      </dgm:t>
    </dgm:pt>
    <dgm:pt modelId="{E3F211B4-FA0F-464E-BE92-E43990A82CB4}" type="pres">
      <dgm:prSet presAssocID="{242AD679-00DC-4C54-BDF6-33072130C286}" presName="sibTrans" presStyleLbl="sibTrans2D1" presStyleIdx="1" presStyleCnt="4"/>
      <dgm:spPr/>
      <dgm:t>
        <a:bodyPr/>
        <a:lstStyle/>
        <a:p>
          <a:endParaRPr lang="es-ES"/>
        </a:p>
      </dgm:t>
    </dgm:pt>
    <dgm:pt modelId="{B6141A20-C368-4714-97B1-1FA3CE359AA9}" type="pres">
      <dgm:prSet presAssocID="{242AD679-00DC-4C54-BDF6-33072130C286}" presName="connectorText" presStyleLbl="sibTrans2D1" presStyleIdx="1" presStyleCnt="4"/>
      <dgm:spPr/>
      <dgm:t>
        <a:bodyPr/>
        <a:lstStyle/>
        <a:p>
          <a:endParaRPr lang="es-ES"/>
        </a:p>
      </dgm:t>
    </dgm:pt>
    <dgm:pt modelId="{8CBA76A7-E157-4937-8368-1CE05FEB02DD}" type="pres">
      <dgm:prSet presAssocID="{D7092D5B-5D30-4A8C-941F-053C65BA3AB2}" presName="node" presStyleLbl="node1" presStyleIdx="2" presStyleCnt="5">
        <dgm:presLayoutVars>
          <dgm:bulletEnabled val="1"/>
        </dgm:presLayoutVars>
      </dgm:prSet>
      <dgm:spPr/>
      <dgm:t>
        <a:bodyPr/>
        <a:lstStyle/>
        <a:p>
          <a:endParaRPr lang="es-ES"/>
        </a:p>
      </dgm:t>
    </dgm:pt>
    <dgm:pt modelId="{68AACFFC-FCA7-4BBE-A53B-D353AFE9FFBA}" type="pres">
      <dgm:prSet presAssocID="{BA7EF712-CBB1-4CCE-A12E-8279D648317A}" presName="sibTrans" presStyleLbl="sibTrans2D1" presStyleIdx="2" presStyleCnt="4"/>
      <dgm:spPr/>
      <dgm:t>
        <a:bodyPr/>
        <a:lstStyle/>
        <a:p>
          <a:endParaRPr lang="es-ES"/>
        </a:p>
      </dgm:t>
    </dgm:pt>
    <dgm:pt modelId="{6853B436-0298-4280-B8E3-D7B135600608}" type="pres">
      <dgm:prSet presAssocID="{BA7EF712-CBB1-4CCE-A12E-8279D648317A}" presName="connectorText" presStyleLbl="sibTrans2D1" presStyleIdx="2" presStyleCnt="4"/>
      <dgm:spPr/>
      <dgm:t>
        <a:bodyPr/>
        <a:lstStyle/>
        <a:p>
          <a:endParaRPr lang="es-ES"/>
        </a:p>
      </dgm:t>
    </dgm:pt>
    <dgm:pt modelId="{E2E670D8-BFFE-480C-8D48-1241CCC22272}" type="pres">
      <dgm:prSet presAssocID="{F4CED5A5-0981-490B-B60E-22D163E936A3}" presName="node" presStyleLbl="node1" presStyleIdx="3" presStyleCnt="5">
        <dgm:presLayoutVars>
          <dgm:bulletEnabled val="1"/>
        </dgm:presLayoutVars>
      </dgm:prSet>
      <dgm:spPr/>
      <dgm:t>
        <a:bodyPr/>
        <a:lstStyle/>
        <a:p>
          <a:endParaRPr lang="es-ES"/>
        </a:p>
      </dgm:t>
    </dgm:pt>
    <dgm:pt modelId="{AC1E8D7A-6B57-4172-BDC5-08B54E00680A}" type="pres">
      <dgm:prSet presAssocID="{29A5332C-F672-4D82-924D-A59227ABCB32}" presName="sibTrans" presStyleLbl="sibTrans2D1" presStyleIdx="3" presStyleCnt="4"/>
      <dgm:spPr/>
      <dgm:t>
        <a:bodyPr/>
        <a:lstStyle/>
        <a:p>
          <a:endParaRPr lang="es-ES"/>
        </a:p>
      </dgm:t>
    </dgm:pt>
    <dgm:pt modelId="{0A487B27-01BC-4DBC-90FE-8733B9320819}" type="pres">
      <dgm:prSet presAssocID="{29A5332C-F672-4D82-924D-A59227ABCB32}" presName="connectorText" presStyleLbl="sibTrans2D1" presStyleIdx="3" presStyleCnt="4"/>
      <dgm:spPr/>
      <dgm:t>
        <a:bodyPr/>
        <a:lstStyle/>
        <a:p>
          <a:endParaRPr lang="es-ES"/>
        </a:p>
      </dgm:t>
    </dgm:pt>
    <dgm:pt modelId="{6E8312D0-22F3-4D46-B106-54259D8D3211}" type="pres">
      <dgm:prSet presAssocID="{283EF08E-9F1C-420B-BC76-DBDE5783B406}" presName="node" presStyleLbl="node1" presStyleIdx="4" presStyleCnt="5">
        <dgm:presLayoutVars>
          <dgm:bulletEnabled val="1"/>
        </dgm:presLayoutVars>
      </dgm:prSet>
      <dgm:spPr/>
      <dgm:t>
        <a:bodyPr/>
        <a:lstStyle/>
        <a:p>
          <a:endParaRPr lang="es-ES"/>
        </a:p>
      </dgm:t>
    </dgm:pt>
  </dgm:ptLst>
  <dgm:cxnLst>
    <dgm:cxn modelId="{0FFC47B1-9903-40FE-8541-D27B69EA57D2}" srcId="{77F9616A-7D1D-4085-8892-31B58E197863}" destId="{E27168CE-04E5-465A-A2F2-D26E828317BE}" srcOrd="0" destOrd="0" parTransId="{45D62D05-2601-41E8-8055-8560A86B5704}" sibTransId="{FEB7BA44-DD1D-4374-99E1-B7BAC905C670}"/>
    <dgm:cxn modelId="{797EC156-A63A-4FA1-9A02-5739D9A0F18D}" type="presOf" srcId="{FEB7BA44-DD1D-4374-99E1-B7BAC905C670}" destId="{9F495FAE-D90E-489A-B7D4-92534D3453EF}" srcOrd="0" destOrd="0" presId="urn:microsoft.com/office/officeart/2005/8/layout/process1"/>
    <dgm:cxn modelId="{E93FCA36-3779-4CA0-B63C-0A8AB65CBF0A}" type="presOf" srcId="{29A5332C-F672-4D82-924D-A59227ABCB32}" destId="{AC1E8D7A-6B57-4172-BDC5-08B54E00680A}" srcOrd="0" destOrd="0" presId="urn:microsoft.com/office/officeart/2005/8/layout/process1"/>
    <dgm:cxn modelId="{01BCA4B6-0122-41A5-B12C-4FEF570CA8D0}" type="presOf" srcId="{F2C92DF5-79B3-4C0E-9102-9030D5E1CFFC}" destId="{DED3117B-6B8D-4F0A-A0CC-33FE37239B38}" srcOrd="0" destOrd="0" presId="urn:microsoft.com/office/officeart/2005/8/layout/process1"/>
    <dgm:cxn modelId="{5BAD1857-BB7E-43F0-B78B-1A860B12E160}" type="presOf" srcId="{29A5332C-F672-4D82-924D-A59227ABCB32}" destId="{0A487B27-01BC-4DBC-90FE-8733B9320819}" srcOrd="1" destOrd="0" presId="urn:microsoft.com/office/officeart/2005/8/layout/process1"/>
    <dgm:cxn modelId="{3183BD3E-74DA-41E2-B2E1-54B2BAEE4C1D}" type="presOf" srcId="{BA7EF712-CBB1-4CCE-A12E-8279D648317A}" destId="{6853B436-0298-4280-B8E3-D7B135600608}" srcOrd="1" destOrd="0" presId="urn:microsoft.com/office/officeart/2005/8/layout/process1"/>
    <dgm:cxn modelId="{2DAB4E0D-8EDD-4A6F-9BF3-7CFA2691EE71}" type="presOf" srcId="{FEB7BA44-DD1D-4374-99E1-B7BAC905C670}" destId="{5CF33AC2-06A1-40BE-B2DE-C961992D3F94}" srcOrd="1" destOrd="0" presId="urn:microsoft.com/office/officeart/2005/8/layout/process1"/>
    <dgm:cxn modelId="{6CC65030-6AC8-44C3-904C-B857BCFA851C}" srcId="{77F9616A-7D1D-4085-8892-31B58E197863}" destId="{283EF08E-9F1C-420B-BC76-DBDE5783B406}" srcOrd="4" destOrd="0" parTransId="{ABD1FB95-1370-4485-9C8C-2C34B7465181}" sibTransId="{1DAAED04-62B7-4052-A067-BF44B80DDCA8}"/>
    <dgm:cxn modelId="{B7C056C4-5327-49EE-8888-B12CD92D14DF}" type="presOf" srcId="{283EF08E-9F1C-420B-BC76-DBDE5783B406}" destId="{6E8312D0-22F3-4D46-B106-54259D8D3211}" srcOrd="0" destOrd="0" presId="urn:microsoft.com/office/officeart/2005/8/layout/process1"/>
    <dgm:cxn modelId="{B1AF4470-7872-4A04-B9E4-CAE7D09C6C0A}" srcId="{77F9616A-7D1D-4085-8892-31B58E197863}" destId="{D7092D5B-5D30-4A8C-941F-053C65BA3AB2}" srcOrd="2" destOrd="0" parTransId="{BECC07F0-656C-4B75-AEF7-6E50C08992C2}" sibTransId="{BA7EF712-CBB1-4CCE-A12E-8279D648317A}"/>
    <dgm:cxn modelId="{F9D27E95-31C5-431D-9358-7B304709C852}" type="presOf" srcId="{E27168CE-04E5-465A-A2F2-D26E828317BE}" destId="{4CCDE850-C06C-4BB8-981A-04BF6B20442B}" srcOrd="0" destOrd="0" presId="urn:microsoft.com/office/officeart/2005/8/layout/process1"/>
    <dgm:cxn modelId="{6ACCCEF7-B2CD-4455-9EB1-0002B3A3FA7E}" type="presOf" srcId="{F4CED5A5-0981-490B-B60E-22D163E936A3}" destId="{E2E670D8-BFFE-480C-8D48-1241CCC22272}" srcOrd="0" destOrd="0" presId="urn:microsoft.com/office/officeart/2005/8/layout/process1"/>
    <dgm:cxn modelId="{2E5F7B68-0872-4DD8-BFD2-29631514BFD9}" type="presOf" srcId="{242AD679-00DC-4C54-BDF6-33072130C286}" destId="{B6141A20-C368-4714-97B1-1FA3CE359AA9}" srcOrd="1" destOrd="0" presId="urn:microsoft.com/office/officeart/2005/8/layout/process1"/>
    <dgm:cxn modelId="{1F856FF0-3881-472C-93C4-DFBE027083CB}" type="presOf" srcId="{BA7EF712-CBB1-4CCE-A12E-8279D648317A}" destId="{68AACFFC-FCA7-4BBE-A53B-D353AFE9FFBA}" srcOrd="0" destOrd="0" presId="urn:microsoft.com/office/officeart/2005/8/layout/process1"/>
    <dgm:cxn modelId="{3528FC42-6A7B-4755-BC1D-F661789D01CD}" type="presOf" srcId="{D7092D5B-5D30-4A8C-941F-053C65BA3AB2}" destId="{8CBA76A7-E157-4937-8368-1CE05FEB02DD}" srcOrd="0" destOrd="0" presId="urn:microsoft.com/office/officeart/2005/8/layout/process1"/>
    <dgm:cxn modelId="{CDE7E07F-DD7A-48CF-9FA0-6695116D3CD7}" type="presOf" srcId="{77F9616A-7D1D-4085-8892-31B58E197863}" destId="{6773F5C2-60DD-42A9-82AA-F5D20CC0D885}" srcOrd="0" destOrd="0" presId="urn:microsoft.com/office/officeart/2005/8/layout/process1"/>
    <dgm:cxn modelId="{B57252D7-DDE9-49E7-A740-EF7E16E0D8E2}" srcId="{77F9616A-7D1D-4085-8892-31B58E197863}" destId="{F4CED5A5-0981-490B-B60E-22D163E936A3}" srcOrd="3" destOrd="0" parTransId="{24303684-1662-45A1-973C-52DA8F3200BC}" sibTransId="{29A5332C-F672-4D82-924D-A59227ABCB32}"/>
    <dgm:cxn modelId="{4AE0DF43-B490-4746-8C0C-00D5A39794C6}" type="presOf" srcId="{242AD679-00DC-4C54-BDF6-33072130C286}" destId="{E3F211B4-FA0F-464E-BE92-E43990A82CB4}" srcOrd="0" destOrd="0" presId="urn:microsoft.com/office/officeart/2005/8/layout/process1"/>
    <dgm:cxn modelId="{25F59B5E-24EF-4D8D-87A2-049DB2A806A8}" srcId="{77F9616A-7D1D-4085-8892-31B58E197863}" destId="{F2C92DF5-79B3-4C0E-9102-9030D5E1CFFC}" srcOrd="1" destOrd="0" parTransId="{EB425D4F-FCD5-45F1-AC5C-962AD6C95A46}" sibTransId="{242AD679-00DC-4C54-BDF6-33072130C286}"/>
    <dgm:cxn modelId="{44A6DCE1-CCFD-4F28-95DD-527F4009DD65}" type="presParOf" srcId="{6773F5C2-60DD-42A9-82AA-F5D20CC0D885}" destId="{4CCDE850-C06C-4BB8-981A-04BF6B20442B}" srcOrd="0" destOrd="0" presId="urn:microsoft.com/office/officeart/2005/8/layout/process1"/>
    <dgm:cxn modelId="{E7C09FAD-A305-497B-A606-6D69A7992FC0}" type="presParOf" srcId="{6773F5C2-60DD-42A9-82AA-F5D20CC0D885}" destId="{9F495FAE-D90E-489A-B7D4-92534D3453EF}" srcOrd="1" destOrd="0" presId="urn:microsoft.com/office/officeart/2005/8/layout/process1"/>
    <dgm:cxn modelId="{9FE163DB-19D3-4EA4-88B5-005452786DAF}" type="presParOf" srcId="{9F495FAE-D90E-489A-B7D4-92534D3453EF}" destId="{5CF33AC2-06A1-40BE-B2DE-C961992D3F94}" srcOrd="0" destOrd="0" presId="urn:microsoft.com/office/officeart/2005/8/layout/process1"/>
    <dgm:cxn modelId="{4C0DC83A-2E60-4D3C-9B43-1D19634E0F91}" type="presParOf" srcId="{6773F5C2-60DD-42A9-82AA-F5D20CC0D885}" destId="{DED3117B-6B8D-4F0A-A0CC-33FE37239B38}" srcOrd="2" destOrd="0" presId="urn:microsoft.com/office/officeart/2005/8/layout/process1"/>
    <dgm:cxn modelId="{885FF1F1-51C1-4A1B-93A0-0E66F0457ECD}" type="presParOf" srcId="{6773F5C2-60DD-42A9-82AA-F5D20CC0D885}" destId="{E3F211B4-FA0F-464E-BE92-E43990A82CB4}" srcOrd="3" destOrd="0" presId="urn:microsoft.com/office/officeart/2005/8/layout/process1"/>
    <dgm:cxn modelId="{9E663365-1A71-4DC6-8625-8B17BC297CC2}" type="presParOf" srcId="{E3F211B4-FA0F-464E-BE92-E43990A82CB4}" destId="{B6141A20-C368-4714-97B1-1FA3CE359AA9}" srcOrd="0" destOrd="0" presId="urn:microsoft.com/office/officeart/2005/8/layout/process1"/>
    <dgm:cxn modelId="{4EF324F9-FFEE-4757-98BF-3E47CAA89E76}" type="presParOf" srcId="{6773F5C2-60DD-42A9-82AA-F5D20CC0D885}" destId="{8CBA76A7-E157-4937-8368-1CE05FEB02DD}" srcOrd="4" destOrd="0" presId="urn:microsoft.com/office/officeart/2005/8/layout/process1"/>
    <dgm:cxn modelId="{F25E00A3-783F-4D32-9D93-9D25E231AC53}" type="presParOf" srcId="{6773F5C2-60DD-42A9-82AA-F5D20CC0D885}" destId="{68AACFFC-FCA7-4BBE-A53B-D353AFE9FFBA}" srcOrd="5" destOrd="0" presId="urn:microsoft.com/office/officeart/2005/8/layout/process1"/>
    <dgm:cxn modelId="{A7144D51-A3B6-48D5-85B7-102BBFFD8821}" type="presParOf" srcId="{68AACFFC-FCA7-4BBE-A53B-D353AFE9FFBA}" destId="{6853B436-0298-4280-B8E3-D7B135600608}" srcOrd="0" destOrd="0" presId="urn:microsoft.com/office/officeart/2005/8/layout/process1"/>
    <dgm:cxn modelId="{13B02A4F-45CB-45E3-9DD2-6ED21192FE6F}" type="presParOf" srcId="{6773F5C2-60DD-42A9-82AA-F5D20CC0D885}" destId="{E2E670D8-BFFE-480C-8D48-1241CCC22272}" srcOrd="6" destOrd="0" presId="urn:microsoft.com/office/officeart/2005/8/layout/process1"/>
    <dgm:cxn modelId="{37EB9DCE-04EB-43FD-A5E9-CC89E1F8D084}" type="presParOf" srcId="{6773F5C2-60DD-42A9-82AA-F5D20CC0D885}" destId="{AC1E8D7A-6B57-4172-BDC5-08B54E00680A}" srcOrd="7" destOrd="0" presId="urn:microsoft.com/office/officeart/2005/8/layout/process1"/>
    <dgm:cxn modelId="{BCBB5D02-FA66-44E0-927F-E4DE0ECFE4BA}" type="presParOf" srcId="{AC1E8D7A-6B57-4172-BDC5-08B54E00680A}" destId="{0A487B27-01BC-4DBC-90FE-8733B9320819}" srcOrd="0" destOrd="0" presId="urn:microsoft.com/office/officeart/2005/8/layout/process1"/>
    <dgm:cxn modelId="{47AB7FB5-E864-42B3-847F-F47593CCBB5F}" type="presParOf" srcId="{6773F5C2-60DD-42A9-82AA-F5D20CC0D885}" destId="{6E8312D0-22F3-4D46-B106-54259D8D3211}"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D2C804-B5E5-42BA-85C1-68D471B451AA}" type="doc">
      <dgm:prSet loTypeId="urn:microsoft.com/office/officeart/2005/8/layout/process1" loCatId="process" qsTypeId="urn:microsoft.com/office/officeart/2005/8/quickstyle/simple3" qsCatId="simple" csTypeId="urn:microsoft.com/office/officeart/2005/8/colors/accent2_4" csCatId="accent2" phldr="1"/>
      <dgm:spPr/>
    </dgm:pt>
    <dgm:pt modelId="{819E5CD1-83DC-429B-B263-000DB566C386}">
      <dgm:prSet phldrT="[Texto]"/>
      <dgm:spPr/>
      <dgm:t>
        <a:bodyPr/>
        <a:lstStyle/>
        <a:p>
          <a:r>
            <a:rPr lang="es-MX"/>
            <a:t>Llenado de formulario Rendición Cuentas CPCCS y redacción de informe</a:t>
          </a:r>
          <a:endParaRPr lang="es-EC" dirty="0"/>
        </a:p>
      </dgm:t>
    </dgm:pt>
    <dgm:pt modelId="{44B62124-6E91-4243-AAD9-FED28B6847A6}" type="parTrans" cxnId="{8936A1C5-9D14-442B-B672-E7FA906462B6}">
      <dgm:prSet/>
      <dgm:spPr/>
      <dgm:t>
        <a:bodyPr/>
        <a:lstStyle/>
        <a:p>
          <a:endParaRPr lang="es-EC">
            <a:solidFill>
              <a:schemeClr val="tx1"/>
            </a:solidFill>
          </a:endParaRPr>
        </a:p>
      </dgm:t>
    </dgm:pt>
    <dgm:pt modelId="{6B2C17CC-D459-4956-923F-F74879713D24}" type="sibTrans" cxnId="{8936A1C5-9D14-442B-B672-E7FA906462B6}">
      <dgm:prSet/>
      <dgm:spPr/>
      <dgm:t>
        <a:bodyPr/>
        <a:lstStyle/>
        <a:p>
          <a:endParaRPr lang="es-EC">
            <a:solidFill>
              <a:schemeClr val="tx1"/>
            </a:solidFill>
          </a:endParaRPr>
        </a:p>
      </dgm:t>
    </dgm:pt>
    <dgm:pt modelId="{5EF2EF39-5F3A-48CE-880E-598DAE801C24}">
      <dgm:prSet phldrT="[Texto]"/>
      <dgm:spPr/>
      <dgm:t>
        <a:bodyPr/>
        <a:lstStyle/>
        <a:p>
          <a:r>
            <a:rPr lang="es-MX"/>
            <a:t>Aprobación del Informe </a:t>
          </a:r>
          <a:endParaRPr lang="es-EC" dirty="0"/>
        </a:p>
      </dgm:t>
    </dgm:pt>
    <dgm:pt modelId="{7739C7D0-C18C-4C1A-A5C1-CEAD0571B5F4}" type="parTrans" cxnId="{72B2066F-537E-4D5F-9C4A-459D6ECB749E}">
      <dgm:prSet/>
      <dgm:spPr/>
      <dgm:t>
        <a:bodyPr/>
        <a:lstStyle/>
        <a:p>
          <a:endParaRPr lang="es-EC">
            <a:solidFill>
              <a:schemeClr val="tx1"/>
            </a:solidFill>
          </a:endParaRPr>
        </a:p>
      </dgm:t>
    </dgm:pt>
    <dgm:pt modelId="{B31A3D10-3FAD-4D0F-8975-F3C51A173672}" type="sibTrans" cxnId="{72B2066F-537E-4D5F-9C4A-459D6ECB749E}">
      <dgm:prSet/>
      <dgm:spPr/>
      <dgm:t>
        <a:bodyPr/>
        <a:lstStyle/>
        <a:p>
          <a:endParaRPr lang="es-EC">
            <a:solidFill>
              <a:schemeClr val="tx1"/>
            </a:solidFill>
          </a:endParaRPr>
        </a:p>
      </dgm:t>
    </dgm:pt>
    <dgm:pt modelId="{49CFC285-1047-4591-8BEF-C10658ED5E41}">
      <dgm:prSet phldrT="[Texto]"/>
      <dgm:spPr/>
      <dgm:t>
        <a:bodyPr/>
        <a:lstStyle/>
        <a:p>
          <a:r>
            <a:rPr lang="es-MX"/>
            <a:t>Entrega previa del Informe a la ACL</a:t>
          </a:r>
          <a:endParaRPr lang="es-EC" dirty="0"/>
        </a:p>
      </dgm:t>
    </dgm:pt>
    <dgm:pt modelId="{20C5EB82-9E4E-4A17-9C7F-646194554492}" type="parTrans" cxnId="{8922D562-6431-43B8-833E-1E07769E396B}">
      <dgm:prSet/>
      <dgm:spPr/>
      <dgm:t>
        <a:bodyPr/>
        <a:lstStyle/>
        <a:p>
          <a:endParaRPr lang="es-EC">
            <a:solidFill>
              <a:schemeClr val="tx1"/>
            </a:solidFill>
          </a:endParaRPr>
        </a:p>
      </dgm:t>
    </dgm:pt>
    <dgm:pt modelId="{EE824977-84EA-494E-8923-EAC7492103F9}" type="sibTrans" cxnId="{8922D562-6431-43B8-833E-1E07769E396B}">
      <dgm:prSet/>
      <dgm:spPr/>
      <dgm:t>
        <a:bodyPr/>
        <a:lstStyle/>
        <a:p>
          <a:endParaRPr lang="es-EC">
            <a:solidFill>
              <a:schemeClr val="tx1"/>
            </a:solidFill>
          </a:endParaRPr>
        </a:p>
      </dgm:t>
    </dgm:pt>
    <dgm:pt modelId="{326C7504-0A44-416C-AB64-CE2BFAA334E5}">
      <dgm:prSet/>
      <dgm:spPr/>
      <dgm:t>
        <a:bodyPr/>
        <a:lstStyle/>
        <a:p>
          <a:r>
            <a:rPr lang="es-MX"/>
            <a:t>Evaluación de la gestión institucional</a:t>
          </a:r>
          <a:endParaRPr lang="es-EC" dirty="0"/>
        </a:p>
      </dgm:t>
    </dgm:pt>
    <dgm:pt modelId="{3EFF8E69-4463-4AD1-8B6E-6A37C7ABDE6B}" type="parTrans" cxnId="{A114A6C5-FF78-4E50-8F77-53B94AF4EBC7}">
      <dgm:prSet/>
      <dgm:spPr/>
      <dgm:t>
        <a:bodyPr/>
        <a:lstStyle/>
        <a:p>
          <a:endParaRPr lang="es-EC">
            <a:solidFill>
              <a:schemeClr val="tx1"/>
            </a:solidFill>
          </a:endParaRPr>
        </a:p>
      </dgm:t>
    </dgm:pt>
    <dgm:pt modelId="{3383FADD-F18F-4117-89E4-A9565021A16C}" type="sibTrans" cxnId="{A114A6C5-FF78-4E50-8F77-53B94AF4EBC7}">
      <dgm:prSet/>
      <dgm:spPr/>
      <dgm:t>
        <a:bodyPr/>
        <a:lstStyle/>
        <a:p>
          <a:endParaRPr lang="es-EC">
            <a:solidFill>
              <a:schemeClr val="tx1"/>
            </a:solidFill>
          </a:endParaRPr>
        </a:p>
      </dgm:t>
    </dgm:pt>
    <dgm:pt modelId="{37403D24-E7B2-4411-822D-8542608392A0}">
      <dgm:prSet/>
      <dgm:spPr/>
      <dgm:t>
        <a:bodyPr/>
        <a:lstStyle/>
        <a:p>
          <a:r>
            <a:rPr lang="es-MX"/>
            <a:t>ACL y la ciudadanía contrasta el informe con sus inquietudes  </a:t>
          </a:r>
          <a:endParaRPr lang="es-EC" dirty="0"/>
        </a:p>
      </dgm:t>
    </dgm:pt>
    <dgm:pt modelId="{1BF442A5-712E-4FD3-B94D-2ACC8FD85629}" type="parTrans" cxnId="{C1162A0B-323A-46B6-AF53-CA3CC78FEE2C}">
      <dgm:prSet/>
      <dgm:spPr/>
      <dgm:t>
        <a:bodyPr/>
        <a:lstStyle/>
        <a:p>
          <a:endParaRPr lang="es-EC">
            <a:solidFill>
              <a:schemeClr val="tx1"/>
            </a:solidFill>
          </a:endParaRPr>
        </a:p>
      </dgm:t>
    </dgm:pt>
    <dgm:pt modelId="{E794A8F9-B3DB-4ACD-9955-EB162D289585}" type="sibTrans" cxnId="{C1162A0B-323A-46B6-AF53-CA3CC78FEE2C}">
      <dgm:prSet/>
      <dgm:spPr/>
      <dgm:t>
        <a:bodyPr/>
        <a:lstStyle/>
        <a:p>
          <a:endParaRPr lang="es-EC">
            <a:solidFill>
              <a:schemeClr val="tx1"/>
            </a:solidFill>
          </a:endParaRPr>
        </a:p>
      </dgm:t>
    </dgm:pt>
    <dgm:pt modelId="{05BDED71-1BD8-4BD0-BCB8-73B025028312}" type="pres">
      <dgm:prSet presAssocID="{86D2C804-B5E5-42BA-85C1-68D471B451AA}" presName="Name0" presStyleCnt="0">
        <dgm:presLayoutVars>
          <dgm:dir/>
          <dgm:resizeHandles val="exact"/>
        </dgm:presLayoutVars>
      </dgm:prSet>
      <dgm:spPr/>
    </dgm:pt>
    <dgm:pt modelId="{9240B6D0-F36F-40AA-977A-163E8651589F}" type="pres">
      <dgm:prSet presAssocID="{326C7504-0A44-416C-AB64-CE2BFAA334E5}" presName="node" presStyleLbl="node1" presStyleIdx="0" presStyleCnt="5">
        <dgm:presLayoutVars>
          <dgm:bulletEnabled val="1"/>
        </dgm:presLayoutVars>
      </dgm:prSet>
      <dgm:spPr/>
      <dgm:t>
        <a:bodyPr/>
        <a:lstStyle/>
        <a:p>
          <a:endParaRPr lang="es-ES"/>
        </a:p>
      </dgm:t>
    </dgm:pt>
    <dgm:pt modelId="{DE45F7D3-F903-4D5B-B3B6-532E8DF01211}" type="pres">
      <dgm:prSet presAssocID="{3383FADD-F18F-4117-89E4-A9565021A16C}" presName="sibTrans" presStyleLbl="sibTrans2D1" presStyleIdx="0" presStyleCnt="4"/>
      <dgm:spPr/>
      <dgm:t>
        <a:bodyPr/>
        <a:lstStyle/>
        <a:p>
          <a:endParaRPr lang="es-ES"/>
        </a:p>
      </dgm:t>
    </dgm:pt>
    <dgm:pt modelId="{321D6E1D-0E5F-41E4-A751-15926B0EDC55}" type="pres">
      <dgm:prSet presAssocID="{3383FADD-F18F-4117-89E4-A9565021A16C}" presName="connectorText" presStyleLbl="sibTrans2D1" presStyleIdx="0" presStyleCnt="4"/>
      <dgm:spPr/>
      <dgm:t>
        <a:bodyPr/>
        <a:lstStyle/>
        <a:p>
          <a:endParaRPr lang="es-ES"/>
        </a:p>
      </dgm:t>
    </dgm:pt>
    <dgm:pt modelId="{6D543C3A-7FEA-4586-BFAA-B41ED25DD6FF}" type="pres">
      <dgm:prSet presAssocID="{819E5CD1-83DC-429B-B263-000DB566C386}" presName="node" presStyleLbl="node1" presStyleIdx="1" presStyleCnt="5">
        <dgm:presLayoutVars>
          <dgm:bulletEnabled val="1"/>
        </dgm:presLayoutVars>
      </dgm:prSet>
      <dgm:spPr/>
      <dgm:t>
        <a:bodyPr/>
        <a:lstStyle/>
        <a:p>
          <a:endParaRPr lang="es-ES"/>
        </a:p>
      </dgm:t>
    </dgm:pt>
    <dgm:pt modelId="{77D0FA9F-585C-4910-AEBB-00E4952D601B}" type="pres">
      <dgm:prSet presAssocID="{6B2C17CC-D459-4956-923F-F74879713D24}" presName="sibTrans" presStyleLbl="sibTrans2D1" presStyleIdx="1" presStyleCnt="4"/>
      <dgm:spPr/>
      <dgm:t>
        <a:bodyPr/>
        <a:lstStyle/>
        <a:p>
          <a:endParaRPr lang="es-ES"/>
        </a:p>
      </dgm:t>
    </dgm:pt>
    <dgm:pt modelId="{654C1115-F27E-426E-BBAE-50FD11926B7F}" type="pres">
      <dgm:prSet presAssocID="{6B2C17CC-D459-4956-923F-F74879713D24}" presName="connectorText" presStyleLbl="sibTrans2D1" presStyleIdx="1" presStyleCnt="4"/>
      <dgm:spPr/>
      <dgm:t>
        <a:bodyPr/>
        <a:lstStyle/>
        <a:p>
          <a:endParaRPr lang="es-ES"/>
        </a:p>
      </dgm:t>
    </dgm:pt>
    <dgm:pt modelId="{243E16B6-DB73-4DD1-B20F-11E0D739E4E6}" type="pres">
      <dgm:prSet presAssocID="{5EF2EF39-5F3A-48CE-880E-598DAE801C24}" presName="node" presStyleLbl="node1" presStyleIdx="2" presStyleCnt="5">
        <dgm:presLayoutVars>
          <dgm:bulletEnabled val="1"/>
        </dgm:presLayoutVars>
      </dgm:prSet>
      <dgm:spPr/>
      <dgm:t>
        <a:bodyPr/>
        <a:lstStyle/>
        <a:p>
          <a:endParaRPr lang="es-ES"/>
        </a:p>
      </dgm:t>
    </dgm:pt>
    <dgm:pt modelId="{BABFC14B-8C85-4902-A25F-13DE7480A48C}" type="pres">
      <dgm:prSet presAssocID="{B31A3D10-3FAD-4D0F-8975-F3C51A173672}" presName="sibTrans" presStyleLbl="sibTrans2D1" presStyleIdx="2" presStyleCnt="4"/>
      <dgm:spPr/>
      <dgm:t>
        <a:bodyPr/>
        <a:lstStyle/>
        <a:p>
          <a:endParaRPr lang="es-ES"/>
        </a:p>
      </dgm:t>
    </dgm:pt>
    <dgm:pt modelId="{657A4881-6484-4C4B-899D-50A594177879}" type="pres">
      <dgm:prSet presAssocID="{B31A3D10-3FAD-4D0F-8975-F3C51A173672}" presName="connectorText" presStyleLbl="sibTrans2D1" presStyleIdx="2" presStyleCnt="4"/>
      <dgm:spPr/>
      <dgm:t>
        <a:bodyPr/>
        <a:lstStyle/>
        <a:p>
          <a:endParaRPr lang="es-ES"/>
        </a:p>
      </dgm:t>
    </dgm:pt>
    <dgm:pt modelId="{C06C2AE5-179E-4409-A835-6C246776C67B}" type="pres">
      <dgm:prSet presAssocID="{49CFC285-1047-4591-8BEF-C10658ED5E41}" presName="node" presStyleLbl="node1" presStyleIdx="3" presStyleCnt="5">
        <dgm:presLayoutVars>
          <dgm:bulletEnabled val="1"/>
        </dgm:presLayoutVars>
      </dgm:prSet>
      <dgm:spPr/>
      <dgm:t>
        <a:bodyPr/>
        <a:lstStyle/>
        <a:p>
          <a:endParaRPr lang="es-ES"/>
        </a:p>
      </dgm:t>
    </dgm:pt>
    <dgm:pt modelId="{EFA2ECAE-8B6E-4CD1-AC44-092A2DEC8531}" type="pres">
      <dgm:prSet presAssocID="{EE824977-84EA-494E-8923-EAC7492103F9}" presName="sibTrans" presStyleLbl="sibTrans2D1" presStyleIdx="3" presStyleCnt="4"/>
      <dgm:spPr/>
      <dgm:t>
        <a:bodyPr/>
        <a:lstStyle/>
        <a:p>
          <a:endParaRPr lang="es-ES"/>
        </a:p>
      </dgm:t>
    </dgm:pt>
    <dgm:pt modelId="{D6C896F7-7403-4DA0-9141-0A5B8D250366}" type="pres">
      <dgm:prSet presAssocID="{EE824977-84EA-494E-8923-EAC7492103F9}" presName="connectorText" presStyleLbl="sibTrans2D1" presStyleIdx="3" presStyleCnt="4"/>
      <dgm:spPr/>
      <dgm:t>
        <a:bodyPr/>
        <a:lstStyle/>
        <a:p>
          <a:endParaRPr lang="es-ES"/>
        </a:p>
      </dgm:t>
    </dgm:pt>
    <dgm:pt modelId="{C9726E7B-2887-483A-8D26-5C3C2935E459}" type="pres">
      <dgm:prSet presAssocID="{37403D24-E7B2-4411-822D-8542608392A0}" presName="node" presStyleLbl="node1" presStyleIdx="4" presStyleCnt="5">
        <dgm:presLayoutVars>
          <dgm:bulletEnabled val="1"/>
        </dgm:presLayoutVars>
      </dgm:prSet>
      <dgm:spPr/>
      <dgm:t>
        <a:bodyPr/>
        <a:lstStyle/>
        <a:p>
          <a:endParaRPr lang="es-ES"/>
        </a:p>
      </dgm:t>
    </dgm:pt>
  </dgm:ptLst>
  <dgm:cxnLst>
    <dgm:cxn modelId="{CF119048-25A7-4594-AEAD-1EB748ADFCF6}" type="presOf" srcId="{6B2C17CC-D459-4956-923F-F74879713D24}" destId="{654C1115-F27E-426E-BBAE-50FD11926B7F}" srcOrd="1" destOrd="0" presId="urn:microsoft.com/office/officeart/2005/8/layout/process1"/>
    <dgm:cxn modelId="{8922D562-6431-43B8-833E-1E07769E396B}" srcId="{86D2C804-B5E5-42BA-85C1-68D471B451AA}" destId="{49CFC285-1047-4591-8BEF-C10658ED5E41}" srcOrd="3" destOrd="0" parTransId="{20C5EB82-9E4E-4A17-9C7F-646194554492}" sibTransId="{EE824977-84EA-494E-8923-EAC7492103F9}"/>
    <dgm:cxn modelId="{462DAC02-7312-4E1A-8C85-CBF2A97D04D0}" type="presOf" srcId="{B31A3D10-3FAD-4D0F-8975-F3C51A173672}" destId="{657A4881-6484-4C4B-899D-50A594177879}" srcOrd="1" destOrd="0" presId="urn:microsoft.com/office/officeart/2005/8/layout/process1"/>
    <dgm:cxn modelId="{B89A9559-0BC3-480B-8F7E-D9B4A184E72D}" type="presOf" srcId="{37403D24-E7B2-4411-822D-8542608392A0}" destId="{C9726E7B-2887-483A-8D26-5C3C2935E459}" srcOrd="0" destOrd="0" presId="urn:microsoft.com/office/officeart/2005/8/layout/process1"/>
    <dgm:cxn modelId="{5FB3E0CC-C9A9-421B-9DB3-44625F46A909}" type="presOf" srcId="{3383FADD-F18F-4117-89E4-A9565021A16C}" destId="{DE45F7D3-F903-4D5B-B3B6-532E8DF01211}" srcOrd="0" destOrd="0" presId="urn:microsoft.com/office/officeart/2005/8/layout/process1"/>
    <dgm:cxn modelId="{B304E37B-4BB8-4FEE-9A12-66EF437A99B7}" type="presOf" srcId="{EE824977-84EA-494E-8923-EAC7492103F9}" destId="{D6C896F7-7403-4DA0-9141-0A5B8D250366}" srcOrd="1" destOrd="0" presId="urn:microsoft.com/office/officeart/2005/8/layout/process1"/>
    <dgm:cxn modelId="{C1162A0B-323A-46B6-AF53-CA3CC78FEE2C}" srcId="{86D2C804-B5E5-42BA-85C1-68D471B451AA}" destId="{37403D24-E7B2-4411-822D-8542608392A0}" srcOrd="4" destOrd="0" parTransId="{1BF442A5-712E-4FD3-B94D-2ACC8FD85629}" sibTransId="{E794A8F9-B3DB-4ACD-9955-EB162D289585}"/>
    <dgm:cxn modelId="{928F408F-37BA-4DBB-B6FC-4FBF9EDFFA37}" type="presOf" srcId="{EE824977-84EA-494E-8923-EAC7492103F9}" destId="{EFA2ECAE-8B6E-4CD1-AC44-092A2DEC8531}" srcOrd="0" destOrd="0" presId="urn:microsoft.com/office/officeart/2005/8/layout/process1"/>
    <dgm:cxn modelId="{60C84A34-1B6D-41BF-96E2-5DC1156165CE}" type="presOf" srcId="{5EF2EF39-5F3A-48CE-880E-598DAE801C24}" destId="{243E16B6-DB73-4DD1-B20F-11E0D739E4E6}" srcOrd="0" destOrd="0" presId="urn:microsoft.com/office/officeart/2005/8/layout/process1"/>
    <dgm:cxn modelId="{BEE46C9F-F063-4CB5-8129-0BFE2D307E35}" type="presOf" srcId="{6B2C17CC-D459-4956-923F-F74879713D24}" destId="{77D0FA9F-585C-4910-AEBB-00E4952D601B}" srcOrd="0" destOrd="0" presId="urn:microsoft.com/office/officeart/2005/8/layout/process1"/>
    <dgm:cxn modelId="{8936A1C5-9D14-442B-B672-E7FA906462B6}" srcId="{86D2C804-B5E5-42BA-85C1-68D471B451AA}" destId="{819E5CD1-83DC-429B-B263-000DB566C386}" srcOrd="1" destOrd="0" parTransId="{44B62124-6E91-4243-AAD9-FED28B6847A6}" sibTransId="{6B2C17CC-D459-4956-923F-F74879713D24}"/>
    <dgm:cxn modelId="{72B2066F-537E-4D5F-9C4A-459D6ECB749E}" srcId="{86D2C804-B5E5-42BA-85C1-68D471B451AA}" destId="{5EF2EF39-5F3A-48CE-880E-598DAE801C24}" srcOrd="2" destOrd="0" parTransId="{7739C7D0-C18C-4C1A-A5C1-CEAD0571B5F4}" sibTransId="{B31A3D10-3FAD-4D0F-8975-F3C51A173672}"/>
    <dgm:cxn modelId="{C8BAA184-5B13-47EE-8222-2C5EC39E3886}" type="presOf" srcId="{819E5CD1-83DC-429B-B263-000DB566C386}" destId="{6D543C3A-7FEA-4586-BFAA-B41ED25DD6FF}" srcOrd="0" destOrd="0" presId="urn:microsoft.com/office/officeart/2005/8/layout/process1"/>
    <dgm:cxn modelId="{B3B4F5C9-1D82-498D-979C-41C9DF39C882}" type="presOf" srcId="{86D2C804-B5E5-42BA-85C1-68D471B451AA}" destId="{05BDED71-1BD8-4BD0-BCB8-73B025028312}" srcOrd="0" destOrd="0" presId="urn:microsoft.com/office/officeart/2005/8/layout/process1"/>
    <dgm:cxn modelId="{A114A6C5-FF78-4E50-8F77-53B94AF4EBC7}" srcId="{86D2C804-B5E5-42BA-85C1-68D471B451AA}" destId="{326C7504-0A44-416C-AB64-CE2BFAA334E5}" srcOrd="0" destOrd="0" parTransId="{3EFF8E69-4463-4AD1-8B6E-6A37C7ABDE6B}" sibTransId="{3383FADD-F18F-4117-89E4-A9565021A16C}"/>
    <dgm:cxn modelId="{C32FED4D-6694-40D5-90EE-17DBBFCB8AE2}" type="presOf" srcId="{B31A3D10-3FAD-4D0F-8975-F3C51A173672}" destId="{BABFC14B-8C85-4902-A25F-13DE7480A48C}" srcOrd="0" destOrd="0" presId="urn:microsoft.com/office/officeart/2005/8/layout/process1"/>
    <dgm:cxn modelId="{0709C5C1-6B2E-4353-BA5F-08D3D384B33C}" type="presOf" srcId="{49CFC285-1047-4591-8BEF-C10658ED5E41}" destId="{C06C2AE5-179E-4409-A835-6C246776C67B}" srcOrd="0" destOrd="0" presId="urn:microsoft.com/office/officeart/2005/8/layout/process1"/>
    <dgm:cxn modelId="{BED89A0F-4CE8-4B6A-AFD3-574AFDCA3ACE}" type="presOf" srcId="{326C7504-0A44-416C-AB64-CE2BFAA334E5}" destId="{9240B6D0-F36F-40AA-977A-163E8651589F}" srcOrd="0" destOrd="0" presId="urn:microsoft.com/office/officeart/2005/8/layout/process1"/>
    <dgm:cxn modelId="{C84BC260-CB9B-4D6F-819D-A609B649A1C1}" type="presOf" srcId="{3383FADD-F18F-4117-89E4-A9565021A16C}" destId="{321D6E1D-0E5F-41E4-A751-15926B0EDC55}" srcOrd="1" destOrd="0" presId="urn:microsoft.com/office/officeart/2005/8/layout/process1"/>
    <dgm:cxn modelId="{21A043D6-CDF0-4129-9EC5-99D3D6763078}" type="presParOf" srcId="{05BDED71-1BD8-4BD0-BCB8-73B025028312}" destId="{9240B6D0-F36F-40AA-977A-163E8651589F}" srcOrd="0" destOrd="0" presId="urn:microsoft.com/office/officeart/2005/8/layout/process1"/>
    <dgm:cxn modelId="{CB72CAEA-6C91-4695-930B-766F0935C0AB}" type="presParOf" srcId="{05BDED71-1BD8-4BD0-BCB8-73B025028312}" destId="{DE45F7D3-F903-4D5B-B3B6-532E8DF01211}" srcOrd="1" destOrd="0" presId="urn:microsoft.com/office/officeart/2005/8/layout/process1"/>
    <dgm:cxn modelId="{E23D8229-2F25-430D-9AC7-145DDBBD108F}" type="presParOf" srcId="{DE45F7D3-F903-4D5B-B3B6-532E8DF01211}" destId="{321D6E1D-0E5F-41E4-A751-15926B0EDC55}" srcOrd="0" destOrd="0" presId="urn:microsoft.com/office/officeart/2005/8/layout/process1"/>
    <dgm:cxn modelId="{2552BCCB-5836-423F-A8E2-EC12611EECB8}" type="presParOf" srcId="{05BDED71-1BD8-4BD0-BCB8-73B025028312}" destId="{6D543C3A-7FEA-4586-BFAA-B41ED25DD6FF}" srcOrd="2" destOrd="0" presId="urn:microsoft.com/office/officeart/2005/8/layout/process1"/>
    <dgm:cxn modelId="{99E6C01A-4884-4505-94FC-AC7DDAAC7B4C}" type="presParOf" srcId="{05BDED71-1BD8-4BD0-BCB8-73B025028312}" destId="{77D0FA9F-585C-4910-AEBB-00E4952D601B}" srcOrd="3" destOrd="0" presId="urn:microsoft.com/office/officeart/2005/8/layout/process1"/>
    <dgm:cxn modelId="{88EC36B4-B53B-41BD-8B8C-5FE9DCCB0A00}" type="presParOf" srcId="{77D0FA9F-585C-4910-AEBB-00E4952D601B}" destId="{654C1115-F27E-426E-BBAE-50FD11926B7F}" srcOrd="0" destOrd="0" presId="urn:microsoft.com/office/officeart/2005/8/layout/process1"/>
    <dgm:cxn modelId="{FE0AC4F1-F7CD-43B3-AF62-A95394A03459}" type="presParOf" srcId="{05BDED71-1BD8-4BD0-BCB8-73B025028312}" destId="{243E16B6-DB73-4DD1-B20F-11E0D739E4E6}" srcOrd="4" destOrd="0" presId="urn:microsoft.com/office/officeart/2005/8/layout/process1"/>
    <dgm:cxn modelId="{E04696B1-F794-463E-9FFA-58368AF61BF0}" type="presParOf" srcId="{05BDED71-1BD8-4BD0-BCB8-73B025028312}" destId="{BABFC14B-8C85-4902-A25F-13DE7480A48C}" srcOrd="5" destOrd="0" presId="urn:microsoft.com/office/officeart/2005/8/layout/process1"/>
    <dgm:cxn modelId="{0ABACADA-72B3-4C93-9939-C11AA24EE91D}" type="presParOf" srcId="{BABFC14B-8C85-4902-A25F-13DE7480A48C}" destId="{657A4881-6484-4C4B-899D-50A594177879}" srcOrd="0" destOrd="0" presId="urn:microsoft.com/office/officeart/2005/8/layout/process1"/>
    <dgm:cxn modelId="{6373D8A2-F502-4D52-9912-666E897CC3C2}" type="presParOf" srcId="{05BDED71-1BD8-4BD0-BCB8-73B025028312}" destId="{C06C2AE5-179E-4409-A835-6C246776C67B}" srcOrd="6" destOrd="0" presId="urn:microsoft.com/office/officeart/2005/8/layout/process1"/>
    <dgm:cxn modelId="{90A19A2B-2B7E-43FA-8850-9A258C988029}" type="presParOf" srcId="{05BDED71-1BD8-4BD0-BCB8-73B025028312}" destId="{EFA2ECAE-8B6E-4CD1-AC44-092A2DEC8531}" srcOrd="7" destOrd="0" presId="urn:microsoft.com/office/officeart/2005/8/layout/process1"/>
    <dgm:cxn modelId="{56EDEF00-1A1C-4342-9A98-1C442A0A5C78}" type="presParOf" srcId="{EFA2ECAE-8B6E-4CD1-AC44-092A2DEC8531}" destId="{D6C896F7-7403-4DA0-9141-0A5B8D250366}" srcOrd="0" destOrd="0" presId="urn:microsoft.com/office/officeart/2005/8/layout/process1"/>
    <dgm:cxn modelId="{44825A26-D551-4039-97B3-9C631BB99BE9}" type="presParOf" srcId="{05BDED71-1BD8-4BD0-BCB8-73B025028312}" destId="{C9726E7B-2887-483A-8D26-5C3C2935E459}"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71106D-B80D-4DA7-A0F6-A45D63C63F12}" type="doc">
      <dgm:prSet loTypeId="urn:microsoft.com/office/officeart/2005/8/layout/process1" loCatId="process" qsTypeId="urn:microsoft.com/office/officeart/2005/8/quickstyle/3d4" qsCatId="3D" csTypeId="urn:microsoft.com/office/officeart/2005/8/colors/accent6_1" csCatId="accent6" phldr="1"/>
      <dgm:spPr/>
    </dgm:pt>
    <dgm:pt modelId="{FE154768-5593-452A-ACCC-DC935B090BA4}">
      <dgm:prSet phldrT="[Texto]" custT="1"/>
      <dgm:spPr>
        <a:ln>
          <a:solidFill>
            <a:srgbClr val="C00000"/>
          </a:solidFill>
        </a:ln>
      </dgm:spPr>
      <dgm:t>
        <a:bodyPr/>
        <a:lstStyle/>
        <a:p>
          <a:r>
            <a:rPr lang="es-MX" sz="2000" b="0" dirty="0"/>
            <a:t>Difusión previa del Informe de Rendición de Cuentas</a:t>
          </a:r>
          <a:endParaRPr lang="es-EC" sz="2000" b="0" dirty="0"/>
        </a:p>
      </dgm:t>
    </dgm:pt>
    <dgm:pt modelId="{7560E27F-5C17-4EEF-8DD3-6ECFC4F42611}" type="parTrans" cxnId="{9C466E5A-707A-4630-9D26-1663BB1DF63C}">
      <dgm:prSet/>
      <dgm:spPr/>
      <dgm:t>
        <a:bodyPr/>
        <a:lstStyle/>
        <a:p>
          <a:endParaRPr lang="es-EC">
            <a:solidFill>
              <a:schemeClr val="tx1"/>
            </a:solidFill>
          </a:endParaRPr>
        </a:p>
      </dgm:t>
    </dgm:pt>
    <dgm:pt modelId="{AF5B9ED5-BFCE-4638-9738-A147E89F44ED}" type="sibTrans" cxnId="{9C466E5A-707A-4630-9D26-1663BB1DF63C}">
      <dgm:prSet/>
      <dgm:spPr/>
      <dgm:t>
        <a:bodyPr/>
        <a:lstStyle/>
        <a:p>
          <a:endParaRPr lang="es-EC">
            <a:solidFill>
              <a:schemeClr val="tx1"/>
            </a:solidFill>
          </a:endParaRPr>
        </a:p>
      </dgm:t>
    </dgm:pt>
    <dgm:pt modelId="{60A1C5B0-3743-4145-8AB8-AFB03977E210}">
      <dgm:prSet custT="1"/>
      <dgm:spPr>
        <a:ln>
          <a:solidFill>
            <a:srgbClr val="C00000"/>
          </a:solidFill>
        </a:ln>
      </dgm:spPr>
      <dgm:t>
        <a:bodyPr/>
        <a:lstStyle/>
        <a:p>
          <a:r>
            <a:rPr lang="es-MX" sz="2000" b="0"/>
            <a:t>Convocatoria al evento de deliberación pública </a:t>
          </a:r>
          <a:endParaRPr lang="es-MX" sz="2000" b="0" dirty="0"/>
        </a:p>
      </dgm:t>
    </dgm:pt>
    <dgm:pt modelId="{6403DA54-EDF6-4166-9A5A-95FCDB3D3F27}" type="parTrans" cxnId="{A2A23197-25B9-4556-822D-E87518D002AA}">
      <dgm:prSet/>
      <dgm:spPr/>
      <dgm:t>
        <a:bodyPr/>
        <a:lstStyle/>
        <a:p>
          <a:endParaRPr lang="es-EC">
            <a:solidFill>
              <a:schemeClr val="tx1"/>
            </a:solidFill>
          </a:endParaRPr>
        </a:p>
      </dgm:t>
    </dgm:pt>
    <dgm:pt modelId="{82DCBF5B-ED4C-412E-9ACD-0E63B86E0822}" type="sibTrans" cxnId="{A2A23197-25B9-4556-822D-E87518D002AA}">
      <dgm:prSet/>
      <dgm:spPr/>
      <dgm:t>
        <a:bodyPr/>
        <a:lstStyle/>
        <a:p>
          <a:endParaRPr lang="es-EC">
            <a:solidFill>
              <a:schemeClr val="tx1"/>
            </a:solidFill>
          </a:endParaRPr>
        </a:p>
      </dgm:t>
    </dgm:pt>
    <dgm:pt modelId="{20167208-0FD6-486F-9E07-CA7F91485ACB}">
      <dgm:prSet custT="1"/>
      <dgm:spPr>
        <a:ln>
          <a:solidFill>
            <a:srgbClr val="C00000"/>
          </a:solidFill>
        </a:ln>
      </dgm:spPr>
      <dgm:t>
        <a:bodyPr/>
        <a:lstStyle/>
        <a:p>
          <a:r>
            <a:rPr lang="es-EC" sz="2000" b="0"/>
            <a:t>Deliberación pública ciudadana</a:t>
          </a:r>
          <a:endParaRPr lang="es-EC" sz="2000" b="0" dirty="0"/>
        </a:p>
      </dgm:t>
    </dgm:pt>
    <dgm:pt modelId="{43722970-EE9A-4B86-ABF7-4C1A842110B5}" type="parTrans" cxnId="{4E18D7E3-4E91-403C-AB9A-89B595BD0D84}">
      <dgm:prSet/>
      <dgm:spPr/>
      <dgm:t>
        <a:bodyPr/>
        <a:lstStyle/>
        <a:p>
          <a:endParaRPr lang="es-EC">
            <a:solidFill>
              <a:schemeClr val="tx1"/>
            </a:solidFill>
          </a:endParaRPr>
        </a:p>
      </dgm:t>
    </dgm:pt>
    <dgm:pt modelId="{9917EA4B-9EB9-47E8-BC3C-69055545123C}" type="sibTrans" cxnId="{4E18D7E3-4E91-403C-AB9A-89B595BD0D84}">
      <dgm:prSet/>
      <dgm:spPr/>
      <dgm:t>
        <a:bodyPr/>
        <a:lstStyle/>
        <a:p>
          <a:endParaRPr lang="es-EC">
            <a:solidFill>
              <a:schemeClr val="tx1"/>
            </a:solidFill>
          </a:endParaRPr>
        </a:p>
      </dgm:t>
    </dgm:pt>
    <dgm:pt modelId="{9514294C-6B31-4F84-9F73-C94E3D90471F}" type="pres">
      <dgm:prSet presAssocID="{7C71106D-B80D-4DA7-A0F6-A45D63C63F12}" presName="Name0" presStyleCnt="0">
        <dgm:presLayoutVars>
          <dgm:dir/>
          <dgm:resizeHandles val="exact"/>
        </dgm:presLayoutVars>
      </dgm:prSet>
      <dgm:spPr/>
    </dgm:pt>
    <dgm:pt modelId="{34541C4E-75E0-4640-AE88-905CB1D0BAAF}" type="pres">
      <dgm:prSet presAssocID="{FE154768-5593-452A-ACCC-DC935B090BA4}" presName="node" presStyleLbl="node1" presStyleIdx="0" presStyleCnt="3">
        <dgm:presLayoutVars>
          <dgm:bulletEnabled val="1"/>
        </dgm:presLayoutVars>
      </dgm:prSet>
      <dgm:spPr/>
      <dgm:t>
        <a:bodyPr/>
        <a:lstStyle/>
        <a:p>
          <a:endParaRPr lang="es-ES"/>
        </a:p>
      </dgm:t>
    </dgm:pt>
    <dgm:pt modelId="{5CF8D64D-B2EF-46A1-AAE3-F925AFB2AE47}" type="pres">
      <dgm:prSet presAssocID="{AF5B9ED5-BFCE-4638-9738-A147E89F44ED}" presName="sibTrans" presStyleLbl="sibTrans2D1" presStyleIdx="0" presStyleCnt="2"/>
      <dgm:spPr/>
      <dgm:t>
        <a:bodyPr/>
        <a:lstStyle/>
        <a:p>
          <a:endParaRPr lang="es-ES"/>
        </a:p>
      </dgm:t>
    </dgm:pt>
    <dgm:pt modelId="{6C499519-6D0B-499E-BE4C-AA109E3A9351}" type="pres">
      <dgm:prSet presAssocID="{AF5B9ED5-BFCE-4638-9738-A147E89F44ED}" presName="connectorText" presStyleLbl="sibTrans2D1" presStyleIdx="0" presStyleCnt="2"/>
      <dgm:spPr/>
      <dgm:t>
        <a:bodyPr/>
        <a:lstStyle/>
        <a:p>
          <a:endParaRPr lang="es-ES"/>
        </a:p>
      </dgm:t>
    </dgm:pt>
    <dgm:pt modelId="{C8CD36A3-172A-4934-9A2F-C85A2E30585F}" type="pres">
      <dgm:prSet presAssocID="{60A1C5B0-3743-4145-8AB8-AFB03977E210}" presName="node" presStyleLbl="node1" presStyleIdx="1" presStyleCnt="3">
        <dgm:presLayoutVars>
          <dgm:bulletEnabled val="1"/>
        </dgm:presLayoutVars>
      </dgm:prSet>
      <dgm:spPr/>
      <dgm:t>
        <a:bodyPr/>
        <a:lstStyle/>
        <a:p>
          <a:endParaRPr lang="es-ES"/>
        </a:p>
      </dgm:t>
    </dgm:pt>
    <dgm:pt modelId="{F46BE48A-CB0F-46A2-A71F-7817468C8561}" type="pres">
      <dgm:prSet presAssocID="{82DCBF5B-ED4C-412E-9ACD-0E63B86E0822}" presName="sibTrans" presStyleLbl="sibTrans2D1" presStyleIdx="1" presStyleCnt="2"/>
      <dgm:spPr/>
      <dgm:t>
        <a:bodyPr/>
        <a:lstStyle/>
        <a:p>
          <a:endParaRPr lang="es-ES"/>
        </a:p>
      </dgm:t>
    </dgm:pt>
    <dgm:pt modelId="{53DCF121-B674-497B-B0E9-07C8E0C43663}" type="pres">
      <dgm:prSet presAssocID="{82DCBF5B-ED4C-412E-9ACD-0E63B86E0822}" presName="connectorText" presStyleLbl="sibTrans2D1" presStyleIdx="1" presStyleCnt="2"/>
      <dgm:spPr/>
      <dgm:t>
        <a:bodyPr/>
        <a:lstStyle/>
        <a:p>
          <a:endParaRPr lang="es-ES"/>
        </a:p>
      </dgm:t>
    </dgm:pt>
    <dgm:pt modelId="{33607DB0-F715-478D-8F7F-E3D2DF85DAF1}" type="pres">
      <dgm:prSet presAssocID="{20167208-0FD6-486F-9E07-CA7F91485ACB}" presName="node" presStyleLbl="node1" presStyleIdx="2" presStyleCnt="3">
        <dgm:presLayoutVars>
          <dgm:bulletEnabled val="1"/>
        </dgm:presLayoutVars>
      </dgm:prSet>
      <dgm:spPr/>
      <dgm:t>
        <a:bodyPr/>
        <a:lstStyle/>
        <a:p>
          <a:endParaRPr lang="es-ES"/>
        </a:p>
      </dgm:t>
    </dgm:pt>
  </dgm:ptLst>
  <dgm:cxnLst>
    <dgm:cxn modelId="{2049851B-03C0-49D1-968A-FE8B765D2467}" type="presOf" srcId="{AF5B9ED5-BFCE-4638-9738-A147E89F44ED}" destId="{5CF8D64D-B2EF-46A1-AAE3-F925AFB2AE47}" srcOrd="0" destOrd="0" presId="urn:microsoft.com/office/officeart/2005/8/layout/process1"/>
    <dgm:cxn modelId="{9C466E5A-707A-4630-9D26-1663BB1DF63C}" srcId="{7C71106D-B80D-4DA7-A0F6-A45D63C63F12}" destId="{FE154768-5593-452A-ACCC-DC935B090BA4}" srcOrd="0" destOrd="0" parTransId="{7560E27F-5C17-4EEF-8DD3-6ECFC4F42611}" sibTransId="{AF5B9ED5-BFCE-4638-9738-A147E89F44ED}"/>
    <dgm:cxn modelId="{A2A23197-25B9-4556-822D-E87518D002AA}" srcId="{7C71106D-B80D-4DA7-A0F6-A45D63C63F12}" destId="{60A1C5B0-3743-4145-8AB8-AFB03977E210}" srcOrd="1" destOrd="0" parTransId="{6403DA54-EDF6-4166-9A5A-95FCDB3D3F27}" sibTransId="{82DCBF5B-ED4C-412E-9ACD-0E63B86E0822}"/>
    <dgm:cxn modelId="{4E18D7E3-4E91-403C-AB9A-89B595BD0D84}" srcId="{7C71106D-B80D-4DA7-A0F6-A45D63C63F12}" destId="{20167208-0FD6-486F-9E07-CA7F91485ACB}" srcOrd="2" destOrd="0" parTransId="{43722970-EE9A-4B86-ABF7-4C1A842110B5}" sibTransId="{9917EA4B-9EB9-47E8-BC3C-69055545123C}"/>
    <dgm:cxn modelId="{B4620892-9B36-4F88-8241-A8D00499E67E}" type="presOf" srcId="{FE154768-5593-452A-ACCC-DC935B090BA4}" destId="{34541C4E-75E0-4640-AE88-905CB1D0BAAF}" srcOrd="0" destOrd="0" presId="urn:microsoft.com/office/officeart/2005/8/layout/process1"/>
    <dgm:cxn modelId="{CFBFC5C7-3373-492E-A6A5-8AE7B707A517}" type="presOf" srcId="{20167208-0FD6-486F-9E07-CA7F91485ACB}" destId="{33607DB0-F715-478D-8F7F-E3D2DF85DAF1}" srcOrd="0" destOrd="0" presId="urn:microsoft.com/office/officeart/2005/8/layout/process1"/>
    <dgm:cxn modelId="{F21FAF75-CEAD-44F0-B51C-929ADBC477A6}" type="presOf" srcId="{82DCBF5B-ED4C-412E-9ACD-0E63B86E0822}" destId="{F46BE48A-CB0F-46A2-A71F-7817468C8561}" srcOrd="0" destOrd="0" presId="urn:microsoft.com/office/officeart/2005/8/layout/process1"/>
    <dgm:cxn modelId="{2ED3CF30-4947-406E-8BE1-6CB944583D8D}" type="presOf" srcId="{AF5B9ED5-BFCE-4638-9738-A147E89F44ED}" destId="{6C499519-6D0B-499E-BE4C-AA109E3A9351}" srcOrd="1" destOrd="0" presId="urn:microsoft.com/office/officeart/2005/8/layout/process1"/>
    <dgm:cxn modelId="{DADAE15C-AFBD-4011-B548-3DC6D08AEC3F}" type="presOf" srcId="{7C71106D-B80D-4DA7-A0F6-A45D63C63F12}" destId="{9514294C-6B31-4F84-9F73-C94E3D90471F}" srcOrd="0" destOrd="0" presId="urn:microsoft.com/office/officeart/2005/8/layout/process1"/>
    <dgm:cxn modelId="{A6C87AA8-DD45-4D75-BC00-2B53B7875CDB}" type="presOf" srcId="{82DCBF5B-ED4C-412E-9ACD-0E63B86E0822}" destId="{53DCF121-B674-497B-B0E9-07C8E0C43663}" srcOrd="1" destOrd="0" presId="urn:microsoft.com/office/officeart/2005/8/layout/process1"/>
    <dgm:cxn modelId="{475CFAFB-9162-4B18-89DA-9CF883C95A4E}" type="presOf" srcId="{60A1C5B0-3743-4145-8AB8-AFB03977E210}" destId="{C8CD36A3-172A-4934-9A2F-C85A2E30585F}" srcOrd="0" destOrd="0" presId="urn:microsoft.com/office/officeart/2005/8/layout/process1"/>
    <dgm:cxn modelId="{C2962218-7B95-4FDB-A544-994A7476349E}" type="presParOf" srcId="{9514294C-6B31-4F84-9F73-C94E3D90471F}" destId="{34541C4E-75E0-4640-AE88-905CB1D0BAAF}" srcOrd="0" destOrd="0" presId="urn:microsoft.com/office/officeart/2005/8/layout/process1"/>
    <dgm:cxn modelId="{B49C27A8-CBAD-41CE-BB98-A7691EC518F2}" type="presParOf" srcId="{9514294C-6B31-4F84-9F73-C94E3D90471F}" destId="{5CF8D64D-B2EF-46A1-AAE3-F925AFB2AE47}" srcOrd="1" destOrd="0" presId="urn:microsoft.com/office/officeart/2005/8/layout/process1"/>
    <dgm:cxn modelId="{9C853CC8-5121-4B25-8B1F-EC4F39F9ED94}" type="presParOf" srcId="{5CF8D64D-B2EF-46A1-AAE3-F925AFB2AE47}" destId="{6C499519-6D0B-499E-BE4C-AA109E3A9351}" srcOrd="0" destOrd="0" presId="urn:microsoft.com/office/officeart/2005/8/layout/process1"/>
    <dgm:cxn modelId="{38CD1CB1-7935-48F3-89E2-634E50366765}" type="presParOf" srcId="{9514294C-6B31-4F84-9F73-C94E3D90471F}" destId="{C8CD36A3-172A-4934-9A2F-C85A2E30585F}" srcOrd="2" destOrd="0" presId="urn:microsoft.com/office/officeart/2005/8/layout/process1"/>
    <dgm:cxn modelId="{745525CB-947D-4687-905B-65B144E963FA}" type="presParOf" srcId="{9514294C-6B31-4F84-9F73-C94E3D90471F}" destId="{F46BE48A-CB0F-46A2-A71F-7817468C8561}" srcOrd="3" destOrd="0" presId="urn:microsoft.com/office/officeart/2005/8/layout/process1"/>
    <dgm:cxn modelId="{42C1158E-F537-40CA-B9A5-03ECA13B9344}" type="presParOf" srcId="{F46BE48A-CB0F-46A2-A71F-7817468C8561}" destId="{53DCF121-B674-497B-B0E9-07C8E0C43663}" srcOrd="0" destOrd="0" presId="urn:microsoft.com/office/officeart/2005/8/layout/process1"/>
    <dgm:cxn modelId="{12AE040B-530F-4355-B147-F3043C7D6384}" type="presParOf" srcId="{9514294C-6B31-4F84-9F73-C94E3D90471F}" destId="{33607DB0-F715-478D-8F7F-E3D2DF85DAF1}"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6161ACD-FE91-4F60-BD9F-A388DA6179F0}" type="doc">
      <dgm:prSet loTypeId="urn:microsoft.com/office/officeart/2005/8/layout/process1" loCatId="process" qsTypeId="urn:microsoft.com/office/officeart/2005/8/quickstyle/3d1" qsCatId="3D" csTypeId="urn:microsoft.com/office/officeart/2005/8/colors/accent4_2" csCatId="accent4" phldr="1"/>
      <dgm:spPr/>
    </dgm:pt>
    <dgm:pt modelId="{F19B08E2-DE9A-4F45-A04F-88C05D8943AF}">
      <dgm:prSet phldrT="[Texto]"/>
      <dgm:spPr/>
      <dgm:t>
        <a:bodyPr/>
        <a:lstStyle/>
        <a:p>
          <a:r>
            <a:rPr lang="es-MX" b="0">
              <a:solidFill>
                <a:schemeClr val="tx1"/>
              </a:solidFill>
            </a:rPr>
            <a:t>Incorporación de la opinión ciudadana</a:t>
          </a:r>
          <a:endParaRPr lang="es-EC" b="0" dirty="0">
            <a:solidFill>
              <a:schemeClr val="tx1"/>
            </a:solidFill>
          </a:endParaRPr>
        </a:p>
      </dgm:t>
    </dgm:pt>
    <dgm:pt modelId="{C333D4B2-CAB3-4D8B-A4D1-2C07AD636073}" type="parTrans" cxnId="{1D0EFC2E-107D-4BFF-9070-7CB6FC452DD1}">
      <dgm:prSet/>
      <dgm:spPr/>
      <dgm:t>
        <a:bodyPr/>
        <a:lstStyle/>
        <a:p>
          <a:endParaRPr lang="es-EC" b="1">
            <a:solidFill>
              <a:schemeClr val="tx1"/>
            </a:solidFill>
          </a:endParaRPr>
        </a:p>
      </dgm:t>
    </dgm:pt>
    <dgm:pt modelId="{F8C70541-EA26-43BD-9474-CCC10CC6223A}" type="sibTrans" cxnId="{1D0EFC2E-107D-4BFF-9070-7CB6FC452DD1}">
      <dgm:prSet/>
      <dgm:spPr/>
      <dgm:t>
        <a:bodyPr/>
        <a:lstStyle/>
        <a:p>
          <a:endParaRPr lang="es-EC" b="1">
            <a:solidFill>
              <a:schemeClr val="tx1"/>
            </a:solidFill>
          </a:endParaRPr>
        </a:p>
      </dgm:t>
    </dgm:pt>
    <dgm:pt modelId="{FB0ECECB-6213-4428-AA93-72D3A3C349CE}">
      <dgm:prSet/>
      <dgm:spPr/>
      <dgm:t>
        <a:bodyPr/>
        <a:lstStyle/>
        <a:p>
          <a:r>
            <a:rPr lang="es-MX" b="0">
              <a:solidFill>
                <a:schemeClr val="tx1"/>
              </a:solidFill>
            </a:rPr>
            <a:t>Entrega del Informe de Rendición de Cuentas al CPCCS</a:t>
          </a:r>
          <a:endParaRPr lang="es-MX" b="0" dirty="0">
            <a:solidFill>
              <a:schemeClr val="tx1"/>
            </a:solidFill>
          </a:endParaRPr>
        </a:p>
      </dgm:t>
    </dgm:pt>
    <dgm:pt modelId="{447EAC22-985E-4060-A4D0-BA8661F49614}" type="parTrans" cxnId="{772894E4-73D8-4FF2-9453-1AEF8B155BDC}">
      <dgm:prSet/>
      <dgm:spPr/>
      <dgm:t>
        <a:bodyPr/>
        <a:lstStyle/>
        <a:p>
          <a:endParaRPr lang="es-EC" b="1">
            <a:solidFill>
              <a:schemeClr val="tx1"/>
            </a:solidFill>
          </a:endParaRPr>
        </a:p>
      </dgm:t>
    </dgm:pt>
    <dgm:pt modelId="{AE8AFE1D-C4F1-4052-A1CF-E1F3D44ACC29}" type="sibTrans" cxnId="{772894E4-73D8-4FF2-9453-1AEF8B155BDC}">
      <dgm:prSet/>
      <dgm:spPr/>
      <dgm:t>
        <a:bodyPr/>
        <a:lstStyle/>
        <a:p>
          <a:endParaRPr lang="es-EC" b="1">
            <a:solidFill>
              <a:schemeClr val="tx1"/>
            </a:solidFill>
          </a:endParaRPr>
        </a:p>
      </dgm:t>
    </dgm:pt>
    <dgm:pt modelId="{5A20E877-5224-4D02-85E7-259B983DC42B}">
      <dgm:prSet/>
      <dgm:spPr/>
      <dgm:t>
        <a:bodyPr/>
        <a:lstStyle/>
        <a:p>
          <a:r>
            <a:rPr lang="es-MX" b="0">
              <a:solidFill>
                <a:schemeClr val="tx1"/>
              </a:solidFill>
            </a:rPr>
            <a:t>Monitoreo del cumplimiento del proceso por parte del CPCCS</a:t>
          </a:r>
          <a:endParaRPr lang="es-MX" b="0" dirty="0">
            <a:solidFill>
              <a:schemeClr val="tx1"/>
            </a:solidFill>
          </a:endParaRPr>
        </a:p>
      </dgm:t>
    </dgm:pt>
    <dgm:pt modelId="{C59D9E26-1BA2-4D37-9917-CCEB434CD430}" type="parTrans" cxnId="{3C8AB941-F2D8-4042-BE1E-15E64C950D1C}">
      <dgm:prSet/>
      <dgm:spPr/>
      <dgm:t>
        <a:bodyPr/>
        <a:lstStyle/>
        <a:p>
          <a:endParaRPr lang="es-EC">
            <a:solidFill>
              <a:schemeClr val="tx1"/>
            </a:solidFill>
          </a:endParaRPr>
        </a:p>
      </dgm:t>
    </dgm:pt>
    <dgm:pt modelId="{4262AE2D-C797-4BD3-B18D-368B9A9FF856}" type="sibTrans" cxnId="{3C8AB941-F2D8-4042-BE1E-15E64C950D1C}">
      <dgm:prSet/>
      <dgm:spPr/>
      <dgm:t>
        <a:bodyPr/>
        <a:lstStyle/>
        <a:p>
          <a:endParaRPr lang="es-EC">
            <a:solidFill>
              <a:schemeClr val="tx1"/>
            </a:solidFill>
          </a:endParaRPr>
        </a:p>
      </dgm:t>
    </dgm:pt>
    <dgm:pt modelId="{76B1C991-E33B-446A-9A1D-849CCC67727A}" type="pres">
      <dgm:prSet presAssocID="{66161ACD-FE91-4F60-BD9F-A388DA6179F0}" presName="Name0" presStyleCnt="0">
        <dgm:presLayoutVars>
          <dgm:dir/>
          <dgm:resizeHandles val="exact"/>
        </dgm:presLayoutVars>
      </dgm:prSet>
      <dgm:spPr/>
    </dgm:pt>
    <dgm:pt modelId="{A6A1F9F0-C211-42CB-9CA5-17B7F8D7FE7D}" type="pres">
      <dgm:prSet presAssocID="{F19B08E2-DE9A-4F45-A04F-88C05D8943AF}" presName="node" presStyleLbl="node1" presStyleIdx="0" presStyleCnt="3">
        <dgm:presLayoutVars>
          <dgm:bulletEnabled val="1"/>
        </dgm:presLayoutVars>
      </dgm:prSet>
      <dgm:spPr/>
      <dgm:t>
        <a:bodyPr/>
        <a:lstStyle/>
        <a:p>
          <a:endParaRPr lang="es-ES"/>
        </a:p>
      </dgm:t>
    </dgm:pt>
    <dgm:pt modelId="{5FACBFAA-748B-432E-A439-A3471F7E9D12}" type="pres">
      <dgm:prSet presAssocID="{F8C70541-EA26-43BD-9474-CCC10CC6223A}" presName="sibTrans" presStyleLbl="sibTrans2D1" presStyleIdx="0" presStyleCnt="2"/>
      <dgm:spPr/>
      <dgm:t>
        <a:bodyPr/>
        <a:lstStyle/>
        <a:p>
          <a:endParaRPr lang="es-ES"/>
        </a:p>
      </dgm:t>
    </dgm:pt>
    <dgm:pt modelId="{EF123E90-727C-411B-A1A8-648C0D2A0BEC}" type="pres">
      <dgm:prSet presAssocID="{F8C70541-EA26-43BD-9474-CCC10CC6223A}" presName="connectorText" presStyleLbl="sibTrans2D1" presStyleIdx="0" presStyleCnt="2"/>
      <dgm:spPr/>
      <dgm:t>
        <a:bodyPr/>
        <a:lstStyle/>
        <a:p>
          <a:endParaRPr lang="es-ES"/>
        </a:p>
      </dgm:t>
    </dgm:pt>
    <dgm:pt modelId="{46E416BC-8571-4C26-A187-E0D8FB8D4B74}" type="pres">
      <dgm:prSet presAssocID="{FB0ECECB-6213-4428-AA93-72D3A3C349CE}" presName="node" presStyleLbl="node1" presStyleIdx="1" presStyleCnt="3">
        <dgm:presLayoutVars>
          <dgm:bulletEnabled val="1"/>
        </dgm:presLayoutVars>
      </dgm:prSet>
      <dgm:spPr/>
      <dgm:t>
        <a:bodyPr/>
        <a:lstStyle/>
        <a:p>
          <a:endParaRPr lang="es-ES"/>
        </a:p>
      </dgm:t>
    </dgm:pt>
    <dgm:pt modelId="{E7F509D2-EF39-471E-836B-2E1064DE4BD0}" type="pres">
      <dgm:prSet presAssocID="{AE8AFE1D-C4F1-4052-A1CF-E1F3D44ACC29}" presName="sibTrans" presStyleLbl="sibTrans2D1" presStyleIdx="1" presStyleCnt="2"/>
      <dgm:spPr/>
      <dgm:t>
        <a:bodyPr/>
        <a:lstStyle/>
        <a:p>
          <a:endParaRPr lang="es-ES"/>
        </a:p>
      </dgm:t>
    </dgm:pt>
    <dgm:pt modelId="{37350716-91C9-451E-AE7A-1BF10A6F23FE}" type="pres">
      <dgm:prSet presAssocID="{AE8AFE1D-C4F1-4052-A1CF-E1F3D44ACC29}" presName="connectorText" presStyleLbl="sibTrans2D1" presStyleIdx="1" presStyleCnt="2"/>
      <dgm:spPr/>
      <dgm:t>
        <a:bodyPr/>
        <a:lstStyle/>
        <a:p>
          <a:endParaRPr lang="es-ES"/>
        </a:p>
      </dgm:t>
    </dgm:pt>
    <dgm:pt modelId="{956D478F-8F1C-48EF-B98B-2F8572ECD4AA}" type="pres">
      <dgm:prSet presAssocID="{5A20E877-5224-4D02-85E7-259B983DC42B}" presName="node" presStyleLbl="node1" presStyleIdx="2" presStyleCnt="3">
        <dgm:presLayoutVars>
          <dgm:bulletEnabled val="1"/>
        </dgm:presLayoutVars>
      </dgm:prSet>
      <dgm:spPr/>
      <dgm:t>
        <a:bodyPr/>
        <a:lstStyle/>
        <a:p>
          <a:endParaRPr lang="es-ES"/>
        </a:p>
      </dgm:t>
    </dgm:pt>
  </dgm:ptLst>
  <dgm:cxnLst>
    <dgm:cxn modelId="{772894E4-73D8-4FF2-9453-1AEF8B155BDC}" srcId="{66161ACD-FE91-4F60-BD9F-A388DA6179F0}" destId="{FB0ECECB-6213-4428-AA93-72D3A3C349CE}" srcOrd="1" destOrd="0" parTransId="{447EAC22-985E-4060-A4D0-BA8661F49614}" sibTransId="{AE8AFE1D-C4F1-4052-A1CF-E1F3D44ACC29}"/>
    <dgm:cxn modelId="{2954F995-4029-44FF-8ABD-5506B77D265C}" type="presOf" srcId="{F19B08E2-DE9A-4F45-A04F-88C05D8943AF}" destId="{A6A1F9F0-C211-42CB-9CA5-17B7F8D7FE7D}" srcOrd="0" destOrd="0" presId="urn:microsoft.com/office/officeart/2005/8/layout/process1"/>
    <dgm:cxn modelId="{BC277D38-DB9F-4BE1-9A05-FEA330432E6B}" type="presOf" srcId="{AE8AFE1D-C4F1-4052-A1CF-E1F3D44ACC29}" destId="{E7F509D2-EF39-471E-836B-2E1064DE4BD0}" srcOrd="0" destOrd="0" presId="urn:microsoft.com/office/officeart/2005/8/layout/process1"/>
    <dgm:cxn modelId="{4D66B568-4C3E-4986-8C6D-1FBBEFC8203E}" type="presOf" srcId="{FB0ECECB-6213-4428-AA93-72D3A3C349CE}" destId="{46E416BC-8571-4C26-A187-E0D8FB8D4B74}" srcOrd="0" destOrd="0" presId="urn:microsoft.com/office/officeart/2005/8/layout/process1"/>
    <dgm:cxn modelId="{1D0EFC2E-107D-4BFF-9070-7CB6FC452DD1}" srcId="{66161ACD-FE91-4F60-BD9F-A388DA6179F0}" destId="{F19B08E2-DE9A-4F45-A04F-88C05D8943AF}" srcOrd="0" destOrd="0" parTransId="{C333D4B2-CAB3-4D8B-A4D1-2C07AD636073}" sibTransId="{F8C70541-EA26-43BD-9474-CCC10CC6223A}"/>
    <dgm:cxn modelId="{6D275275-FABB-4BEC-9A6C-780C17A9DBC6}" type="presOf" srcId="{AE8AFE1D-C4F1-4052-A1CF-E1F3D44ACC29}" destId="{37350716-91C9-451E-AE7A-1BF10A6F23FE}" srcOrd="1" destOrd="0" presId="urn:microsoft.com/office/officeart/2005/8/layout/process1"/>
    <dgm:cxn modelId="{E84D8B29-3FFB-4827-826D-5BAF5903E046}" type="presOf" srcId="{F8C70541-EA26-43BD-9474-CCC10CC6223A}" destId="{EF123E90-727C-411B-A1A8-648C0D2A0BEC}" srcOrd="1" destOrd="0" presId="urn:microsoft.com/office/officeart/2005/8/layout/process1"/>
    <dgm:cxn modelId="{3C8AB941-F2D8-4042-BE1E-15E64C950D1C}" srcId="{66161ACD-FE91-4F60-BD9F-A388DA6179F0}" destId="{5A20E877-5224-4D02-85E7-259B983DC42B}" srcOrd="2" destOrd="0" parTransId="{C59D9E26-1BA2-4D37-9917-CCEB434CD430}" sibTransId="{4262AE2D-C797-4BD3-B18D-368B9A9FF856}"/>
    <dgm:cxn modelId="{A8363AC5-D419-4E8E-BCAF-EE90E5B707E1}" type="presOf" srcId="{66161ACD-FE91-4F60-BD9F-A388DA6179F0}" destId="{76B1C991-E33B-446A-9A1D-849CCC67727A}" srcOrd="0" destOrd="0" presId="urn:microsoft.com/office/officeart/2005/8/layout/process1"/>
    <dgm:cxn modelId="{82C751B8-C4E6-4F1D-80F9-172429B95E36}" type="presOf" srcId="{5A20E877-5224-4D02-85E7-259B983DC42B}" destId="{956D478F-8F1C-48EF-B98B-2F8572ECD4AA}" srcOrd="0" destOrd="0" presId="urn:microsoft.com/office/officeart/2005/8/layout/process1"/>
    <dgm:cxn modelId="{6CD0C92E-4395-4358-8FAB-93944B473683}" type="presOf" srcId="{F8C70541-EA26-43BD-9474-CCC10CC6223A}" destId="{5FACBFAA-748B-432E-A439-A3471F7E9D12}" srcOrd="0" destOrd="0" presId="urn:microsoft.com/office/officeart/2005/8/layout/process1"/>
    <dgm:cxn modelId="{05568705-A0B5-44F5-AB97-F613BEABBC69}" type="presParOf" srcId="{76B1C991-E33B-446A-9A1D-849CCC67727A}" destId="{A6A1F9F0-C211-42CB-9CA5-17B7F8D7FE7D}" srcOrd="0" destOrd="0" presId="urn:microsoft.com/office/officeart/2005/8/layout/process1"/>
    <dgm:cxn modelId="{738910EE-7B9C-4B2B-B084-F90DAA8CBC18}" type="presParOf" srcId="{76B1C991-E33B-446A-9A1D-849CCC67727A}" destId="{5FACBFAA-748B-432E-A439-A3471F7E9D12}" srcOrd="1" destOrd="0" presId="urn:microsoft.com/office/officeart/2005/8/layout/process1"/>
    <dgm:cxn modelId="{FC16287A-80E5-4B87-B78F-CF99D387BA01}" type="presParOf" srcId="{5FACBFAA-748B-432E-A439-A3471F7E9D12}" destId="{EF123E90-727C-411B-A1A8-648C0D2A0BEC}" srcOrd="0" destOrd="0" presId="urn:microsoft.com/office/officeart/2005/8/layout/process1"/>
    <dgm:cxn modelId="{ECDD3E95-4105-47A3-88DA-6FFDBCF9093C}" type="presParOf" srcId="{76B1C991-E33B-446A-9A1D-849CCC67727A}" destId="{46E416BC-8571-4C26-A187-E0D8FB8D4B74}" srcOrd="2" destOrd="0" presId="urn:microsoft.com/office/officeart/2005/8/layout/process1"/>
    <dgm:cxn modelId="{1ABBD6BF-F350-43F8-BD7C-81B62F419E03}" type="presParOf" srcId="{76B1C991-E33B-446A-9A1D-849CCC67727A}" destId="{E7F509D2-EF39-471E-836B-2E1064DE4BD0}" srcOrd="3" destOrd="0" presId="urn:microsoft.com/office/officeart/2005/8/layout/process1"/>
    <dgm:cxn modelId="{680A220C-3D51-4C67-9B8E-8785DAEE31B8}" type="presParOf" srcId="{E7F509D2-EF39-471E-836B-2E1064DE4BD0}" destId="{37350716-91C9-451E-AE7A-1BF10A6F23FE}" srcOrd="0" destOrd="0" presId="urn:microsoft.com/office/officeart/2005/8/layout/process1"/>
    <dgm:cxn modelId="{A86B3FFE-F8FC-4F3B-9869-DEABD50C356D}" type="presParOf" srcId="{76B1C991-E33B-446A-9A1D-849CCC67727A}" destId="{956D478F-8F1C-48EF-B98B-2F8572ECD4AA}"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1E01290-ED2A-489A-A0FE-9260F5991FC8}" type="doc">
      <dgm:prSet loTypeId="urn:microsoft.com/office/officeart/2005/8/layout/radial6" loCatId="cycle" qsTypeId="urn:microsoft.com/office/officeart/2005/8/quickstyle/simple1" qsCatId="simple" csTypeId="urn:microsoft.com/office/officeart/2005/8/colors/colorful4" csCatId="colorful" phldr="1"/>
      <dgm:spPr/>
      <dgm:t>
        <a:bodyPr/>
        <a:lstStyle/>
        <a:p>
          <a:endParaRPr lang="es-EC"/>
        </a:p>
      </dgm:t>
    </dgm:pt>
    <dgm:pt modelId="{F2450B81-2632-4EF1-AA0E-7C6C5A00B85D}">
      <dgm:prSet phldrT="[Texto]" custT="1"/>
      <dgm:spPr/>
      <dgm:t>
        <a:bodyPr/>
        <a:lstStyle/>
        <a:p>
          <a:r>
            <a:rPr lang="es-MX" sz="1800" dirty="0"/>
            <a:t>Ciclo de la gestión pública</a:t>
          </a:r>
          <a:endParaRPr lang="es-EC" sz="1800" dirty="0"/>
        </a:p>
      </dgm:t>
    </dgm:pt>
    <dgm:pt modelId="{8E6FFF40-2933-4F53-9B75-CE77A4DC61F9}" type="parTrans" cxnId="{61E364D5-DFF1-4855-8F5B-4CE82D2CD20E}">
      <dgm:prSet/>
      <dgm:spPr/>
      <dgm:t>
        <a:bodyPr/>
        <a:lstStyle/>
        <a:p>
          <a:endParaRPr lang="es-EC" sz="1800"/>
        </a:p>
      </dgm:t>
    </dgm:pt>
    <dgm:pt modelId="{B6215F04-0433-4296-9A38-019425AFF9D6}" type="sibTrans" cxnId="{61E364D5-DFF1-4855-8F5B-4CE82D2CD20E}">
      <dgm:prSet/>
      <dgm:spPr/>
      <dgm:t>
        <a:bodyPr/>
        <a:lstStyle/>
        <a:p>
          <a:endParaRPr lang="es-EC" sz="1800"/>
        </a:p>
      </dgm:t>
    </dgm:pt>
    <dgm:pt modelId="{EF21B3F2-DDD1-4186-B189-D10FBD6D61B0}">
      <dgm:prSet phldrT="[Texto]" custT="1"/>
      <dgm:spPr/>
      <dgm:t>
        <a:bodyPr/>
        <a:lstStyle/>
        <a:p>
          <a:r>
            <a:rPr lang="es-MX" sz="1800" dirty="0"/>
            <a:t>Presupuesto</a:t>
          </a:r>
          <a:endParaRPr lang="es-EC" sz="1800" dirty="0"/>
        </a:p>
      </dgm:t>
    </dgm:pt>
    <dgm:pt modelId="{1333835D-F69D-4AE3-8854-133B652BB72F}" type="parTrans" cxnId="{74720DA8-DD01-4E85-B545-7E6CCE98A663}">
      <dgm:prSet/>
      <dgm:spPr/>
      <dgm:t>
        <a:bodyPr/>
        <a:lstStyle/>
        <a:p>
          <a:endParaRPr lang="es-EC" sz="1800"/>
        </a:p>
      </dgm:t>
    </dgm:pt>
    <dgm:pt modelId="{638E466F-8770-41FD-B97B-B51F663AEA25}" type="sibTrans" cxnId="{74720DA8-DD01-4E85-B545-7E6CCE98A663}">
      <dgm:prSet/>
      <dgm:spPr/>
      <dgm:t>
        <a:bodyPr/>
        <a:lstStyle/>
        <a:p>
          <a:endParaRPr lang="es-EC" sz="1800"/>
        </a:p>
      </dgm:t>
    </dgm:pt>
    <dgm:pt modelId="{DCE408D7-E64A-4101-B4A5-885CD05B918C}">
      <dgm:prSet phldrT="[Texto]" custT="1"/>
      <dgm:spPr/>
      <dgm:t>
        <a:bodyPr/>
        <a:lstStyle/>
        <a:p>
          <a:r>
            <a:rPr lang="es-MX" sz="1800" dirty="0"/>
            <a:t>Programación</a:t>
          </a:r>
          <a:endParaRPr lang="es-EC" sz="1800" dirty="0"/>
        </a:p>
      </dgm:t>
    </dgm:pt>
    <dgm:pt modelId="{CD05A5A8-2764-4D24-92CB-25DCE7B01861}" type="parTrans" cxnId="{23174100-AA2E-40DD-A9A7-E905E7932760}">
      <dgm:prSet/>
      <dgm:spPr/>
      <dgm:t>
        <a:bodyPr/>
        <a:lstStyle/>
        <a:p>
          <a:endParaRPr lang="es-EC" sz="1800"/>
        </a:p>
      </dgm:t>
    </dgm:pt>
    <dgm:pt modelId="{5D5679B7-B685-4475-85AB-8BE06FEE42C7}" type="sibTrans" cxnId="{23174100-AA2E-40DD-A9A7-E905E7932760}">
      <dgm:prSet/>
      <dgm:spPr/>
      <dgm:t>
        <a:bodyPr/>
        <a:lstStyle/>
        <a:p>
          <a:endParaRPr lang="es-EC" sz="1800"/>
        </a:p>
      </dgm:t>
    </dgm:pt>
    <dgm:pt modelId="{2DDC6DE4-391B-40B6-A6F9-17F402137222}">
      <dgm:prSet phldrT="[Texto]" custT="1"/>
      <dgm:spPr/>
      <dgm:t>
        <a:bodyPr/>
        <a:lstStyle/>
        <a:p>
          <a:r>
            <a:rPr lang="es-MX" sz="1800" dirty="0"/>
            <a:t>Seguimiento </a:t>
          </a:r>
        </a:p>
        <a:p>
          <a:r>
            <a:rPr lang="es-MX" sz="1800" dirty="0"/>
            <a:t>Evaluación </a:t>
          </a:r>
          <a:endParaRPr lang="es-EC" sz="1800" dirty="0"/>
        </a:p>
      </dgm:t>
    </dgm:pt>
    <dgm:pt modelId="{CC057704-5BD0-4BF7-A572-4388D64FE616}" type="parTrans" cxnId="{EA69E46E-4EF4-467A-8223-A1BCFD927546}">
      <dgm:prSet/>
      <dgm:spPr/>
      <dgm:t>
        <a:bodyPr/>
        <a:lstStyle/>
        <a:p>
          <a:endParaRPr lang="es-EC" sz="1800"/>
        </a:p>
      </dgm:t>
    </dgm:pt>
    <dgm:pt modelId="{ADEA772D-7B9C-48B6-A09A-868E482841FE}" type="sibTrans" cxnId="{EA69E46E-4EF4-467A-8223-A1BCFD927546}">
      <dgm:prSet/>
      <dgm:spPr/>
      <dgm:t>
        <a:bodyPr/>
        <a:lstStyle/>
        <a:p>
          <a:endParaRPr lang="es-EC" sz="1800"/>
        </a:p>
      </dgm:t>
    </dgm:pt>
    <dgm:pt modelId="{91B92390-21DC-49F8-8139-5219FB343F6C}">
      <dgm:prSet phldrT="[Texto]" custT="1"/>
      <dgm:spPr/>
      <dgm:t>
        <a:bodyPr/>
        <a:lstStyle/>
        <a:p>
          <a:r>
            <a:rPr lang="es-MX" sz="1800" dirty="0"/>
            <a:t>Planificación</a:t>
          </a:r>
          <a:endParaRPr lang="es-EC" sz="1800" dirty="0"/>
        </a:p>
      </dgm:t>
    </dgm:pt>
    <dgm:pt modelId="{8A8AAD72-CB2E-4292-A505-24304384B648}" type="parTrans" cxnId="{53456264-412A-44A6-A9FF-291F33F9E091}">
      <dgm:prSet/>
      <dgm:spPr/>
      <dgm:t>
        <a:bodyPr/>
        <a:lstStyle/>
        <a:p>
          <a:endParaRPr lang="es-EC" sz="1800"/>
        </a:p>
      </dgm:t>
    </dgm:pt>
    <dgm:pt modelId="{EF5FDA65-D5AE-4D0B-8759-B485D1D4134E}" type="sibTrans" cxnId="{53456264-412A-44A6-A9FF-291F33F9E091}">
      <dgm:prSet/>
      <dgm:spPr/>
      <dgm:t>
        <a:bodyPr/>
        <a:lstStyle/>
        <a:p>
          <a:endParaRPr lang="es-EC" sz="1800"/>
        </a:p>
      </dgm:t>
    </dgm:pt>
    <dgm:pt modelId="{AD68E9D6-46AE-442B-A256-481816495700}">
      <dgm:prSet custT="1"/>
      <dgm:spPr/>
      <dgm:t>
        <a:bodyPr/>
        <a:lstStyle/>
        <a:p>
          <a:r>
            <a:rPr lang="es-MX" sz="1800" dirty="0"/>
            <a:t>Ejecución</a:t>
          </a:r>
          <a:endParaRPr lang="es-EC" sz="1800" dirty="0"/>
        </a:p>
      </dgm:t>
    </dgm:pt>
    <dgm:pt modelId="{1D944F99-65FF-4491-9889-5F74CE195DFC}" type="parTrans" cxnId="{0E5333BD-D5ED-4701-BA95-E9C7C747CF52}">
      <dgm:prSet/>
      <dgm:spPr/>
      <dgm:t>
        <a:bodyPr/>
        <a:lstStyle/>
        <a:p>
          <a:endParaRPr lang="es-EC" sz="1800"/>
        </a:p>
      </dgm:t>
    </dgm:pt>
    <dgm:pt modelId="{93AE5615-EA6B-48D4-A17C-213EB0B050B6}" type="sibTrans" cxnId="{0E5333BD-D5ED-4701-BA95-E9C7C747CF52}">
      <dgm:prSet/>
      <dgm:spPr/>
      <dgm:t>
        <a:bodyPr/>
        <a:lstStyle/>
        <a:p>
          <a:endParaRPr lang="es-EC" sz="1800"/>
        </a:p>
      </dgm:t>
    </dgm:pt>
    <dgm:pt modelId="{791DDD57-C47B-416F-B177-173FFC7A1130}" type="pres">
      <dgm:prSet presAssocID="{81E01290-ED2A-489A-A0FE-9260F5991FC8}" presName="Name0" presStyleCnt="0">
        <dgm:presLayoutVars>
          <dgm:chMax val="1"/>
          <dgm:dir/>
          <dgm:animLvl val="ctr"/>
          <dgm:resizeHandles val="exact"/>
        </dgm:presLayoutVars>
      </dgm:prSet>
      <dgm:spPr/>
      <dgm:t>
        <a:bodyPr/>
        <a:lstStyle/>
        <a:p>
          <a:endParaRPr lang="es-ES"/>
        </a:p>
      </dgm:t>
    </dgm:pt>
    <dgm:pt modelId="{EC91F088-EC60-4FF6-9FE2-2BAEBE6D5BFE}" type="pres">
      <dgm:prSet presAssocID="{F2450B81-2632-4EF1-AA0E-7C6C5A00B85D}" presName="centerShape" presStyleLbl="node0" presStyleIdx="0" presStyleCnt="1"/>
      <dgm:spPr/>
      <dgm:t>
        <a:bodyPr/>
        <a:lstStyle/>
        <a:p>
          <a:endParaRPr lang="es-ES"/>
        </a:p>
      </dgm:t>
    </dgm:pt>
    <dgm:pt modelId="{87F545A4-D7E9-4382-B3EE-DCED3E00AA8E}" type="pres">
      <dgm:prSet presAssocID="{EF21B3F2-DDD1-4186-B189-D10FBD6D61B0}" presName="node" presStyleLbl="node1" presStyleIdx="0" presStyleCnt="5" custRadScaleRad="101907" custRadScaleInc="-23530">
        <dgm:presLayoutVars>
          <dgm:bulletEnabled val="1"/>
        </dgm:presLayoutVars>
      </dgm:prSet>
      <dgm:spPr/>
      <dgm:t>
        <a:bodyPr/>
        <a:lstStyle/>
        <a:p>
          <a:endParaRPr lang="es-ES"/>
        </a:p>
      </dgm:t>
    </dgm:pt>
    <dgm:pt modelId="{BA54A628-FB5E-4537-9FB8-A995C649CC1E}" type="pres">
      <dgm:prSet presAssocID="{EF21B3F2-DDD1-4186-B189-D10FBD6D61B0}" presName="dummy" presStyleCnt="0"/>
      <dgm:spPr/>
    </dgm:pt>
    <dgm:pt modelId="{1DC8839C-EE68-4C0F-A69C-6B082BC96EFF}" type="pres">
      <dgm:prSet presAssocID="{638E466F-8770-41FD-B97B-B51F663AEA25}" presName="sibTrans" presStyleLbl="sibTrans2D1" presStyleIdx="0" presStyleCnt="5"/>
      <dgm:spPr/>
      <dgm:t>
        <a:bodyPr/>
        <a:lstStyle/>
        <a:p>
          <a:endParaRPr lang="es-ES"/>
        </a:p>
      </dgm:t>
    </dgm:pt>
    <dgm:pt modelId="{BAA5C898-7424-47BA-A79C-647C138DE17A}" type="pres">
      <dgm:prSet presAssocID="{DCE408D7-E64A-4101-B4A5-885CD05B918C}" presName="node" presStyleLbl="node1" presStyleIdx="1" presStyleCnt="5">
        <dgm:presLayoutVars>
          <dgm:bulletEnabled val="1"/>
        </dgm:presLayoutVars>
      </dgm:prSet>
      <dgm:spPr/>
      <dgm:t>
        <a:bodyPr/>
        <a:lstStyle/>
        <a:p>
          <a:endParaRPr lang="es-ES"/>
        </a:p>
      </dgm:t>
    </dgm:pt>
    <dgm:pt modelId="{283BB408-4239-4419-BFF3-749E10F835C1}" type="pres">
      <dgm:prSet presAssocID="{DCE408D7-E64A-4101-B4A5-885CD05B918C}" presName="dummy" presStyleCnt="0"/>
      <dgm:spPr/>
    </dgm:pt>
    <dgm:pt modelId="{666AF131-4E71-48EA-974E-56B175C9C4A6}" type="pres">
      <dgm:prSet presAssocID="{5D5679B7-B685-4475-85AB-8BE06FEE42C7}" presName="sibTrans" presStyleLbl="sibTrans2D1" presStyleIdx="1" presStyleCnt="5" custScaleX="106133"/>
      <dgm:spPr/>
      <dgm:t>
        <a:bodyPr/>
        <a:lstStyle/>
        <a:p>
          <a:endParaRPr lang="es-ES"/>
        </a:p>
      </dgm:t>
    </dgm:pt>
    <dgm:pt modelId="{78E4E600-9ABB-4537-83A4-0D38E953B559}" type="pres">
      <dgm:prSet presAssocID="{AD68E9D6-46AE-442B-A256-481816495700}" presName="node" presStyleLbl="node1" presStyleIdx="2" presStyleCnt="5">
        <dgm:presLayoutVars>
          <dgm:bulletEnabled val="1"/>
        </dgm:presLayoutVars>
      </dgm:prSet>
      <dgm:spPr/>
      <dgm:t>
        <a:bodyPr/>
        <a:lstStyle/>
        <a:p>
          <a:endParaRPr lang="es-ES"/>
        </a:p>
      </dgm:t>
    </dgm:pt>
    <dgm:pt modelId="{A1E8F79D-B3CB-4406-A88F-730259BB8CE4}" type="pres">
      <dgm:prSet presAssocID="{AD68E9D6-46AE-442B-A256-481816495700}" presName="dummy" presStyleCnt="0"/>
      <dgm:spPr/>
    </dgm:pt>
    <dgm:pt modelId="{2F902F0F-12C3-44FD-A422-21B8192B4775}" type="pres">
      <dgm:prSet presAssocID="{93AE5615-EA6B-48D4-A17C-213EB0B050B6}" presName="sibTrans" presStyleLbl="sibTrans2D1" presStyleIdx="2" presStyleCnt="5"/>
      <dgm:spPr/>
      <dgm:t>
        <a:bodyPr/>
        <a:lstStyle/>
        <a:p>
          <a:endParaRPr lang="es-ES"/>
        </a:p>
      </dgm:t>
    </dgm:pt>
    <dgm:pt modelId="{1273CE8A-36EC-4523-B75B-ADCB4279DF8F}" type="pres">
      <dgm:prSet presAssocID="{2DDC6DE4-391B-40B6-A6F9-17F402137222}" presName="node" presStyleLbl="node1" presStyleIdx="3" presStyleCnt="5">
        <dgm:presLayoutVars>
          <dgm:bulletEnabled val="1"/>
        </dgm:presLayoutVars>
      </dgm:prSet>
      <dgm:spPr/>
      <dgm:t>
        <a:bodyPr/>
        <a:lstStyle/>
        <a:p>
          <a:endParaRPr lang="es-ES"/>
        </a:p>
      </dgm:t>
    </dgm:pt>
    <dgm:pt modelId="{78B92D05-49F3-4618-ACF5-FF9C71FD7B3B}" type="pres">
      <dgm:prSet presAssocID="{2DDC6DE4-391B-40B6-A6F9-17F402137222}" presName="dummy" presStyleCnt="0"/>
      <dgm:spPr/>
    </dgm:pt>
    <dgm:pt modelId="{E81898DB-6420-4FC1-91C7-4A9DAD241F35}" type="pres">
      <dgm:prSet presAssocID="{ADEA772D-7B9C-48B6-A09A-868E482841FE}" presName="sibTrans" presStyleLbl="sibTrans2D1" presStyleIdx="3" presStyleCnt="5"/>
      <dgm:spPr/>
      <dgm:t>
        <a:bodyPr/>
        <a:lstStyle/>
        <a:p>
          <a:endParaRPr lang="es-ES"/>
        </a:p>
      </dgm:t>
    </dgm:pt>
    <dgm:pt modelId="{BA710D4D-DFAF-448D-9505-EF5C50488678}" type="pres">
      <dgm:prSet presAssocID="{91B92390-21DC-49F8-8139-5219FB343F6C}" presName="node" presStyleLbl="node1" presStyleIdx="4" presStyleCnt="5">
        <dgm:presLayoutVars>
          <dgm:bulletEnabled val="1"/>
        </dgm:presLayoutVars>
      </dgm:prSet>
      <dgm:spPr/>
      <dgm:t>
        <a:bodyPr/>
        <a:lstStyle/>
        <a:p>
          <a:endParaRPr lang="es-ES"/>
        </a:p>
      </dgm:t>
    </dgm:pt>
    <dgm:pt modelId="{46602325-984B-44F9-BF51-1AC934B91504}" type="pres">
      <dgm:prSet presAssocID="{91B92390-21DC-49F8-8139-5219FB343F6C}" presName="dummy" presStyleCnt="0"/>
      <dgm:spPr/>
    </dgm:pt>
    <dgm:pt modelId="{C18C55A4-9B67-4186-BFAF-8458740C4C31}" type="pres">
      <dgm:prSet presAssocID="{EF5FDA65-D5AE-4D0B-8759-B485D1D4134E}" presName="sibTrans" presStyleLbl="sibTrans2D1" presStyleIdx="4" presStyleCnt="5"/>
      <dgm:spPr/>
      <dgm:t>
        <a:bodyPr/>
        <a:lstStyle/>
        <a:p>
          <a:endParaRPr lang="es-ES"/>
        </a:p>
      </dgm:t>
    </dgm:pt>
  </dgm:ptLst>
  <dgm:cxnLst>
    <dgm:cxn modelId="{53456264-412A-44A6-A9FF-291F33F9E091}" srcId="{F2450B81-2632-4EF1-AA0E-7C6C5A00B85D}" destId="{91B92390-21DC-49F8-8139-5219FB343F6C}" srcOrd="4" destOrd="0" parTransId="{8A8AAD72-CB2E-4292-A505-24304384B648}" sibTransId="{EF5FDA65-D5AE-4D0B-8759-B485D1D4134E}"/>
    <dgm:cxn modelId="{186093EF-142E-4CCB-88F7-A83A5473911E}" type="presOf" srcId="{DCE408D7-E64A-4101-B4A5-885CD05B918C}" destId="{BAA5C898-7424-47BA-A79C-647C138DE17A}" srcOrd="0" destOrd="0" presId="urn:microsoft.com/office/officeart/2005/8/layout/radial6"/>
    <dgm:cxn modelId="{0E5333BD-D5ED-4701-BA95-E9C7C747CF52}" srcId="{F2450B81-2632-4EF1-AA0E-7C6C5A00B85D}" destId="{AD68E9D6-46AE-442B-A256-481816495700}" srcOrd="2" destOrd="0" parTransId="{1D944F99-65FF-4491-9889-5F74CE195DFC}" sibTransId="{93AE5615-EA6B-48D4-A17C-213EB0B050B6}"/>
    <dgm:cxn modelId="{EA69E46E-4EF4-467A-8223-A1BCFD927546}" srcId="{F2450B81-2632-4EF1-AA0E-7C6C5A00B85D}" destId="{2DDC6DE4-391B-40B6-A6F9-17F402137222}" srcOrd="3" destOrd="0" parTransId="{CC057704-5BD0-4BF7-A572-4388D64FE616}" sibTransId="{ADEA772D-7B9C-48B6-A09A-868E482841FE}"/>
    <dgm:cxn modelId="{D03E8EBF-2926-4DDA-A59C-4285873F812C}" type="presOf" srcId="{F2450B81-2632-4EF1-AA0E-7C6C5A00B85D}" destId="{EC91F088-EC60-4FF6-9FE2-2BAEBE6D5BFE}" srcOrd="0" destOrd="0" presId="urn:microsoft.com/office/officeart/2005/8/layout/radial6"/>
    <dgm:cxn modelId="{023145FE-62BB-4C7D-AE6D-A6D00FFD6067}" type="presOf" srcId="{2DDC6DE4-391B-40B6-A6F9-17F402137222}" destId="{1273CE8A-36EC-4523-B75B-ADCB4279DF8F}" srcOrd="0" destOrd="0" presId="urn:microsoft.com/office/officeart/2005/8/layout/radial6"/>
    <dgm:cxn modelId="{09177110-7351-4EF2-8260-6E99AD8FC30E}" type="presOf" srcId="{EF21B3F2-DDD1-4186-B189-D10FBD6D61B0}" destId="{87F545A4-D7E9-4382-B3EE-DCED3E00AA8E}" srcOrd="0" destOrd="0" presId="urn:microsoft.com/office/officeart/2005/8/layout/radial6"/>
    <dgm:cxn modelId="{0F825C99-9A7B-447D-9CE4-0C6A141B5501}" type="presOf" srcId="{AD68E9D6-46AE-442B-A256-481816495700}" destId="{78E4E600-9ABB-4537-83A4-0D38E953B559}" srcOrd="0" destOrd="0" presId="urn:microsoft.com/office/officeart/2005/8/layout/radial6"/>
    <dgm:cxn modelId="{74720DA8-DD01-4E85-B545-7E6CCE98A663}" srcId="{F2450B81-2632-4EF1-AA0E-7C6C5A00B85D}" destId="{EF21B3F2-DDD1-4186-B189-D10FBD6D61B0}" srcOrd="0" destOrd="0" parTransId="{1333835D-F69D-4AE3-8854-133B652BB72F}" sibTransId="{638E466F-8770-41FD-B97B-B51F663AEA25}"/>
    <dgm:cxn modelId="{23174100-AA2E-40DD-A9A7-E905E7932760}" srcId="{F2450B81-2632-4EF1-AA0E-7C6C5A00B85D}" destId="{DCE408D7-E64A-4101-B4A5-885CD05B918C}" srcOrd="1" destOrd="0" parTransId="{CD05A5A8-2764-4D24-92CB-25DCE7B01861}" sibTransId="{5D5679B7-B685-4475-85AB-8BE06FEE42C7}"/>
    <dgm:cxn modelId="{763EB454-FDB5-4A5A-B61C-590315A78F47}" type="presOf" srcId="{5D5679B7-B685-4475-85AB-8BE06FEE42C7}" destId="{666AF131-4E71-48EA-974E-56B175C9C4A6}" srcOrd="0" destOrd="0" presId="urn:microsoft.com/office/officeart/2005/8/layout/radial6"/>
    <dgm:cxn modelId="{61E364D5-DFF1-4855-8F5B-4CE82D2CD20E}" srcId="{81E01290-ED2A-489A-A0FE-9260F5991FC8}" destId="{F2450B81-2632-4EF1-AA0E-7C6C5A00B85D}" srcOrd="0" destOrd="0" parTransId="{8E6FFF40-2933-4F53-9B75-CE77A4DC61F9}" sibTransId="{B6215F04-0433-4296-9A38-019425AFF9D6}"/>
    <dgm:cxn modelId="{CB290DBB-3116-4F0D-9EDE-4387C0CCC2D2}" type="presOf" srcId="{EF5FDA65-D5AE-4D0B-8759-B485D1D4134E}" destId="{C18C55A4-9B67-4186-BFAF-8458740C4C31}" srcOrd="0" destOrd="0" presId="urn:microsoft.com/office/officeart/2005/8/layout/radial6"/>
    <dgm:cxn modelId="{7DEB8552-AE2C-40B5-91D3-EEE202AD5DA7}" type="presOf" srcId="{ADEA772D-7B9C-48B6-A09A-868E482841FE}" destId="{E81898DB-6420-4FC1-91C7-4A9DAD241F35}" srcOrd="0" destOrd="0" presId="urn:microsoft.com/office/officeart/2005/8/layout/radial6"/>
    <dgm:cxn modelId="{488728BF-5F09-4C0E-A4D2-A874DF18A5DE}" type="presOf" srcId="{91B92390-21DC-49F8-8139-5219FB343F6C}" destId="{BA710D4D-DFAF-448D-9505-EF5C50488678}" srcOrd="0" destOrd="0" presId="urn:microsoft.com/office/officeart/2005/8/layout/radial6"/>
    <dgm:cxn modelId="{1A5CF9A8-3940-4A37-9BD8-B111C51D8291}" type="presOf" srcId="{638E466F-8770-41FD-B97B-B51F663AEA25}" destId="{1DC8839C-EE68-4C0F-A69C-6B082BC96EFF}" srcOrd="0" destOrd="0" presId="urn:microsoft.com/office/officeart/2005/8/layout/radial6"/>
    <dgm:cxn modelId="{A536013B-3F5D-4637-BE23-33F4D078E3B8}" type="presOf" srcId="{93AE5615-EA6B-48D4-A17C-213EB0B050B6}" destId="{2F902F0F-12C3-44FD-A422-21B8192B4775}" srcOrd="0" destOrd="0" presId="urn:microsoft.com/office/officeart/2005/8/layout/radial6"/>
    <dgm:cxn modelId="{5A9AF88C-54C1-4232-B010-C1181D6010E0}" type="presOf" srcId="{81E01290-ED2A-489A-A0FE-9260F5991FC8}" destId="{791DDD57-C47B-416F-B177-173FFC7A1130}" srcOrd="0" destOrd="0" presId="urn:microsoft.com/office/officeart/2005/8/layout/radial6"/>
    <dgm:cxn modelId="{C6A8B2C9-9F8B-43B6-BB06-917A9CF737FE}" type="presParOf" srcId="{791DDD57-C47B-416F-B177-173FFC7A1130}" destId="{EC91F088-EC60-4FF6-9FE2-2BAEBE6D5BFE}" srcOrd="0" destOrd="0" presId="urn:microsoft.com/office/officeart/2005/8/layout/radial6"/>
    <dgm:cxn modelId="{23A5269B-8C9B-461A-B295-681968135F54}" type="presParOf" srcId="{791DDD57-C47B-416F-B177-173FFC7A1130}" destId="{87F545A4-D7E9-4382-B3EE-DCED3E00AA8E}" srcOrd="1" destOrd="0" presId="urn:microsoft.com/office/officeart/2005/8/layout/radial6"/>
    <dgm:cxn modelId="{8719D2CB-4936-42ED-B32B-3F4B7403EC3D}" type="presParOf" srcId="{791DDD57-C47B-416F-B177-173FFC7A1130}" destId="{BA54A628-FB5E-4537-9FB8-A995C649CC1E}" srcOrd="2" destOrd="0" presId="urn:microsoft.com/office/officeart/2005/8/layout/radial6"/>
    <dgm:cxn modelId="{DDA17104-FF66-4B10-9A5E-784166476453}" type="presParOf" srcId="{791DDD57-C47B-416F-B177-173FFC7A1130}" destId="{1DC8839C-EE68-4C0F-A69C-6B082BC96EFF}" srcOrd="3" destOrd="0" presId="urn:microsoft.com/office/officeart/2005/8/layout/radial6"/>
    <dgm:cxn modelId="{45454505-F020-466F-9F8C-DE7AD32C1A54}" type="presParOf" srcId="{791DDD57-C47B-416F-B177-173FFC7A1130}" destId="{BAA5C898-7424-47BA-A79C-647C138DE17A}" srcOrd="4" destOrd="0" presId="urn:microsoft.com/office/officeart/2005/8/layout/radial6"/>
    <dgm:cxn modelId="{7019CB33-A2B4-4E2F-86C4-C105F8AE0CE3}" type="presParOf" srcId="{791DDD57-C47B-416F-B177-173FFC7A1130}" destId="{283BB408-4239-4419-BFF3-749E10F835C1}" srcOrd="5" destOrd="0" presId="urn:microsoft.com/office/officeart/2005/8/layout/radial6"/>
    <dgm:cxn modelId="{6C7A9031-E6E4-4284-A6C7-D7891E1B4014}" type="presParOf" srcId="{791DDD57-C47B-416F-B177-173FFC7A1130}" destId="{666AF131-4E71-48EA-974E-56B175C9C4A6}" srcOrd="6" destOrd="0" presId="urn:microsoft.com/office/officeart/2005/8/layout/radial6"/>
    <dgm:cxn modelId="{852636AE-101B-489B-BB6D-E7B932AC50B8}" type="presParOf" srcId="{791DDD57-C47B-416F-B177-173FFC7A1130}" destId="{78E4E600-9ABB-4537-83A4-0D38E953B559}" srcOrd="7" destOrd="0" presId="urn:microsoft.com/office/officeart/2005/8/layout/radial6"/>
    <dgm:cxn modelId="{C61AF254-EA05-49CE-8B08-7DE25B0A8719}" type="presParOf" srcId="{791DDD57-C47B-416F-B177-173FFC7A1130}" destId="{A1E8F79D-B3CB-4406-A88F-730259BB8CE4}" srcOrd="8" destOrd="0" presId="urn:microsoft.com/office/officeart/2005/8/layout/radial6"/>
    <dgm:cxn modelId="{76BDB296-0271-4AA4-BAFF-14DBC5F07EEA}" type="presParOf" srcId="{791DDD57-C47B-416F-B177-173FFC7A1130}" destId="{2F902F0F-12C3-44FD-A422-21B8192B4775}" srcOrd="9" destOrd="0" presId="urn:microsoft.com/office/officeart/2005/8/layout/radial6"/>
    <dgm:cxn modelId="{4BA6CD9A-AF75-4358-8526-E2164BD14238}" type="presParOf" srcId="{791DDD57-C47B-416F-B177-173FFC7A1130}" destId="{1273CE8A-36EC-4523-B75B-ADCB4279DF8F}" srcOrd="10" destOrd="0" presId="urn:microsoft.com/office/officeart/2005/8/layout/radial6"/>
    <dgm:cxn modelId="{1CCFF121-5396-4855-BA47-B9441F5FFAFC}" type="presParOf" srcId="{791DDD57-C47B-416F-B177-173FFC7A1130}" destId="{78B92D05-49F3-4618-ACF5-FF9C71FD7B3B}" srcOrd="11" destOrd="0" presId="urn:microsoft.com/office/officeart/2005/8/layout/radial6"/>
    <dgm:cxn modelId="{CC539735-CBA6-43A6-8516-F9217A7D21C6}" type="presParOf" srcId="{791DDD57-C47B-416F-B177-173FFC7A1130}" destId="{E81898DB-6420-4FC1-91C7-4A9DAD241F35}" srcOrd="12" destOrd="0" presId="urn:microsoft.com/office/officeart/2005/8/layout/radial6"/>
    <dgm:cxn modelId="{AF31872B-48F3-48BD-9E22-96A54D7BFB3D}" type="presParOf" srcId="{791DDD57-C47B-416F-B177-173FFC7A1130}" destId="{BA710D4D-DFAF-448D-9505-EF5C50488678}" srcOrd="13" destOrd="0" presId="urn:microsoft.com/office/officeart/2005/8/layout/radial6"/>
    <dgm:cxn modelId="{18E952C2-C1D7-4AA2-8EF3-867177679358}" type="presParOf" srcId="{791DDD57-C47B-416F-B177-173FFC7A1130}" destId="{46602325-984B-44F9-BF51-1AC934B91504}" srcOrd="14" destOrd="0" presId="urn:microsoft.com/office/officeart/2005/8/layout/radial6"/>
    <dgm:cxn modelId="{761BFCCD-F9BE-422C-931C-ACCF5BFBAB38}" type="presParOf" srcId="{791DDD57-C47B-416F-B177-173FFC7A1130}" destId="{C18C55A4-9B67-4186-BFAF-8458740C4C31}" srcOrd="15"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0AB15-A91B-4597-B5D2-7EFDE4AC92F8}">
      <dsp:nvSpPr>
        <dsp:cNvPr id="0" name=""/>
        <dsp:cNvSpPr/>
      </dsp:nvSpPr>
      <dsp:spPr>
        <a:xfrm>
          <a:off x="1587" y="821922"/>
          <a:ext cx="3385343" cy="2031206"/>
        </a:xfrm>
        <a:prstGeom prst="roundRect">
          <a:avLst>
            <a:gd name="adj" fmla="val 10000"/>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MX" sz="3800" kern="1200" dirty="0">
              <a:solidFill>
                <a:schemeClr val="tx1"/>
              </a:solidFill>
            </a:rPr>
            <a:t>Proceso de Rendición de Cuentas</a:t>
          </a:r>
          <a:endParaRPr lang="es-EC" sz="3800" kern="1200" dirty="0">
            <a:solidFill>
              <a:schemeClr val="tx1"/>
            </a:solidFill>
          </a:endParaRPr>
        </a:p>
      </dsp:txBody>
      <dsp:txXfrm>
        <a:off x="61079" y="881414"/>
        <a:ext cx="3266359" cy="1912222"/>
      </dsp:txXfrm>
    </dsp:sp>
    <dsp:sp modelId="{DA45729C-CB97-47EF-9BED-5FD06CB9DA03}">
      <dsp:nvSpPr>
        <dsp:cNvPr id="0" name=""/>
        <dsp:cNvSpPr/>
      </dsp:nvSpPr>
      <dsp:spPr>
        <a:xfrm>
          <a:off x="3725465" y="1417742"/>
          <a:ext cx="717692" cy="839565"/>
        </a:xfrm>
        <a:prstGeom prst="rightArrow">
          <a:avLst>
            <a:gd name="adj1" fmla="val 60000"/>
            <a:gd name="adj2" fmla="val 50000"/>
          </a:avLst>
        </a:prstGeom>
        <a:solidFill>
          <a:schemeClr val="accent3">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s-EC" sz="3000" kern="1200"/>
        </a:p>
      </dsp:txBody>
      <dsp:txXfrm>
        <a:off x="3725465" y="1585655"/>
        <a:ext cx="502384" cy="503739"/>
      </dsp:txXfrm>
    </dsp:sp>
    <dsp:sp modelId="{C481E7A2-CFE3-40EC-ADEB-63D9194FC5B7}">
      <dsp:nvSpPr>
        <dsp:cNvPr id="0" name=""/>
        <dsp:cNvSpPr/>
      </dsp:nvSpPr>
      <dsp:spPr>
        <a:xfrm>
          <a:off x="4741068" y="821922"/>
          <a:ext cx="3385343" cy="2031206"/>
        </a:xfrm>
        <a:prstGeom prst="roundRect">
          <a:avLst>
            <a:gd name="adj" fmla="val 10000"/>
          </a:avLst>
        </a:prstGeom>
        <a:solidFill>
          <a:schemeClr val="accent3">
            <a:hueOff val="10192614"/>
            <a:satOff val="-831"/>
            <a:lumOff val="-2157"/>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MX" sz="3800" kern="1200" dirty="0">
              <a:solidFill>
                <a:schemeClr val="tx1"/>
              </a:solidFill>
            </a:rPr>
            <a:t>Mecanismos de Control Social </a:t>
          </a:r>
          <a:endParaRPr lang="es-EC" sz="3800" kern="1200" dirty="0">
            <a:solidFill>
              <a:schemeClr val="tx1"/>
            </a:solidFill>
          </a:endParaRPr>
        </a:p>
      </dsp:txBody>
      <dsp:txXfrm>
        <a:off x="4800560" y="881414"/>
        <a:ext cx="3266359" cy="19122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B1174-1B1F-4B2F-A833-4A4995146FE5}">
      <dsp:nvSpPr>
        <dsp:cNvPr id="0" name=""/>
        <dsp:cNvSpPr/>
      </dsp:nvSpPr>
      <dsp:spPr>
        <a:xfrm>
          <a:off x="4774323" y="1841960"/>
          <a:ext cx="1578822" cy="1578822"/>
        </a:xfrm>
        <a:prstGeom prst="round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a:lnSpc>
              <a:spcPct val="90000"/>
            </a:lnSpc>
            <a:spcBef>
              <a:spcPct val="0"/>
            </a:spcBef>
            <a:spcAft>
              <a:spcPct val="35000"/>
            </a:spcAft>
          </a:pPr>
          <a:r>
            <a:rPr lang="es-MX" sz="2300" kern="1200">
              <a:solidFill>
                <a:schemeClr val="tx1"/>
              </a:solidFill>
            </a:rPr>
            <a:t>¿Qué es la Rendición de Cuentas? </a:t>
          </a:r>
          <a:endParaRPr lang="es-EC" sz="2300" kern="1200" dirty="0">
            <a:solidFill>
              <a:schemeClr val="tx1"/>
            </a:solidFill>
          </a:endParaRPr>
        </a:p>
      </dsp:txBody>
      <dsp:txXfrm>
        <a:off x="4851395" y="1919032"/>
        <a:ext cx="1424678" cy="1424678"/>
      </dsp:txXfrm>
    </dsp:sp>
    <dsp:sp modelId="{9914FBD0-9871-44BE-BDBD-FCBA1BE20846}">
      <dsp:nvSpPr>
        <dsp:cNvPr id="0" name=""/>
        <dsp:cNvSpPr/>
      </dsp:nvSpPr>
      <dsp:spPr>
        <a:xfrm rot="16200000">
          <a:off x="5171886" y="1450111"/>
          <a:ext cx="783696" cy="0"/>
        </a:xfrm>
        <a:custGeom>
          <a:avLst/>
          <a:gdLst/>
          <a:ahLst/>
          <a:cxnLst/>
          <a:rect l="0" t="0" r="0" b="0"/>
          <a:pathLst>
            <a:path>
              <a:moveTo>
                <a:pt x="0" y="0"/>
              </a:moveTo>
              <a:lnTo>
                <a:pt x="783696" y="0"/>
              </a:lnTo>
            </a:path>
          </a:pathLst>
        </a:custGeom>
        <a:noFill/>
        <a:ln w="1587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3639DF0-9582-444E-A625-669321D6142B}">
      <dsp:nvSpPr>
        <dsp:cNvPr id="0" name=""/>
        <dsp:cNvSpPr/>
      </dsp:nvSpPr>
      <dsp:spPr>
        <a:xfrm>
          <a:off x="5034829" y="452"/>
          <a:ext cx="1057811" cy="1057811"/>
        </a:xfrm>
        <a:prstGeom prst="roundRect">
          <a:avLst/>
        </a:prstGeom>
        <a:gradFill rotWithShape="0">
          <a:gsLst>
            <a:gs pos="0">
              <a:schemeClr val="accent3">
                <a:hueOff val="1698769"/>
                <a:satOff val="-139"/>
                <a:lumOff val="-359"/>
                <a:alphaOff val="0"/>
                <a:shade val="85000"/>
                <a:satMod val="130000"/>
              </a:schemeClr>
            </a:gs>
            <a:gs pos="34000">
              <a:schemeClr val="accent3">
                <a:hueOff val="1698769"/>
                <a:satOff val="-139"/>
                <a:lumOff val="-359"/>
                <a:alphaOff val="0"/>
                <a:shade val="87000"/>
                <a:satMod val="125000"/>
              </a:schemeClr>
            </a:gs>
            <a:gs pos="70000">
              <a:schemeClr val="accent3">
                <a:hueOff val="1698769"/>
                <a:satOff val="-139"/>
                <a:lumOff val="-359"/>
                <a:alphaOff val="0"/>
                <a:tint val="100000"/>
                <a:shade val="90000"/>
                <a:satMod val="130000"/>
              </a:schemeClr>
            </a:gs>
            <a:gs pos="100000">
              <a:schemeClr val="accent3">
                <a:hueOff val="1698769"/>
                <a:satOff val="-139"/>
                <a:lumOff val="-35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s-MX" sz="2000" kern="1200">
              <a:solidFill>
                <a:schemeClr val="tx1"/>
              </a:solidFill>
            </a:rPr>
            <a:t>Es un derecho</a:t>
          </a:r>
          <a:endParaRPr lang="es-EC" sz="2000" kern="1200" dirty="0">
            <a:solidFill>
              <a:schemeClr val="tx1"/>
            </a:solidFill>
          </a:endParaRPr>
        </a:p>
      </dsp:txBody>
      <dsp:txXfrm>
        <a:off x="5086467" y="52090"/>
        <a:ext cx="954535" cy="954535"/>
      </dsp:txXfrm>
    </dsp:sp>
    <dsp:sp modelId="{7FFD67F6-8EB8-4AA5-9351-BF05AC37291D}">
      <dsp:nvSpPr>
        <dsp:cNvPr id="0" name=""/>
        <dsp:cNvSpPr/>
      </dsp:nvSpPr>
      <dsp:spPr>
        <a:xfrm rot="19800000">
          <a:off x="6318593" y="2046649"/>
          <a:ext cx="515821" cy="0"/>
        </a:xfrm>
        <a:custGeom>
          <a:avLst/>
          <a:gdLst/>
          <a:ahLst/>
          <a:cxnLst/>
          <a:rect l="0" t="0" r="0" b="0"/>
          <a:pathLst>
            <a:path>
              <a:moveTo>
                <a:pt x="0" y="0"/>
              </a:moveTo>
              <a:lnTo>
                <a:pt x="515821" y="0"/>
              </a:lnTo>
            </a:path>
          </a:pathLst>
        </a:custGeom>
        <a:noFill/>
        <a:ln w="1587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645DA5F-27FC-4F65-85C7-C1C4AA66755F}">
      <dsp:nvSpPr>
        <dsp:cNvPr id="0" name=""/>
        <dsp:cNvSpPr/>
      </dsp:nvSpPr>
      <dsp:spPr>
        <a:xfrm>
          <a:off x="6799860" y="920470"/>
          <a:ext cx="1168543" cy="1319788"/>
        </a:xfrm>
        <a:prstGeom prst="roundRect">
          <a:avLst/>
        </a:prstGeom>
        <a:gradFill rotWithShape="0">
          <a:gsLst>
            <a:gs pos="0">
              <a:schemeClr val="accent3">
                <a:hueOff val="3397538"/>
                <a:satOff val="-277"/>
                <a:lumOff val="-719"/>
                <a:alphaOff val="0"/>
                <a:shade val="85000"/>
                <a:satMod val="130000"/>
              </a:schemeClr>
            </a:gs>
            <a:gs pos="34000">
              <a:schemeClr val="accent3">
                <a:hueOff val="3397538"/>
                <a:satOff val="-277"/>
                <a:lumOff val="-719"/>
                <a:alphaOff val="0"/>
                <a:shade val="87000"/>
                <a:satMod val="125000"/>
              </a:schemeClr>
            </a:gs>
            <a:gs pos="70000">
              <a:schemeClr val="accent3">
                <a:hueOff val="3397538"/>
                <a:satOff val="-277"/>
                <a:lumOff val="-719"/>
                <a:alphaOff val="0"/>
                <a:tint val="100000"/>
                <a:shade val="90000"/>
                <a:satMod val="130000"/>
              </a:schemeClr>
            </a:gs>
            <a:gs pos="100000">
              <a:schemeClr val="accent3">
                <a:hueOff val="3397538"/>
                <a:satOff val="-277"/>
                <a:lumOff val="-71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s-MX" sz="1800" kern="1200">
              <a:solidFill>
                <a:schemeClr val="tx1"/>
              </a:solidFill>
            </a:rPr>
            <a:t>Es un ejercicio de control social</a:t>
          </a:r>
          <a:endParaRPr lang="es-EC" sz="1800" kern="1200" dirty="0">
            <a:solidFill>
              <a:schemeClr val="tx1"/>
            </a:solidFill>
          </a:endParaRPr>
        </a:p>
      </dsp:txBody>
      <dsp:txXfrm>
        <a:off x="6856904" y="977514"/>
        <a:ext cx="1054455" cy="1205700"/>
      </dsp:txXfrm>
    </dsp:sp>
    <dsp:sp modelId="{7BE68EA4-21A5-4A79-B30A-87F72A43D177}">
      <dsp:nvSpPr>
        <dsp:cNvPr id="0" name=""/>
        <dsp:cNvSpPr/>
      </dsp:nvSpPr>
      <dsp:spPr>
        <a:xfrm rot="1800000">
          <a:off x="6327192" y="3183999"/>
          <a:ext cx="387446" cy="0"/>
        </a:xfrm>
        <a:custGeom>
          <a:avLst/>
          <a:gdLst/>
          <a:ahLst/>
          <a:cxnLst/>
          <a:rect l="0" t="0" r="0" b="0"/>
          <a:pathLst>
            <a:path>
              <a:moveTo>
                <a:pt x="0" y="0"/>
              </a:moveTo>
              <a:lnTo>
                <a:pt x="387446" y="0"/>
              </a:lnTo>
            </a:path>
          </a:pathLst>
        </a:custGeom>
        <a:noFill/>
        <a:ln w="1587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E8F9830-BB0D-41C8-BAAC-B52B59C57973}">
      <dsp:nvSpPr>
        <dsp:cNvPr id="0" name=""/>
        <dsp:cNvSpPr/>
      </dsp:nvSpPr>
      <dsp:spPr>
        <a:xfrm>
          <a:off x="6688684" y="3069207"/>
          <a:ext cx="1390894" cy="1226341"/>
        </a:xfrm>
        <a:prstGeom prst="roundRect">
          <a:avLst/>
        </a:prstGeom>
        <a:gradFill rotWithShape="0">
          <a:gsLst>
            <a:gs pos="0">
              <a:schemeClr val="accent3">
                <a:hueOff val="5096307"/>
                <a:satOff val="-416"/>
                <a:lumOff val="-1078"/>
                <a:alphaOff val="0"/>
                <a:shade val="85000"/>
                <a:satMod val="130000"/>
              </a:schemeClr>
            </a:gs>
            <a:gs pos="34000">
              <a:schemeClr val="accent3">
                <a:hueOff val="5096307"/>
                <a:satOff val="-416"/>
                <a:lumOff val="-1078"/>
                <a:alphaOff val="0"/>
                <a:shade val="87000"/>
                <a:satMod val="125000"/>
              </a:schemeClr>
            </a:gs>
            <a:gs pos="70000">
              <a:schemeClr val="accent3">
                <a:hueOff val="5096307"/>
                <a:satOff val="-416"/>
                <a:lumOff val="-1078"/>
                <a:alphaOff val="0"/>
                <a:tint val="100000"/>
                <a:shade val="90000"/>
                <a:satMod val="130000"/>
              </a:schemeClr>
            </a:gs>
            <a:gs pos="100000">
              <a:schemeClr val="accent3">
                <a:hueOff val="5096307"/>
                <a:satOff val="-416"/>
                <a:lumOff val="-1078"/>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s-MX" sz="1700" kern="1200">
              <a:solidFill>
                <a:schemeClr val="tx1"/>
              </a:solidFill>
            </a:rPr>
            <a:t>Es un espacio de encuentro </a:t>
          </a:r>
        </a:p>
        <a:p>
          <a:pPr lvl="0" algn="ctr" defTabSz="755650">
            <a:lnSpc>
              <a:spcPct val="90000"/>
            </a:lnSpc>
            <a:spcBef>
              <a:spcPct val="0"/>
            </a:spcBef>
            <a:spcAft>
              <a:spcPct val="35000"/>
            </a:spcAft>
          </a:pPr>
          <a:r>
            <a:rPr lang="es-MX" sz="1700" kern="1200">
              <a:solidFill>
                <a:schemeClr val="tx1"/>
              </a:solidFill>
            </a:rPr>
            <a:t>Ciud.– Gob.</a:t>
          </a:r>
          <a:endParaRPr lang="es-EC" sz="1700" kern="1200" dirty="0">
            <a:solidFill>
              <a:schemeClr val="tx1"/>
            </a:solidFill>
          </a:endParaRPr>
        </a:p>
      </dsp:txBody>
      <dsp:txXfrm>
        <a:off x="6748549" y="3129072"/>
        <a:ext cx="1271164" cy="1106611"/>
      </dsp:txXfrm>
    </dsp:sp>
    <dsp:sp modelId="{D7E87055-AF03-4AA2-995E-3059422C2FE4}">
      <dsp:nvSpPr>
        <dsp:cNvPr id="0" name=""/>
        <dsp:cNvSpPr/>
      </dsp:nvSpPr>
      <dsp:spPr>
        <a:xfrm rot="5400000">
          <a:off x="5171886" y="3812631"/>
          <a:ext cx="783696" cy="0"/>
        </a:xfrm>
        <a:custGeom>
          <a:avLst/>
          <a:gdLst/>
          <a:ahLst/>
          <a:cxnLst/>
          <a:rect l="0" t="0" r="0" b="0"/>
          <a:pathLst>
            <a:path>
              <a:moveTo>
                <a:pt x="0" y="0"/>
              </a:moveTo>
              <a:lnTo>
                <a:pt x="783696" y="0"/>
              </a:lnTo>
            </a:path>
          </a:pathLst>
        </a:custGeom>
        <a:noFill/>
        <a:ln w="1587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BFCD9F4-319C-43B3-B432-940155F3CC68}">
      <dsp:nvSpPr>
        <dsp:cNvPr id="0" name=""/>
        <dsp:cNvSpPr/>
      </dsp:nvSpPr>
      <dsp:spPr>
        <a:xfrm>
          <a:off x="4809563" y="4204479"/>
          <a:ext cx="1508343" cy="1057811"/>
        </a:xfrm>
        <a:prstGeom prst="roundRect">
          <a:avLst/>
        </a:prstGeom>
        <a:gradFill rotWithShape="0">
          <a:gsLst>
            <a:gs pos="0">
              <a:schemeClr val="accent3">
                <a:hueOff val="6795076"/>
                <a:satOff val="-554"/>
                <a:lumOff val="-1438"/>
                <a:alphaOff val="0"/>
                <a:shade val="85000"/>
                <a:satMod val="130000"/>
              </a:schemeClr>
            </a:gs>
            <a:gs pos="34000">
              <a:schemeClr val="accent3">
                <a:hueOff val="6795076"/>
                <a:satOff val="-554"/>
                <a:lumOff val="-1438"/>
                <a:alphaOff val="0"/>
                <a:shade val="87000"/>
                <a:satMod val="125000"/>
              </a:schemeClr>
            </a:gs>
            <a:gs pos="70000">
              <a:schemeClr val="accent3">
                <a:hueOff val="6795076"/>
                <a:satOff val="-554"/>
                <a:lumOff val="-1438"/>
                <a:alphaOff val="0"/>
                <a:tint val="100000"/>
                <a:shade val="90000"/>
                <a:satMod val="130000"/>
              </a:schemeClr>
            </a:gs>
            <a:gs pos="100000">
              <a:schemeClr val="accent3">
                <a:hueOff val="6795076"/>
                <a:satOff val="-554"/>
                <a:lumOff val="-1438"/>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s-MX" sz="2000" kern="1200">
              <a:solidFill>
                <a:schemeClr val="tx1"/>
              </a:solidFill>
            </a:rPr>
            <a:t>Es un deber de las autoridades</a:t>
          </a:r>
          <a:endParaRPr lang="es-EC" sz="2000" kern="1200" dirty="0">
            <a:solidFill>
              <a:schemeClr val="tx1"/>
            </a:solidFill>
          </a:endParaRPr>
        </a:p>
      </dsp:txBody>
      <dsp:txXfrm>
        <a:off x="4861201" y="4256117"/>
        <a:ext cx="1405067" cy="954535"/>
      </dsp:txXfrm>
    </dsp:sp>
    <dsp:sp modelId="{0A4F00DB-8B4E-4AA1-AF06-F10CE820C1BB}">
      <dsp:nvSpPr>
        <dsp:cNvPr id="0" name=""/>
        <dsp:cNvSpPr/>
      </dsp:nvSpPr>
      <dsp:spPr>
        <a:xfrm rot="9000000">
          <a:off x="4350835" y="3200611"/>
          <a:ext cx="453893" cy="0"/>
        </a:xfrm>
        <a:custGeom>
          <a:avLst/>
          <a:gdLst/>
          <a:ahLst/>
          <a:cxnLst/>
          <a:rect l="0" t="0" r="0" b="0"/>
          <a:pathLst>
            <a:path>
              <a:moveTo>
                <a:pt x="0" y="0"/>
              </a:moveTo>
              <a:lnTo>
                <a:pt x="453893" y="0"/>
              </a:lnTo>
            </a:path>
          </a:pathLst>
        </a:custGeom>
        <a:noFill/>
        <a:ln w="1587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58AE319-82ED-4306-BBDF-09FC6292E4BB}">
      <dsp:nvSpPr>
        <dsp:cNvPr id="0" name=""/>
        <dsp:cNvSpPr/>
      </dsp:nvSpPr>
      <dsp:spPr>
        <a:xfrm>
          <a:off x="3105435" y="3103750"/>
          <a:ext cx="1275805" cy="1157256"/>
        </a:xfrm>
        <a:prstGeom prst="roundRect">
          <a:avLst/>
        </a:prstGeom>
        <a:gradFill rotWithShape="0">
          <a:gsLst>
            <a:gs pos="0">
              <a:schemeClr val="accent3">
                <a:hueOff val="8493844"/>
                <a:satOff val="-693"/>
                <a:lumOff val="-1797"/>
                <a:alphaOff val="0"/>
                <a:shade val="85000"/>
                <a:satMod val="130000"/>
              </a:schemeClr>
            </a:gs>
            <a:gs pos="34000">
              <a:schemeClr val="accent3">
                <a:hueOff val="8493844"/>
                <a:satOff val="-693"/>
                <a:lumOff val="-1797"/>
                <a:alphaOff val="0"/>
                <a:shade val="87000"/>
                <a:satMod val="125000"/>
              </a:schemeClr>
            </a:gs>
            <a:gs pos="70000">
              <a:schemeClr val="accent3">
                <a:hueOff val="8493844"/>
                <a:satOff val="-693"/>
                <a:lumOff val="-1797"/>
                <a:alphaOff val="0"/>
                <a:tint val="100000"/>
                <a:shade val="90000"/>
                <a:satMod val="130000"/>
              </a:schemeClr>
            </a:gs>
            <a:gs pos="100000">
              <a:schemeClr val="accent3">
                <a:hueOff val="8493844"/>
                <a:satOff val="-693"/>
                <a:lumOff val="-1797"/>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s-MX" sz="1900" kern="1200">
              <a:solidFill>
                <a:schemeClr val="tx1"/>
              </a:solidFill>
            </a:rPr>
            <a:t>Es un proceso de diálogo</a:t>
          </a:r>
          <a:endParaRPr lang="es-EC" sz="1900" kern="1200" dirty="0">
            <a:solidFill>
              <a:schemeClr val="tx1"/>
            </a:solidFill>
          </a:endParaRPr>
        </a:p>
      </dsp:txBody>
      <dsp:txXfrm>
        <a:off x="3161928" y="3160243"/>
        <a:ext cx="1162819" cy="1044270"/>
      </dsp:txXfrm>
    </dsp:sp>
    <dsp:sp modelId="{FC5A8B79-A41E-49AA-A363-4880DE679841}">
      <dsp:nvSpPr>
        <dsp:cNvPr id="0" name=""/>
        <dsp:cNvSpPr/>
      </dsp:nvSpPr>
      <dsp:spPr>
        <a:xfrm rot="12600000">
          <a:off x="4398523" y="2074909"/>
          <a:ext cx="402781" cy="0"/>
        </a:xfrm>
        <a:custGeom>
          <a:avLst/>
          <a:gdLst/>
          <a:ahLst/>
          <a:cxnLst/>
          <a:rect l="0" t="0" r="0" b="0"/>
          <a:pathLst>
            <a:path>
              <a:moveTo>
                <a:pt x="0" y="0"/>
              </a:moveTo>
              <a:lnTo>
                <a:pt x="402781" y="0"/>
              </a:lnTo>
            </a:path>
          </a:pathLst>
        </a:custGeom>
        <a:noFill/>
        <a:ln w="1587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86C8D23-2CA0-42A3-8A03-2900B46992C9}">
      <dsp:nvSpPr>
        <dsp:cNvPr id="0" name=""/>
        <dsp:cNvSpPr/>
      </dsp:nvSpPr>
      <dsp:spPr>
        <a:xfrm>
          <a:off x="3061171" y="955013"/>
          <a:ext cx="1364333" cy="1250703"/>
        </a:xfrm>
        <a:prstGeom prst="roundRect">
          <a:avLst/>
        </a:prstGeom>
        <a:gradFill rotWithShape="0">
          <a:gsLst>
            <a:gs pos="0">
              <a:schemeClr val="accent3">
                <a:hueOff val="10192614"/>
                <a:satOff val="-831"/>
                <a:lumOff val="-2157"/>
                <a:alphaOff val="0"/>
                <a:shade val="85000"/>
                <a:satMod val="130000"/>
              </a:schemeClr>
            </a:gs>
            <a:gs pos="34000">
              <a:schemeClr val="accent3">
                <a:hueOff val="10192614"/>
                <a:satOff val="-831"/>
                <a:lumOff val="-2157"/>
                <a:alphaOff val="0"/>
                <a:shade val="87000"/>
                <a:satMod val="125000"/>
              </a:schemeClr>
            </a:gs>
            <a:gs pos="70000">
              <a:schemeClr val="accent3">
                <a:hueOff val="10192614"/>
                <a:satOff val="-831"/>
                <a:lumOff val="-2157"/>
                <a:alphaOff val="0"/>
                <a:tint val="100000"/>
                <a:shade val="90000"/>
                <a:satMod val="130000"/>
              </a:schemeClr>
            </a:gs>
            <a:gs pos="100000">
              <a:schemeClr val="accent3">
                <a:hueOff val="10192614"/>
                <a:satOff val="-831"/>
                <a:lumOff val="-2157"/>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s-MX" sz="1800" kern="1200">
              <a:solidFill>
                <a:schemeClr val="tx1"/>
              </a:solidFill>
            </a:rPr>
            <a:t>Es una forma de gobernanza</a:t>
          </a:r>
          <a:endParaRPr lang="es-EC" sz="1800" kern="1200" dirty="0">
            <a:solidFill>
              <a:schemeClr val="tx1"/>
            </a:solidFill>
          </a:endParaRPr>
        </a:p>
      </dsp:txBody>
      <dsp:txXfrm>
        <a:off x="3122225" y="1016067"/>
        <a:ext cx="1242225" cy="11285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22A81-677C-4FCE-AE6C-488D6632E4AC}">
      <dsp:nvSpPr>
        <dsp:cNvPr id="0" name=""/>
        <dsp:cNvSpPr/>
      </dsp:nvSpPr>
      <dsp:spPr>
        <a:xfrm>
          <a:off x="3987783" y="3518907"/>
          <a:ext cx="2332890" cy="1922917"/>
        </a:xfrm>
        <a:prstGeom prst="ellipse">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solidFill>
            <a:srgbClr val="C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b="1" kern="1200" dirty="0"/>
            <a:t>¿SOBRE QUÉ SE RINDE CUENTAS? </a:t>
          </a:r>
          <a:endParaRPr lang="es-EC" sz="2400" b="1" kern="1200" dirty="0"/>
        </a:p>
      </dsp:txBody>
      <dsp:txXfrm>
        <a:off x="4329427" y="3800512"/>
        <a:ext cx="1649602" cy="1359707"/>
      </dsp:txXfrm>
    </dsp:sp>
    <dsp:sp modelId="{722E8E1B-B5F1-4A4E-B1A4-E9CA37B33D61}">
      <dsp:nvSpPr>
        <dsp:cNvPr id="0" name=""/>
        <dsp:cNvSpPr/>
      </dsp:nvSpPr>
      <dsp:spPr>
        <a:xfrm rot="323813" flipV="1">
          <a:off x="2151008" y="4240424"/>
          <a:ext cx="1730820" cy="481750"/>
        </a:xfrm>
        <a:prstGeom prst="leftArrow">
          <a:avLst>
            <a:gd name="adj1" fmla="val 60000"/>
            <a:gd name="adj2" fmla="val 50000"/>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22612AC4-415D-46B5-B68B-3E5C1FEC6D0A}">
      <dsp:nvSpPr>
        <dsp:cNvPr id="0" name=""/>
        <dsp:cNvSpPr/>
      </dsp:nvSpPr>
      <dsp:spPr>
        <a:xfrm>
          <a:off x="228982" y="3954275"/>
          <a:ext cx="1447061" cy="1157649"/>
        </a:xfrm>
        <a:prstGeom prst="roundRect">
          <a:avLst>
            <a:gd name="adj" fmla="val 10000"/>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MX" sz="1600" kern="1200" dirty="0"/>
            <a:t>Cumplimiento de políticas, planes, programas, proyectos</a:t>
          </a:r>
          <a:endParaRPr lang="es-EC" sz="1600" kern="1200" dirty="0"/>
        </a:p>
      </dsp:txBody>
      <dsp:txXfrm>
        <a:off x="262888" y="3988181"/>
        <a:ext cx="1379249" cy="1089837"/>
      </dsp:txXfrm>
    </dsp:sp>
    <dsp:sp modelId="{3A6AF9EF-6892-4B19-BDCE-4A083B926157}">
      <dsp:nvSpPr>
        <dsp:cNvPr id="0" name=""/>
        <dsp:cNvSpPr/>
      </dsp:nvSpPr>
      <dsp:spPr>
        <a:xfrm rot="1087855">
          <a:off x="2354500" y="3477967"/>
          <a:ext cx="1624155" cy="469838"/>
        </a:xfrm>
        <a:prstGeom prst="leftArrow">
          <a:avLst>
            <a:gd name="adj1" fmla="val 60000"/>
            <a:gd name="adj2" fmla="val 50000"/>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FF3506FD-723A-496C-8585-62902A4A7A70}">
      <dsp:nvSpPr>
        <dsp:cNvPr id="0" name=""/>
        <dsp:cNvSpPr/>
      </dsp:nvSpPr>
      <dsp:spPr>
        <a:xfrm>
          <a:off x="618706" y="2246782"/>
          <a:ext cx="1447061" cy="1157649"/>
        </a:xfrm>
        <a:prstGeom prst="roundRect">
          <a:avLst>
            <a:gd name="adj" fmla="val 10000"/>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MX" sz="1600" kern="1200"/>
            <a:t>Ejecución del presupuesto institucional</a:t>
          </a:r>
          <a:endParaRPr lang="es-MX" sz="1600" kern="1200" dirty="0"/>
        </a:p>
      </dsp:txBody>
      <dsp:txXfrm>
        <a:off x="652612" y="2280688"/>
        <a:ext cx="1379249" cy="1089837"/>
      </dsp:txXfrm>
    </dsp:sp>
    <dsp:sp modelId="{52CF4D8D-330A-4306-B997-535DDFDE85D9}">
      <dsp:nvSpPr>
        <dsp:cNvPr id="0" name=""/>
        <dsp:cNvSpPr/>
      </dsp:nvSpPr>
      <dsp:spPr>
        <a:xfrm rot="2473859">
          <a:off x="2773853" y="2742715"/>
          <a:ext cx="1816785" cy="402390"/>
        </a:xfrm>
        <a:prstGeom prst="leftArrow">
          <a:avLst>
            <a:gd name="adj1" fmla="val 60000"/>
            <a:gd name="adj2" fmla="val 50000"/>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8EAFB5D1-B262-4C0E-B160-92EDF87CE10F}">
      <dsp:nvSpPr>
        <dsp:cNvPr id="0" name=""/>
        <dsp:cNvSpPr/>
      </dsp:nvSpPr>
      <dsp:spPr>
        <a:xfrm>
          <a:off x="1710689" y="914003"/>
          <a:ext cx="1447061" cy="1084601"/>
        </a:xfrm>
        <a:prstGeom prst="roundRect">
          <a:avLst>
            <a:gd name="adj" fmla="val 10000"/>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MX" sz="1600" kern="1200" dirty="0"/>
            <a:t>Cumplimiento de objetivos y plan estratégico de la entidad</a:t>
          </a:r>
          <a:endParaRPr lang="es-EC" sz="1600" kern="1200" dirty="0"/>
        </a:p>
      </dsp:txBody>
      <dsp:txXfrm>
        <a:off x="1742456" y="945770"/>
        <a:ext cx="1383527" cy="1021067"/>
      </dsp:txXfrm>
    </dsp:sp>
    <dsp:sp modelId="{F239B61C-C276-4CF4-8535-1EB12B44960A}">
      <dsp:nvSpPr>
        <dsp:cNvPr id="0" name=""/>
        <dsp:cNvSpPr/>
      </dsp:nvSpPr>
      <dsp:spPr>
        <a:xfrm rot="4636629" flipV="1">
          <a:off x="3862512" y="2252697"/>
          <a:ext cx="1717484" cy="392392"/>
        </a:xfrm>
        <a:prstGeom prst="leftArrow">
          <a:avLst>
            <a:gd name="adj1" fmla="val 60000"/>
            <a:gd name="adj2" fmla="val 50000"/>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896410CF-D7CB-4C9C-B259-5061B2258B2B}">
      <dsp:nvSpPr>
        <dsp:cNvPr id="0" name=""/>
        <dsp:cNvSpPr/>
      </dsp:nvSpPr>
      <dsp:spPr>
        <a:xfrm>
          <a:off x="3515457" y="58647"/>
          <a:ext cx="1447061" cy="1157649"/>
        </a:xfrm>
        <a:prstGeom prst="roundRect">
          <a:avLst>
            <a:gd name="adj" fmla="val 10000"/>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MX" sz="1600" kern="1200"/>
            <a:t>Procesos de contratación pública</a:t>
          </a:r>
          <a:endParaRPr lang="es-EC" sz="1600" kern="1200" dirty="0"/>
        </a:p>
      </dsp:txBody>
      <dsp:txXfrm>
        <a:off x="3549363" y="92553"/>
        <a:ext cx="1379249" cy="1089837"/>
      </dsp:txXfrm>
    </dsp:sp>
    <dsp:sp modelId="{99486C1D-710E-4F0E-977A-9058D290BA74}">
      <dsp:nvSpPr>
        <dsp:cNvPr id="0" name=""/>
        <dsp:cNvSpPr/>
      </dsp:nvSpPr>
      <dsp:spPr>
        <a:xfrm rot="6765164">
          <a:off x="5032859" y="2467066"/>
          <a:ext cx="1651471" cy="289313"/>
        </a:xfrm>
        <a:prstGeom prst="leftArrow">
          <a:avLst>
            <a:gd name="adj1" fmla="val 60000"/>
            <a:gd name="adj2" fmla="val 50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FC271402-344B-4588-B13B-4270841F2C01}">
      <dsp:nvSpPr>
        <dsp:cNvPr id="0" name=""/>
        <dsp:cNvSpPr/>
      </dsp:nvSpPr>
      <dsp:spPr>
        <a:xfrm>
          <a:off x="5705322" y="35350"/>
          <a:ext cx="1852398" cy="1477334"/>
        </a:xfrm>
        <a:prstGeom prst="roundRect">
          <a:avLst>
            <a:gd name="adj" fmla="val 10000"/>
          </a:avLst>
        </a:prstGeom>
        <a:gradFill rotWithShape="0">
          <a:gsLst>
            <a:gs pos="0">
              <a:schemeClr val="accent6">
                <a:hueOff val="0"/>
                <a:satOff val="0"/>
                <a:lumOff val="0"/>
                <a:alphaOff val="0"/>
                <a:tint val="65000"/>
                <a:shade val="92000"/>
                <a:satMod val="130000"/>
              </a:schemeClr>
            </a:gs>
            <a:gs pos="45000">
              <a:schemeClr val="accent6">
                <a:hueOff val="0"/>
                <a:satOff val="0"/>
                <a:lumOff val="0"/>
                <a:alphaOff val="0"/>
                <a:tint val="60000"/>
                <a:shade val="99000"/>
                <a:satMod val="120000"/>
              </a:schemeClr>
            </a:gs>
            <a:gs pos="100000">
              <a:schemeClr val="accent6">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s-MX" sz="1500" kern="1200" dirty="0"/>
            <a:t>Cumplimiento de recomendaciones o pronunciamientos de  Inst. Transparencia y Control Social y la   Procuraduría General </a:t>
          </a:r>
          <a:endParaRPr lang="es-EC" sz="1500" kern="1200" dirty="0"/>
        </a:p>
      </dsp:txBody>
      <dsp:txXfrm>
        <a:off x="5748592" y="78620"/>
        <a:ext cx="1765858" cy="1390794"/>
      </dsp:txXfrm>
    </dsp:sp>
    <dsp:sp modelId="{748E1967-27E8-434B-95B8-A743234359D1}">
      <dsp:nvSpPr>
        <dsp:cNvPr id="0" name=""/>
        <dsp:cNvSpPr/>
      </dsp:nvSpPr>
      <dsp:spPr>
        <a:xfrm rot="18301481">
          <a:off x="5950002" y="2882694"/>
          <a:ext cx="1497449" cy="285124"/>
        </a:xfrm>
        <a:prstGeom prst="leftArrow">
          <a:avLst>
            <a:gd name="adj1" fmla="val 60000"/>
            <a:gd name="adj2" fmla="val 50000"/>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AA7617F5-8676-4E04-9717-08D722BFECBF}">
      <dsp:nvSpPr>
        <dsp:cNvPr id="0" name=""/>
        <dsp:cNvSpPr/>
      </dsp:nvSpPr>
      <dsp:spPr>
        <a:xfrm>
          <a:off x="7630034" y="1052510"/>
          <a:ext cx="1447061" cy="1157649"/>
        </a:xfrm>
        <a:prstGeom prst="roundRect">
          <a:avLst>
            <a:gd name="adj" fmla="val 10000"/>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MX" sz="1600" kern="1200" dirty="0"/>
            <a:t>Cumplimiento del Plan de trabajo presentado al CNE</a:t>
          </a:r>
          <a:endParaRPr lang="es-EC" sz="1600" kern="1200" dirty="0"/>
        </a:p>
      </dsp:txBody>
      <dsp:txXfrm>
        <a:off x="7663940" y="1086416"/>
        <a:ext cx="1379249" cy="1089837"/>
      </dsp:txXfrm>
    </dsp:sp>
    <dsp:sp modelId="{41A6F849-719F-40CE-BA6B-5BBCFDD53DA4}">
      <dsp:nvSpPr>
        <dsp:cNvPr id="0" name=""/>
        <dsp:cNvSpPr/>
      </dsp:nvSpPr>
      <dsp:spPr>
        <a:xfrm rot="9495808" flipV="1">
          <a:off x="6489885" y="3620099"/>
          <a:ext cx="1242176" cy="384162"/>
        </a:xfrm>
        <a:prstGeom prst="leftArrow">
          <a:avLst>
            <a:gd name="adj1" fmla="val 60000"/>
            <a:gd name="adj2" fmla="val 50000"/>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CE1E4732-1B27-4F46-9D87-7AD876045640}">
      <dsp:nvSpPr>
        <dsp:cNvPr id="0" name=""/>
        <dsp:cNvSpPr/>
      </dsp:nvSpPr>
      <dsp:spPr>
        <a:xfrm>
          <a:off x="7786288" y="2719425"/>
          <a:ext cx="1989478" cy="1157649"/>
        </a:xfrm>
        <a:prstGeom prst="roundRect">
          <a:avLst>
            <a:gd name="adj" fmla="val 10000"/>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MX" sz="1400" kern="1200" dirty="0"/>
            <a:t>Balances, obligaciones laborales, tributarias, cumplimiento de objetivos</a:t>
          </a:r>
          <a:endParaRPr lang="es-EC" sz="1400" kern="1200" dirty="0"/>
        </a:p>
      </dsp:txBody>
      <dsp:txXfrm>
        <a:off x="7820194" y="2753331"/>
        <a:ext cx="1921666" cy="1089837"/>
      </dsp:txXfrm>
    </dsp:sp>
    <dsp:sp modelId="{C4DD845A-A342-44C0-84CB-9599D70999A9}">
      <dsp:nvSpPr>
        <dsp:cNvPr id="0" name=""/>
        <dsp:cNvSpPr/>
      </dsp:nvSpPr>
      <dsp:spPr>
        <a:xfrm rot="21533334" flipH="1">
          <a:off x="6615247" y="4300971"/>
          <a:ext cx="1283461" cy="383537"/>
        </a:xfrm>
        <a:prstGeom prst="leftArrow">
          <a:avLst>
            <a:gd name="adj1" fmla="val 60000"/>
            <a:gd name="adj2" fmla="val 50000"/>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73184A65-CA9A-4E56-A3ED-CE7803C40EF8}">
      <dsp:nvSpPr>
        <dsp:cNvPr id="0" name=""/>
        <dsp:cNvSpPr/>
      </dsp:nvSpPr>
      <dsp:spPr>
        <a:xfrm>
          <a:off x="8078509" y="4273655"/>
          <a:ext cx="1447061" cy="554919"/>
        </a:xfrm>
        <a:prstGeom prst="roundRect">
          <a:avLst>
            <a:gd name="adj" fmla="val 10000"/>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s-MX" sz="1500" kern="1200" dirty="0"/>
            <a:t>Otras de interés colectivo</a:t>
          </a:r>
          <a:endParaRPr lang="es-EC" sz="1500" kern="1200" dirty="0"/>
        </a:p>
      </dsp:txBody>
      <dsp:txXfrm>
        <a:off x="8094762" y="4289908"/>
        <a:ext cx="1414555" cy="5224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A1D71-3A5C-4DE3-80FA-15914A6A3427}">
      <dsp:nvSpPr>
        <dsp:cNvPr id="0" name=""/>
        <dsp:cNvSpPr/>
      </dsp:nvSpPr>
      <dsp:spPr>
        <a:xfrm>
          <a:off x="543986" y="0"/>
          <a:ext cx="9469638" cy="4381702"/>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23752E-3255-419B-A1E9-1C7474B16959}">
      <dsp:nvSpPr>
        <dsp:cNvPr id="0" name=""/>
        <dsp:cNvSpPr/>
      </dsp:nvSpPr>
      <dsp:spPr>
        <a:xfrm>
          <a:off x="5575" y="1314510"/>
          <a:ext cx="2681831" cy="175268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a:solidFill>
                <a:schemeClr val="tx1"/>
              </a:solidFill>
            </a:rPr>
            <a:t>FASE 1</a:t>
          </a:r>
        </a:p>
        <a:p>
          <a:pPr lvl="0" algn="ctr" defTabSz="755650">
            <a:lnSpc>
              <a:spcPct val="90000"/>
            </a:lnSpc>
            <a:spcBef>
              <a:spcPct val="0"/>
            </a:spcBef>
            <a:spcAft>
              <a:spcPct val="35000"/>
            </a:spcAft>
          </a:pPr>
          <a:r>
            <a:rPr lang="es-MX" sz="1700" kern="1200" dirty="0">
              <a:solidFill>
                <a:schemeClr val="tx1"/>
              </a:solidFill>
            </a:rPr>
            <a:t>Planificación y facilitación del proceso desde la Asamblea Ciudadana Local</a:t>
          </a:r>
          <a:endParaRPr lang="es-EC" sz="1700" kern="1200" dirty="0">
            <a:solidFill>
              <a:schemeClr val="tx1"/>
            </a:solidFill>
          </a:endParaRPr>
        </a:p>
      </dsp:txBody>
      <dsp:txXfrm>
        <a:off x="91134" y="1400069"/>
        <a:ext cx="2510713" cy="1581562"/>
      </dsp:txXfrm>
    </dsp:sp>
    <dsp:sp modelId="{45910135-C96A-447E-BC8E-6E12B866A61A}">
      <dsp:nvSpPr>
        <dsp:cNvPr id="0" name=""/>
        <dsp:cNvSpPr/>
      </dsp:nvSpPr>
      <dsp:spPr>
        <a:xfrm>
          <a:off x="2821498" y="1314510"/>
          <a:ext cx="2681831" cy="1752680"/>
        </a:xfrm>
        <a:prstGeom prst="roundRect">
          <a:avLst/>
        </a:prstGeom>
        <a:solidFill>
          <a:schemeClr val="accent3">
            <a:hueOff val="3397538"/>
            <a:satOff val="-277"/>
            <a:lumOff val="-7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a:solidFill>
                <a:schemeClr val="tx1"/>
              </a:solidFill>
            </a:rPr>
            <a:t>FASE 2</a:t>
          </a:r>
        </a:p>
        <a:p>
          <a:pPr lvl="0" algn="ctr" defTabSz="755650">
            <a:lnSpc>
              <a:spcPct val="90000"/>
            </a:lnSpc>
            <a:spcBef>
              <a:spcPct val="0"/>
            </a:spcBef>
            <a:spcAft>
              <a:spcPct val="35000"/>
            </a:spcAft>
          </a:pPr>
          <a:r>
            <a:rPr lang="es-MX" sz="1700" kern="1200" dirty="0">
              <a:solidFill>
                <a:schemeClr val="tx1"/>
              </a:solidFill>
            </a:rPr>
            <a:t>Evaluación de la gestión y elaboración del informe institucional</a:t>
          </a:r>
        </a:p>
        <a:p>
          <a:pPr lvl="0" algn="ctr" defTabSz="755650">
            <a:lnSpc>
              <a:spcPct val="90000"/>
            </a:lnSpc>
            <a:spcBef>
              <a:spcPct val="0"/>
            </a:spcBef>
            <a:spcAft>
              <a:spcPct val="35000"/>
            </a:spcAft>
          </a:pPr>
          <a:endParaRPr lang="es-EC" sz="1700" kern="1200" dirty="0">
            <a:solidFill>
              <a:schemeClr val="tx1"/>
            </a:solidFill>
          </a:endParaRPr>
        </a:p>
      </dsp:txBody>
      <dsp:txXfrm>
        <a:off x="2907057" y="1400069"/>
        <a:ext cx="2510713" cy="1581562"/>
      </dsp:txXfrm>
    </dsp:sp>
    <dsp:sp modelId="{EB1F923F-E82F-44F7-8666-C3519C810165}">
      <dsp:nvSpPr>
        <dsp:cNvPr id="0" name=""/>
        <dsp:cNvSpPr/>
      </dsp:nvSpPr>
      <dsp:spPr>
        <a:xfrm>
          <a:off x="5637421" y="1314510"/>
          <a:ext cx="2681831" cy="1752680"/>
        </a:xfrm>
        <a:prstGeom prst="roundRect">
          <a:avLst/>
        </a:prstGeom>
        <a:solidFill>
          <a:schemeClr val="accent3">
            <a:hueOff val="6795076"/>
            <a:satOff val="-554"/>
            <a:lumOff val="-14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a:solidFill>
                <a:schemeClr val="tx1"/>
              </a:solidFill>
            </a:rPr>
            <a:t>FASE 3</a:t>
          </a:r>
        </a:p>
        <a:p>
          <a:pPr lvl="0" algn="ctr" defTabSz="755650">
            <a:lnSpc>
              <a:spcPct val="90000"/>
            </a:lnSpc>
            <a:spcBef>
              <a:spcPct val="0"/>
            </a:spcBef>
            <a:spcAft>
              <a:spcPct val="35000"/>
            </a:spcAft>
          </a:pPr>
          <a:r>
            <a:rPr lang="es-MX" sz="1700" kern="1200" dirty="0">
              <a:solidFill>
                <a:schemeClr val="tx1"/>
              </a:solidFill>
            </a:rPr>
            <a:t>Deliberación pública y evaluación ciudadana del informe institucional</a:t>
          </a:r>
        </a:p>
        <a:p>
          <a:pPr lvl="0" algn="ctr" defTabSz="755650">
            <a:lnSpc>
              <a:spcPct val="90000"/>
            </a:lnSpc>
            <a:spcBef>
              <a:spcPct val="0"/>
            </a:spcBef>
            <a:spcAft>
              <a:spcPct val="35000"/>
            </a:spcAft>
          </a:pPr>
          <a:endParaRPr lang="es-EC" sz="1700" kern="1200" dirty="0">
            <a:solidFill>
              <a:schemeClr val="tx1"/>
            </a:solidFill>
          </a:endParaRPr>
        </a:p>
      </dsp:txBody>
      <dsp:txXfrm>
        <a:off x="5722980" y="1400069"/>
        <a:ext cx="2510713" cy="1581562"/>
      </dsp:txXfrm>
    </dsp:sp>
    <dsp:sp modelId="{19F6D91E-C317-44D2-8247-0A10880369EB}">
      <dsp:nvSpPr>
        <dsp:cNvPr id="0" name=""/>
        <dsp:cNvSpPr/>
      </dsp:nvSpPr>
      <dsp:spPr>
        <a:xfrm>
          <a:off x="8453344" y="1314510"/>
          <a:ext cx="2681831" cy="1752680"/>
        </a:xfrm>
        <a:prstGeom prst="roundRect">
          <a:avLst/>
        </a:prstGeom>
        <a:solidFill>
          <a:schemeClr val="accent3">
            <a:hueOff val="10192614"/>
            <a:satOff val="-831"/>
            <a:lumOff val="-21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a:solidFill>
                <a:schemeClr val="tx1"/>
              </a:solidFill>
            </a:rPr>
            <a:t>FASE 4 </a:t>
          </a:r>
        </a:p>
        <a:p>
          <a:pPr lvl="0" algn="ctr" defTabSz="755650">
            <a:lnSpc>
              <a:spcPct val="90000"/>
            </a:lnSpc>
            <a:spcBef>
              <a:spcPct val="0"/>
            </a:spcBef>
            <a:spcAft>
              <a:spcPct val="35000"/>
            </a:spcAft>
          </a:pPr>
          <a:r>
            <a:rPr lang="es-MX" sz="1700" kern="1200" dirty="0">
              <a:solidFill>
                <a:schemeClr val="tx1"/>
              </a:solidFill>
            </a:rPr>
            <a:t>Incorporación de la opinión ciudadana, retroalimentación y  seguimiento</a:t>
          </a:r>
          <a:endParaRPr lang="es-EC" sz="1700" kern="1200" dirty="0">
            <a:solidFill>
              <a:schemeClr val="tx1"/>
            </a:solidFill>
          </a:endParaRPr>
        </a:p>
      </dsp:txBody>
      <dsp:txXfrm>
        <a:off x="8538903" y="1400069"/>
        <a:ext cx="2510713" cy="15815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DE850-C06C-4BB8-981A-04BF6B20442B}">
      <dsp:nvSpPr>
        <dsp:cNvPr id="0" name=""/>
        <dsp:cNvSpPr/>
      </dsp:nvSpPr>
      <dsp:spPr>
        <a:xfrm>
          <a:off x="5108" y="2016718"/>
          <a:ext cx="1583731" cy="1507019"/>
        </a:xfrm>
        <a:prstGeom prst="roundRect">
          <a:avLst>
            <a:gd name="adj" fmla="val 10000"/>
          </a:avLst>
        </a:prstGeom>
        <a:gradFill rotWithShape="0">
          <a:gsLst>
            <a:gs pos="0">
              <a:schemeClr val="accent3">
                <a:shade val="80000"/>
                <a:hueOff val="0"/>
                <a:satOff val="0"/>
                <a:lumOff val="0"/>
                <a:alphaOff val="0"/>
                <a:tint val="65000"/>
                <a:shade val="92000"/>
                <a:satMod val="130000"/>
              </a:schemeClr>
            </a:gs>
            <a:gs pos="45000">
              <a:schemeClr val="accent3">
                <a:shade val="80000"/>
                <a:hueOff val="0"/>
                <a:satOff val="0"/>
                <a:lumOff val="0"/>
                <a:alphaOff val="0"/>
                <a:tint val="60000"/>
                <a:shade val="99000"/>
                <a:satMod val="120000"/>
              </a:schemeClr>
            </a:gs>
            <a:gs pos="100000">
              <a:schemeClr val="accent3">
                <a:shade val="8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a:t>ACL convocatoria amplia a la ciudadanía</a:t>
          </a:r>
          <a:endParaRPr lang="es-EC" sz="1800" kern="1200" dirty="0"/>
        </a:p>
      </dsp:txBody>
      <dsp:txXfrm>
        <a:off x="49247" y="2060857"/>
        <a:ext cx="1495453" cy="1418741"/>
      </dsp:txXfrm>
    </dsp:sp>
    <dsp:sp modelId="{9F495FAE-D90E-489A-B7D4-92534D3453EF}">
      <dsp:nvSpPr>
        <dsp:cNvPr id="0" name=""/>
        <dsp:cNvSpPr/>
      </dsp:nvSpPr>
      <dsp:spPr>
        <a:xfrm>
          <a:off x="1747213" y="2573845"/>
          <a:ext cx="335751" cy="392765"/>
        </a:xfrm>
        <a:prstGeom prst="rightArrow">
          <a:avLst>
            <a:gd name="adj1" fmla="val 60000"/>
            <a:gd name="adj2" fmla="val 50000"/>
          </a:avLst>
        </a:prstGeom>
        <a:gradFill rotWithShape="0">
          <a:gsLst>
            <a:gs pos="0">
              <a:schemeClr val="accent3">
                <a:shade val="90000"/>
                <a:hueOff val="0"/>
                <a:satOff val="0"/>
                <a:lumOff val="0"/>
                <a:alphaOff val="0"/>
                <a:tint val="65000"/>
                <a:shade val="92000"/>
                <a:satMod val="130000"/>
              </a:schemeClr>
            </a:gs>
            <a:gs pos="45000">
              <a:schemeClr val="accent3">
                <a:shade val="90000"/>
                <a:hueOff val="0"/>
                <a:satOff val="0"/>
                <a:lumOff val="0"/>
                <a:alphaOff val="0"/>
                <a:tint val="60000"/>
                <a:shade val="99000"/>
                <a:satMod val="120000"/>
              </a:schemeClr>
            </a:gs>
            <a:gs pos="100000">
              <a:schemeClr val="accent3">
                <a:shade val="90000"/>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1747213" y="2652398"/>
        <a:ext cx="235026" cy="235659"/>
      </dsp:txXfrm>
    </dsp:sp>
    <dsp:sp modelId="{DED3117B-6B8D-4F0A-A0CC-33FE37239B38}">
      <dsp:nvSpPr>
        <dsp:cNvPr id="0" name=""/>
        <dsp:cNvSpPr/>
      </dsp:nvSpPr>
      <dsp:spPr>
        <a:xfrm>
          <a:off x="2222333" y="2016718"/>
          <a:ext cx="1583731" cy="1507019"/>
        </a:xfrm>
        <a:prstGeom prst="roundRect">
          <a:avLst>
            <a:gd name="adj" fmla="val 10000"/>
          </a:avLst>
        </a:prstGeom>
        <a:gradFill rotWithShape="0">
          <a:gsLst>
            <a:gs pos="0">
              <a:schemeClr val="accent3">
                <a:shade val="80000"/>
                <a:hueOff val="-16082"/>
                <a:satOff val="716"/>
                <a:lumOff val="4606"/>
                <a:alphaOff val="0"/>
                <a:tint val="65000"/>
                <a:shade val="92000"/>
                <a:satMod val="130000"/>
              </a:schemeClr>
            </a:gs>
            <a:gs pos="45000">
              <a:schemeClr val="accent3">
                <a:shade val="80000"/>
                <a:hueOff val="-16082"/>
                <a:satOff val="716"/>
                <a:lumOff val="4606"/>
                <a:alphaOff val="0"/>
                <a:tint val="60000"/>
                <a:shade val="99000"/>
                <a:satMod val="120000"/>
              </a:schemeClr>
            </a:gs>
            <a:gs pos="100000">
              <a:schemeClr val="accent3">
                <a:shade val="80000"/>
                <a:hueOff val="-16082"/>
                <a:satOff val="716"/>
                <a:lumOff val="4606"/>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a:t>Revisión y análisis  de documentos institucionales</a:t>
          </a:r>
          <a:endParaRPr lang="es-EC" sz="1800" kern="1200" dirty="0"/>
        </a:p>
      </dsp:txBody>
      <dsp:txXfrm>
        <a:off x="2266472" y="2060857"/>
        <a:ext cx="1495453" cy="1418741"/>
      </dsp:txXfrm>
    </dsp:sp>
    <dsp:sp modelId="{E3F211B4-FA0F-464E-BE92-E43990A82CB4}">
      <dsp:nvSpPr>
        <dsp:cNvPr id="0" name=""/>
        <dsp:cNvSpPr/>
      </dsp:nvSpPr>
      <dsp:spPr>
        <a:xfrm>
          <a:off x="3964437" y="2573845"/>
          <a:ext cx="335751" cy="392765"/>
        </a:xfrm>
        <a:prstGeom prst="rightArrow">
          <a:avLst>
            <a:gd name="adj1" fmla="val 60000"/>
            <a:gd name="adj2" fmla="val 50000"/>
          </a:avLst>
        </a:prstGeom>
        <a:gradFill rotWithShape="0">
          <a:gsLst>
            <a:gs pos="0">
              <a:schemeClr val="accent3">
                <a:shade val="90000"/>
                <a:hueOff val="-21398"/>
                <a:satOff val="109"/>
                <a:lumOff val="5032"/>
                <a:alphaOff val="0"/>
                <a:tint val="65000"/>
                <a:shade val="92000"/>
                <a:satMod val="130000"/>
              </a:schemeClr>
            </a:gs>
            <a:gs pos="45000">
              <a:schemeClr val="accent3">
                <a:shade val="90000"/>
                <a:hueOff val="-21398"/>
                <a:satOff val="109"/>
                <a:lumOff val="5032"/>
                <a:alphaOff val="0"/>
                <a:tint val="60000"/>
                <a:shade val="99000"/>
                <a:satMod val="120000"/>
              </a:schemeClr>
            </a:gs>
            <a:gs pos="100000">
              <a:schemeClr val="accent3">
                <a:shade val="90000"/>
                <a:hueOff val="-21398"/>
                <a:satOff val="109"/>
                <a:lumOff val="5032"/>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3964437" y="2652398"/>
        <a:ext cx="235026" cy="235659"/>
      </dsp:txXfrm>
    </dsp:sp>
    <dsp:sp modelId="{8CBA76A7-E157-4937-8368-1CE05FEB02DD}">
      <dsp:nvSpPr>
        <dsp:cNvPr id="0" name=""/>
        <dsp:cNvSpPr/>
      </dsp:nvSpPr>
      <dsp:spPr>
        <a:xfrm>
          <a:off x="4439557" y="2016718"/>
          <a:ext cx="1583731" cy="1507019"/>
        </a:xfrm>
        <a:prstGeom prst="roundRect">
          <a:avLst>
            <a:gd name="adj" fmla="val 10000"/>
          </a:avLst>
        </a:prstGeom>
        <a:gradFill rotWithShape="0">
          <a:gsLst>
            <a:gs pos="0">
              <a:schemeClr val="accent3">
                <a:shade val="80000"/>
                <a:hueOff val="-32164"/>
                <a:satOff val="1433"/>
                <a:lumOff val="9211"/>
                <a:alphaOff val="0"/>
                <a:tint val="65000"/>
                <a:shade val="92000"/>
                <a:satMod val="130000"/>
              </a:schemeClr>
            </a:gs>
            <a:gs pos="45000">
              <a:schemeClr val="accent3">
                <a:shade val="80000"/>
                <a:hueOff val="-32164"/>
                <a:satOff val="1433"/>
                <a:lumOff val="9211"/>
                <a:alphaOff val="0"/>
                <a:tint val="60000"/>
                <a:shade val="99000"/>
                <a:satMod val="120000"/>
              </a:schemeClr>
            </a:gs>
            <a:gs pos="100000">
              <a:schemeClr val="accent3">
                <a:shade val="80000"/>
                <a:hueOff val="-32164"/>
                <a:satOff val="1433"/>
                <a:lumOff val="9211"/>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a:t>Consulta ciudadana: debate amplio sobre temáticas</a:t>
          </a:r>
          <a:endParaRPr lang="es-EC" sz="1800" kern="1200" dirty="0"/>
        </a:p>
      </dsp:txBody>
      <dsp:txXfrm>
        <a:off x="4483696" y="2060857"/>
        <a:ext cx="1495453" cy="1418741"/>
      </dsp:txXfrm>
    </dsp:sp>
    <dsp:sp modelId="{68AACFFC-FCA7-4BBE-A53B-D353AFE9FFBA}">
      <dsp:nvSpPr>
        <dsp:cNvPr id="0" name=""/>
        <dsp:cNvSpPr/>
      </dsp:nvSpPr>
      <dsp:spPr>
        <a:xfrm>
          <a:off x="6181661" y="2573845"/>
          <a:ext cx="335751" cy="392765"/>
        </a:xfrm>
        <a:prstGeom prst="rightArrow">
          <a:avLst>
            <a:gd name="adj1" fmla="val 60000"/>
            <a:gd name="adj2" fmla="val 50000"/>
          </a:avLst>
        </a:prstGeom>
        <a:gradFill rotWithShape="0">
          <a:gsLst>
            <a:gs pos="0">
              <a:schemeClr val="accent3">
                <a:shade val="90000"/>
                <a:hueOff val="-42797"/>
                <a:satOff val="219"/>
                <a:lumOff val="10064"/>
                <a:alphaOff val="0"/>
                <a:tint val="65000"/>
                <a:shade val="92000"/>
                <a:satMod val="130000"/>
              </a:schemeClr>
            </a:gs>
            <a:gs pos="45000">
              <a:schemeClr val="accent3">
                <a:shade val="90000"/>
                <a:hueOff val="-42797"/>
                <a:satOff val="219"/>
                <a:lumOff val="10064"/>
                <a:alphaOff val="0"/>
                <a:tint val="60000"/>
                <a:shade val="99000"/>
                <a:satMod val="120000"/>
              </a:schemeClr>
            </a:gs>
            <a:gs pos="100000">
              <a:schemeClr val="accent3">
                <a:shade val="90000"/>
                <a:hueOff val="-42797"/>
                <a:satOff val="219"/>
                <a:lumOff val="10064"/>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6181661" y="2652398"/>
        <a:ext cx="235026" cy="235659"/>
      </dsp:txXfrm>
    </dsp:sp>
    <dsp:sp modelId="{E2E670D8-BFFE-480C-8D48-1241CCC22272}">
      <dsp:nvSpPr>
        <dsp:cNvPr id="0" name=""/>
        <dsp:cNvSpPr/>
      </dsp:nvSpPr>
      <dsp:spPr>
        <a:xfrm>
          <a:off x="6656781" y="2016718"/>
          <a:ext cx="1583731" cy="1507019"/>
        </a:xfrm>
        <a:prstGeom prst="roundRect">
          <a:avLst>
            <a:gd name="adj" fmla="val 10000"/>
          </a:avLst>
        </a:prstGeom>
        <a:gradFill rotWithShape="0">
          <a:gsLst>
            <a:gs pos="0">
              <a:schemeClr val="accent3">
                <a:shade val="80000"/>
                <a:hueOff val="-48246"/>
                <a:satOff val="2149"/>
                <a:lumOff val="13817"/>
                <a:alphaOff val="0"/>
                <a:tint val="65000"/>
                <a:shade val="92000"/>
                <a:satMod val="130000"/>
              </a:schemeClr>
            </a:gs>
            <a:gs pos="45000">
              <a:schemeClr val="accent3">
                <a:shade val="80000"/>
                <a:hueOff val="-48246"/>
                <a:satOff val="2149"/>
                <a:lumOff val="13817"/>
                <a:alphaOff val="0"/>
                <a:tint val="60000"/>
                <a:shade val="99000"/>
                <a:satMod val="120000"/>
              </a:schemeClr>
            </a:gs>
            <a:gs pos="100000">
              <a:schemeClr val="accent3">
                <a:shade val="80000"/>
                <a:hueOff val="-48246"/>
                <a:satOff val="2149"/>
                <a:lumOff val="13817"/>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a:t>Entrega al GAD de los temas </a:t>
          </a:r>
          <a:endParaRPr lang="es-EC" sz="1800" kern="1200" dirty="0"/>
        </a:p>
      </dsp:txBody>
      <dsp:txXfrm>
        <a:off x="6700920" y="2060857"/>
        <a:ext cx="1495453" cy="1418741"/>
      </dsp:txXfrm>
    </dsp:sp>
    <dsp:sp modelId="{AC1E8D7A-6B57-4172-BDC5-08B54E00680A}">
      <dsp:nvSpPr>
        <dsp:cNvPr id="0" name=""/>
        <dsp:cNvSpPr/>
      </dsp:nvSpPr>
      <dsp:spPr>
        <a:xfrm>
          <a:off x="8398886" y="2573845"/>
          <a:ext cx="335751" cy="392765"/>
        </a:xfrm>
        <a:prstGeom prst="rightArrow">
          <a:avLst>
            <a:gd name="adj1" fmla="val 60000"/>
            <a:gd name="adj2" fmla="val 50000"/>
          </a:avLst>
        </a:prstGeom>
        <a:gradFill rotWithShape="0">
          <a:gsLst>
            <a:gs pos="0">
              <a:schemeClr val="accent3">
                <a:shade val="90000"/>
                <a:hueOff val="-64195"/>
                <a:satOff val="328"/>
                <a:lumOff val="15096"/>
                <a:alphaOff val="0"/>
                <a:tint val="65000"/>
                <a:shade val="92000"/>
                <a:satMod val="130000"/>
              </a:schemeClr>
            </a:gs>
            <a:gs pos="45000">
              <a:schemeClr val="accent3">
                <a:shade val="90000"/>
                <a:hueOff val="-64195"/>
                <a:satOff val="328"/>
                <a:lumOff val="15096"/>
                <a:alphaOff val="0"/>
                <a:tint val="60000"/>
                <a:shade val="99000"/>
                <a:satMod val="120000"/>
              </a:schemeClr>
            </a:gs>
            <a:gs pos="100000">
              <a:schemeClr val="accent3">
                <a:shade val="90000"/>
                <a:hueOff val="-64195"/>
                <a:satOff val="328"/>
                <a:lumOff val="15096"/>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8398886" y="2652398"/>
        <a:ext cx="235026" cy="235659"/>
      </dsp:txXfrm>
    </dsp:sp>
    <dsp:sp modelId="{6E8312D0-22F3-4D46-B106-54259D8D3211}">
      <dsp:nvSpPr>
        <dsp:cNvPr id="0" name=""/>
        <dsp:cNvSpPr/>
      </dsp:nvSpPr>
      <dsp:spPr>
        <a:xfrm>
          <a:off x="8874005" y="2016718"/>
          <a:ext cx="1583731" cy="1507019"/>
        </a:xfrm>
        <a:prstGeom prst="roundRect">
          <a:avLst>
            <a:gd name="adj" fmla="val 10000"/>
          </a:avLst>
        </a:prstGeom>
        <a:gradFill rotWithShape="0">
          <a:gsLst>
            <a:gs pos="0">
              <a:schemeClr val="accent3">
                <a:shade val="80000"/>
                <a:hueOff val="-64328"/>
                <a:satOff val="2865"/>
                <a:lumOff val="18422"/>
                <a:alphaOff val="0"/>
                <a:tint val="65000"/>
                <a:shade val="92000"/>
                <a:satMod val="130000"/>
              </a:schemeClr>
            </a:gs>
            <a:gs pos="45000">
              <a:schemeClr val="accent3">
                <a:shade val="80000"/>
                <a:hueOff val="-64328"/>
                <a:satOff val="2865"/>
                <a:lumOff val="18422"/>
                <a:alphaOff val="0"/>
                <a:tint val="60000"/>
                <a:shade val="99000"/>
                <a:satMod val="120000"/>
              </a:schemeClr>
            </a:gs>
            <a:gs pos="100000">
              <a:schemeClr val="accent3">
                <a:shade val="80000"/>
                <a:hueOff val="-64328"/>
                <a:satOff val="2865"/>
                <a:lumOff val="18422"/>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a:t>Conformación de comisiones </a:t>
          </a:r>
          <a:endParaRPr lang="es-EC" sz="1800" kern="1200" dirty="0"/>
        </a:p>
      </dsp:txBody>
      <dsp:txXfrm>
        <a:off x="8918144" y="2060857"/>
        <a:ext cx="1495453" cy="14187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0B6D0-F36F-40AA-977A-163E8651589F}">
      <dsp:nvSpPr>
        <dsp:cNvPr id="0" name=""/>
        <dsp:cNvSpPr/>
      </dsp:nvSpPr>
      <dsp:spPr>
        <a:xfrm>
          <a:off x="4881" y="1059317"/>
          <a:ext cx="1513284" cy="2022540"/>
        </a:xfrm>
        <a:prstGeom prst="roundRect">
          <a:avLst>
            <a:gd name="adj" fmla="val 10000"/>
          </a:avLst>
        </a:prstGeom>
        <a:gradFill rotWithShape="0">
          <a:gsLst>
            <a:gs pos="0">
              <a:schemeClr val="accent2">
                <a:shade val="50000"/>
                <a:hueOff val="0"/>
                <a:satOff val="0"/>
                <a:lumOff val="0"/>
                <a:alphaOff val="0"/>
                <a:tint val="65000"/>
                <a:shade val="92000"/>
                <a:satMod val="130000"/>
              </a:schemeClr>
            </a:gs>
            <a:gs pos="45000">
              <a:schemeClr val="accent2">
                <a:shade val="50000"/>
                <a:hueOff val="0"/>
                <a:satOff val="0"/>
                <a:lumOff val="0"/>
                <a:alphaOff val="0"/>
                <a:tint val="60000"/>
                <a:shade val="99000"/>
                <a:satMod val="120000"/>
              </a:schemeClr>
            </a:gs>
            <a:gs pos="100000">
              <a:schemeClr val="accent2">
                <a:shade val="5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a:t>Evaluación de la gestión institucional</a:t>
          </a:r>
          <a:endParaRPr lang="es-EC" sz="1800" kern="1200" dirty="0"/>
        </a:p>
      </dsp:txBody>
      <dsp:txXfrm>
        <a:off x="49204" y="1103640"/>
        <a:ext cx="1424638" cy="1933894"/>
      </dsp:txXfrm>
    </dsp:sp>
    <dsp:sp modelId="{DE45F7D3-F903-4D5B-B3B6-532E8DF01211}">
      <dsp:nvSpPr>
        <dsp:cNvPr id="0" name=""/>
        <dsp:cNvSpPr/>
      </dsp:nvSpPr>
      <dsp:spPr>
        <a:xfrm>
          <a:off x="1669494" y="1882940"/>
          <a:ext cx="320816" cy="375294"/>
        </a:xfrm>
        <a:prstGeom prst="rightArrow">
          <a:avLst>
            <a:gd name="adj1" fmla="val 60000"/>
            <a:gd name="adj2" fmla="val 50000"/>
          </a:avLst>
        </a:prstGeom>
        <a:gradFill rotWithShape="0">
          <a:gsLst>
            <a:gs pos="0">
              <a:schemeClr val="accent2">
                <a:shade val="90000"/>
                <a:hueOff val="0"/>
                <a:satOff val="0"/>
                <a:lumOff val="0"/>
                <a:alphaOff val="0"/>
                <a:tint val="65000"/>
                <a:shade val="92000"/>
                <a:satMod val="130000"/>
              </a:schemeClr>
            </a:gs>
            <a:gs pos="45000">
              <a:schemeClr val="accent2">
                <a:shade val="90000"/>
                <a:hueOff val="0"/>
                <a:satOff val="0"/>
                <a:lumOff val="0"/>
                <a:alphaOff val="0"/>
                <a:tint val="60000"/>
                <a:shade val="99000"/>
                <a:satMod val="120000"/>
              </a:schemeClr>
            </a:gs>
            <a:gs pos="100000">
              <a:schemeClr val="accent2">
                <a:shade val="90000"/>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solidFill>
              <a:schemeClr val="tx1"/>
            </a:solidFill>
          </a:endParaRPr>
        </a:p>
      </dsp:txBody>
      <dsp:txXfrm>
        <a:off x="1669494" y="1957999"/>
        <a:ext cx="224571" cy="225176"/>
      </dsp:txXfrm>
    </dsp:sp>
    <dsp:sp modelId="{6D543C3A-7FEA-4586-BFAA-B41ED25DD6FF}">
      <dsp:nvSpPr>
        <dsp:cNvPr id="0" name=""/>
        <dsp:cNvSpPr/>
      </dsp:nvSpPr>
      <dsp:spPr>
        <a:xfrm>
          <a:off x="2123479" y="1059317"/>
          <a:ext cx="1513284" cy="2022540"/>
        </a:xfrm>
        <a:prstGeom prst="roundRect">
          <a:avLst>
            <a:gd name="adj" fmla="val 10000"/>
          </a:avLst>
        </a:prstGeom>
        <a:gradFill rotWithShape="0">
          <a:gsLst>
            <a:gs pos="0">
              <a:schemeClr val="accent2">
                <a:shade val="50000"/>
                <a:hueOff val="46680"/>
                <a:satOff val="1809"/>
                <a:lumOff val="16176"/>
                <a:alphaOff val="0"/>
                <a:tint val="65000"/>
                <a:shade val="92000"/>
                <a:satMod val="130000"/>
              </a:schemeClr>
            </a:gs>
            <a:gs pos="45000">
              <a:schemeClr val="accent2">
                <a:shade val="50000"/>
                <a:hueOff val="46680"/>
                <a:satOff val="1809"/>
                <a:lumOff val="16176"/>
                <a:alphaOff val="0"/>
                <a:tint val="60000"/>
                <a:shade val="99000"/>
                <a:satMod val="120000"/>
              </a:schemeClr>
            </a:gs>
            <a:gs pos="100000">
              <a:schemeClr val="accent2">
                <a:shade val="50000"/>
                <a:hueOff val="46680"/>
                <a:satOff val="1809"/>
                <a:lumOff val="16176"/>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a:t>Llenado de formulario Rendición Cuentas CPCCS y redacción de informe</a:t>
          </a:r>
          <a:endParaRPr lang="es-EC" sz="1800" kern="1200" dirty="0"/>
        </a:p>
      </dsp:txBody>
      <dsp:txXfrm>
        <a:off x="2167802" y="1103640"/>
        <a:ext cx="1424638" cy="1933894"/>
      </dsp:txXfrm>
    </dsp:sp>
    <dsp:sp modelId="{77D0FA9F-585C-4910-AEBB-00E4952D601B}">
      <dsp:nvSpPr>
        <dsp:cNvPr id="0" name=""/>
        <dsp:cNvSpPr/>
      </dsp:nvSpPr>
      <dsp:spPr>
        <a:xfrm>
          <a:off x="3788092" y="1882940"/>
          <a:ext cx="320816" cy="375294"/>
        </a:xfrm>
        <a:prstGeom prst="rightArrow">
          <a:avLst>
            <a:gd name="adj1" fmla="val 60000"/>
            <a:gd name="adj2" fmla="val 50000"/>
          </a:avLst>
        </a:prstGeom>
        <a:gradFill rotWithShape="0">
          <a:gsLst>
            <a:gs pos="0">
              <a:schemeClr val="accent2">
                <a:shade val="90000"/>
                <a:hueOff val="55478"/>
                <a:satOff val="-937"/>
                <a:lumOff val="12251"/>
                <a:alphaOff val="0"/>
                <a:tint val="65000"/>
                <a:shade val="92000"/>
                <a:satMod val="130000"/>
              </a:schemeClr>
            </a:gs>
            <a:gs pos="45000">
              <a:schemeClr val="accent2">
                <a:shade val="90000"/>
                <a:hueOff val="55478"/>
                <a:satOff val="-937"/>
                <a:lumOff val="12251"/>
                <a:alphaOff val="0"/>
                <a:tint val="60000"/>
                <a:shade val="99000"/>
                <a:satMod val="120000"/>
              </a:schemeClr>
            </a:gs>
            <a:gs pos="100000">
              <a:schemeClr val="accent2">
                <a:shade val="90000"/>
                <a:hueOff val="55478"/>
                <a:satOff val="-937"/>
                <a:lumOff val="12251"/>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solidFill>
              <a:schemeClr val="tx1"/>
            </a:solidFill>
          </a:endParaRPr>
        </a:p>
      </dsp:txBody>
      <dsp:txXfrm>
        <a:off x="3788092" y="1957999"/>
        <a:ext cx="224571" cy="225176"/>
      </dsp:txXfrm>
    </dsp:sp>
    <dsp:sp modelId="{243E16B6-DB73-4DD1-B20F-11E0D739E4E6}">
      <dsp:nvSpPr>
        <dsp:cNvPr id="0" name=""/>
        <dsp:cNvSpPr/>
      </dsp:nvSpPr>
      <dsp:spPr>
        <a:xfrm>
          <a:off x="4242077" y="1059317"/>
          <a:ext cx="1513284" cy="2022540"/>
        </a:xfrm>
        <a:prstGeom prst="roundRect">
          <a:avLst>
            <a:gd name="adj" fmla="val 10000"/>
          </a:avLst>
        </a:prstGeom>
        <a:gradFill rotWithShape="0">
          <a:gsLst>
            <a:gs pos="0">
              <a:schemeClr val="accent2">
                <a:shade val="50000"/>
                <a:hueOff val="93361"/>
                <a:satOff val="3618"/>
                <a:lumOff val="32352"/>
                <a:alphaOff val="0"/>
                <a:tint val="65000"/>
                <a:shade val="92000"/>
                <a:satMod val="130000"/>
              </a:schemeClr>
            </a:gs>
            <a:gs pos="45000">
              <a:schemeClr val="accent2">
                <a:shade val="50000"/>
                <a:hueOff val="93361"/>
                <a:satOff val="3618"/>
                <a:lumOff val="32352"/>
                <a:alphaOff val="0"/>
                <a:tint val="60000"/>
                <a:shade val="99000"/>
                <a:satMod val="120000"/>
              </a:schemeClr>
            </a:gs>
            <a:gs pos="100000">
              <a:schemeClr val="accent2">
                <a:shade val="50000"/>
                <a:hueOff val="93361"/>
                <a:satOff val="3618"/>
                <a:lumOff val="32352"/>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a:t>Aprobación del Informe </a:t>
          </a:r>
          <a:endParaRPr lang="es-EC" sz="1800" kern="1200" dirty="0"/>
        </a:p>
      </dsp:txBody>
      <dsp:txXfrm>
        <a:off x="4286400" y="1103640"/>
        <a:ext cx="1424638" cy="1933894"/>
      </dsp:txXfrm>
    </dsp:sp>
    <dsp:sp modelId="{BABFC14B-8C85-4902-A25F-13DE7480A48C}">
      <dsp:nvSpPr>
        <dsp:cNvPr id="0" name=""/>
        <dsp:cNvSpPr/>
      </dsp:nvSpPr>
      <dsp:spPr>
        <a:xfrm>
          <a:off x="5906690" y="1882940"/>
          <a:ext cx="320816" cy="375294"/>
        </a:xfrm>
        <a:prstGeom prst="rightArrow">
          <a:avLst>
            <a:gd name="adj1" fmla="val 60000"/>
            <a:gd name="adj2" fmla="val 50000"/>
          </a:avLst>
        </a:prstGeom>
        <a:gradFill rotWithShape="0">
          <a:gsLst>
            <a:gs pos="0">
              <a:schemeClr val="accent2">
                <a:shade val="90000"/>
                <a:hueOff val="110956"/>
                <a:satOff val="-1875"/>
                <a:lumOff val="24502"/>
                <a:alphaOff val="0"/>
                <a:tint val="65000"/>
                <a:shade val="92000"/>
                <a:satMod val="130000"/>
              </a:schemeClr>
            </a:gs>
            <a:gs pos="45000">
              <a:schemeClr val="accent2">
                <a:shade val="90000"/>
                <a:hueOff val="110956"/>
                <a:satOff val="-1875"/>
                <a:lumOff val="24502"/>
                <a:alphaOff val="0"/>
                <a:tint val="60000"/>
                <a:shade val="99000"/>
                <a:satMod val="120000"/>
              </a:schemeClr>
            </a:gs>
            <a:gs pos="100000">
              <a:schemeClr val="accent2">
                <a:shade val="90000"/>
                <a:hueOff val="110956"/>
                <a:satOff val="-1875"/>
                <a:lumOff val="24502"/>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solidFill>
              <a:schemeClr val="tx1"/>
            </a:solidFill>
          </a:endParaRPr>
        </a:p>
      </dsp:txBody>
      <dsp:txXfrm>
        <a:off x="5906690" y="1957999"/>
        <a:ext cx="224571" cy="225176"/>
      </dsp:txXfrm>
    </dsp:sp>
    <dsp:sp modelId="{C06C2AE5-179E-4409-A835-6C246776C67B}">
      <dsp:nvSpPr>
        <dsp:cNvPr id="0" name=""/>
        <dsp:cNvSpPr/>
      </dsp:nvSpPr>
      <dsp:spPr>
        <a:xfrm>
          <a:off x="6360675" y="1059317"/>
          <a:ext cx="1513284" cy="2022540"/>
        </a:xfrm>
        <a:prstGeom prst="roundRect">
          <a:avLst>
            <a:gd name="adj" fmla="val 10000"/>
          </a:avLst>
        </a:prstGeom>
        <a:gradFill rotWithShape="0">
          <a:gsLst>
            <a:gs pos="0">
              <a:schemeClr val="accent2">
                <a:shade val="50000"/>
                <a:hueOff val="93361"/>
                <a:satOff val="3618"/>
                <a:lumOff val="32352"/>
                <a:alphaOff val="0"/>
                <a:tint val="65000"/>
                <a:shade val="92000"/>
                <a:satMod val="130000"/>
              </a:schemeClr>
            </a:gs>
            <a:gs pos="45000">
              <a:schemeClr val="accent2">
                <a:shade val="50000"/>
                <a:hueOff val="93361"/>
                <a:satOff val="3618"/>
                <a:lumOff val="32352"/>
                <a:alphaOff val="0"/>
                <a:tint val="60000"/>
                <a:shade val="99000"/>
                <a:satMod val="120000"/>
              </a:schemeClr>
            </a:gs>
            <a:gs pos="100000">
              <a:schemeClr val="accent2">
                <a:shade val="50000"/>
                <a:hueOff val="93361"/>
                <a:satOff val="3618"/>
                <a:lumOff val="32352"/>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a:t>Entrega previa del Informe a la ACL</a:t>
          </a:r>
          <a:endParaRPr lang="es-EC" sz="1800" kern="1200" dirty="0"/>
        </a:p>
      </dsp:txBody>
      <dsp:txXfrm>
        <a:off x="6404998" y="1103640"/>
        <a:ext cx="1424638" cy="1933894"/>
      </dsp:txXfrm>
    </dsp:sp>
    <dsp:sp modelId="{EFA2ECAE-8B6E-4CD1-AC44-092A2DEC8531}">
      <dsp:nvSpPr>
        <dsp:cNvPr id="0" name=""/>
        <dsp:cNvSpPr/>
      </dsp:nvSpPr>
      <dsp:spPr>
        <a:xfrm>
          <a:off x="8025288" y="1882940"/>
          <a:ext cx="320816" cy="375294"/>
        </a:xfrm>
        <a:prstGeom prst="rightArrow">
          <a:avLst>
            <a:gd name="adj1" fmla="val 60000"/>
            <a:gd name="adj2" fmla="val 50000"/>
          </a:avLst>
        </a:prstGeom>
        <a:gradFill rotWithShape="0">
          <a:gsLst>
            <a:gs pos="0">
              <a:schemeClr val="accent2">
                <a:shade val="90000"/>
                <a:hueOff val="55478"/>
                <a:satOff val="-937"/>
                <a:lumOff val="12251"/>
                <a:alphaOff val="0"/>
                <a:tint val="65000"/>
                <a:shade val="92000"/>
                <a:satMod val="130000"/>
              </a:schemeClr>
            </a:gs>
            <a:gs pos="45000">
              <a:schemeClr val="accent2">
                <a:shade val="90000"/>
                <a:hueOff val="55478"/>
                <a:satOff val="-937"/>
                <a:lumOff val="12251"/>
                <a:alphaOff val="0"/>
                <a:tint val="60000"/>
                <a:shade val="99000"/>
                <a:satMod val="120000"/>
              </a:schemeClr>
            </a:gs>
            <a:gs pos="100000">
              <a:schemeClr val="accent2">
                <a:shade val="90000"/>
                <a:hueOff val="55478"/>
                <a:satOff val="-937"/>
                <a:lumOff val="12251"/>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solidFill>
              <a:schemeClr val="tx1"/>
            </a:solidFill>
          </a:endParaRPr>
        </a:p>
      </dsp:txBody>
      <dsp:txXfrm>
        <a:off x="8025288" y="1957999"/>
        <a:ext cx="224571" cy="225176"/>
      </dsp:txXfrm>
    </dsp:sp>
    <dsp:sp modelId="{C9726E7B-2887-483A-8D26-5C3C2935E459}">
      <dsp:nvSpPr>
        <dsp:cNvPr id="0" name=""/>
        <dsp:cNvSpPr/>
      </dsp:nvSpPr>
      <dsp:spPr>
        <a:xfrm>
          <a:off x="8479274" y="1059317"/>
          <a:ext cx="1513284" cy="2022540"/>
        </a:xfrm>
        <a:prstGeom prst="roundRect">
          <a:avLst>
            <a:gd name="adj" fmla="val 10000"/>
          </a:avLst>
        </a:prstGeom>
        <a:gradFill rotWithShape="0">
          <a:gsLst>
            <a:gs pos="0">
              <a:schemeClr val="accent2">
                <a:shade val="50000"/>
                <a:hueOff val="46680"/>
                <a:satOff val="1809"/>
                <a:lumOff val="16176"/>
                <a:alphaOff val="0"/>
                <a:tint val="65000"/>
                <a:shade val="92000"/>
                <a:satMod val="130000"/>
              </a:schemeClr>
            </a:gs>
            <a:gs pos="45000">
              <a:schemeClr val="accent2">
                <a:shade val="50000"/>
                <a:hueOff val="46680"/>
                <a:satOff val="1809"/>
                <a:lumOff val="16176"/>
                <a:alphaOff val="0"/>
                <a:tint val="60000"/>
                <a:shade val="99000"/>
                <a:satMod val="120000"/>
              </a:schemeClr>
            </a:gs>
            <a:gs pos="100000">
              <a:schemeClr val="accent2">
                <a:shade val="50000"/>
                <a:hueOff val="46680"/>
                <a:satOff val="1809"/>
                <a:lumOff val="16176"/>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a:t>ACL y la ciudadanía contrasta el informe con sus inquietudes  </a:t>
          </a:r>
          <a:endParaRPr lang="es-EC" sz="1800" kern="1200" dirty="0"/>
        </a:p>
      </dsp:txBody>
      <dsp:txXfrm>
        <a:off x="8523597" y="1103640"/>
        <a:ext cx="1424638" cy="19338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41C4E-75E0-4640-AE88-905CB1D0BAAF}">
      <dsp:nvSpPr>
        <dsp:cNvPr id="0" name=""/>
        <dsp:cNvSpPr/>
      </dsp:nvSpPr>
      <dsp:spPr>
        <a:xfrm>
          <a:off x="8958" y="0"/>
          <a:ext cx="2677709" cy="1461479"/>
        </a:xfrm>
        <a:prstGeom prst="roundRect">
          <a:avLst>
            <a:gd name="adj" fmla="val 10000"/>
          </a:avLst>
        </a:prstGeom>
        <a:solidFill>
          <a:schemeClr val="lt1">
            <a:hueOff val="0"/>
            <a:satOff val="0"/>
            <a:lumOff val="0"/>
            <a:alphaOff val="0"/>
          </a:schemeClr>
        </a:solidFill>
        <a:ln>
          <a:solidFill>
            <a:srgbClr val="C00000"/>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0" kern="1200" dirty="0"/>
            <a:t>Difusión previa del Informe de Rendición de Cuentas</a:t>
          </a:r>
          <a:endParaRPr lang="es-EC" sz="2000" b="0" kern="1200" dirty="0"/>
        </a:p>
      </dsp:txBody>
      <dsp:txXfrm>
        <a:off x="51763" y="42805"/>
        <a:ext cx="2592099" cy="1375869"/>
      </dsp:txXfrm>
    </dsp:sp>
    <dsp:sp modelId="{5CF8D64D-B2EF-46A1-AAE3-F925AFB2AE47}">
      <dsp:nvSpPr>
        <dsp:cNvPr id="0" name=""/>
        <dsp:cNvSpPr/>
      </dsp:nvSpPr>
      <dsp:spPr>
        <a:xfrm>
          <a:off x="2954439" y="398703"/>
          <a:ext cx="567674" cy="664072"/>
        </a:xfrm>
        <a:prstGeom prst="rightArrow">
          <a:avLst>
            <a:gd name="adj1" fmla="val 60000"/>
            <a:gd name="adj2" fmla="val 50000"/>
          </a:avLst>
        </a:prstGeom>
        <a:solidFill>
          <a:schemeClr val="accent6">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C" sz="2800" kern="1200">
            <a:solidFill>
              <a:schemeClr val="tx1"/>
            </a:solidFill>
          </a:endParaRPr>
        </a:p>
      </dsp:txBody>
      <dsp:txXfrm>
        <a:off x="2954439" y="531517"/>
        <a:ext cx="397372" cy="398444"/>
      </dsp:txXfrm>
    </dsp:sp>
    <dsp:sp modelId="{C8CD36A3-172A-4934-9A2F-C85A2E30585F}">
      <dsp:nvSpPr>
        <dsp:cNvPr id="0" name=""/>
        <dsp:cNvSpPr/>
      </dsp:nvSpPr>
      <dsp:spPr>
        <a:xfrm>
          <a:off x="3757752" y="0"/>
          <a:ext cx="2677709" cy="1461479"/>
        </a:xfrm>
        <a:prstGeom prst="roundRect">
          <a:avLst>
            <a:gd name="adj" fmla="val 10000"/>
          </a:avLst>
        </a:prstGeom>
        <a:solidFill>
          <a:schemeClr val="lt1">
            <a:hueOff val="0"/>
            <a:satOff val="0"/>
            <a:lumOff val="0"/>
            <a:alphaOff val="0"/>
          </a:schemeClr>
        </a:solidFill>
        <a:ln>
          <a:solidFill>
            <a:srgbClr val="C00000"/>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0" kern="1200"/>
            <a:t>Convocatoria al evento de deliberación pública </a:t>
          </a:r>
          <a:endParaRPr lang="es-MX" sz="2000" b="0" kern="1200" dirty="0"/>
        </a:p>
      </dsp:txBody>
      <dsp:txXfrm>
        <a:off x="3800557" y="42805"/>
        <a:ext cx="2592099" cy="1375869"/>
      </dsp:txXfrm>
    </dsp:sp>
    <dsp:sp modelId="{F46BE48A-CB0F-46A2-A71F-7817468C8561}">
      <dsp:nvSpPr>
        <dsp:cNvPr id="0" name=""/>
        <dsp:cNvSpPr/>
      </dsp:nvSpPr>
      <dsp:spPr>
        <a:xfrm>
          <a:off x="6703233" y="398703"/>
          <a:ext cx="567674" cy="664072"/>
        </a:xfrm>
        <a:prstGeom prst="rightArrow">
          <a:avLst>
            <a:gd name="adj1" fmla="val 60000"/>
            <a:gd name="adj2" fmla="val 50000"/>
          </a:avLst>
        </a:prstGeom>
        <a:solidFill>
          <a:schemeClr val="accent6">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C" sz="2800" kern="1200">
            <a:solidFill>
              <a:schemeClr val="tx1"/>
            </a:solidFill>
          </a:endParaRPr>
        </a:p>
      </dsp:txBody>
      <dsp:txXfrm>
        <a:off x="6703233" y="531517"/>
        <a:ext cx="397372" cy="398444"/>
      </dsp:txXfrm>
    </dsp:sp>
    <dsp:sp modelId="{33607DB0-F715-478D-8F7F-E3D2DF85DAF1}">
      <dsp:nvSpPr>
        <dsp:cNvPr id="0" name=""/>
        <dsp:cNvSpPr/>
      </dsp:nvSpPr>
      <dsp:spPr>
        <a:xfrm>
          <a:off x="7506546" y="0"/>
          <a:ext cx="2677709" cy="1461479"/>
        </a:xfrm>
        <a:prstGeom prst="roundRect">
          <a:avLst>
            <a:gd name="adj" fmla="val 10000"/>
          </a:avLst>
        </a:prstGeom>
        <a:solidFill>
          <a:schemeClr val="lt1">
            <a:hueOff val="0"/>
            <a:satOff val="0"/>
            <a:lumOff val="0"/>
            <a:alphaOff val="0"/>
          </a:schemeClr>
        </a:solidFill>
        <a:ln>
          <a:solidFill>
            <a:srgbClr val="C00000"/>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0" kern="1200"/>
            <a:t>Deliberación pública ciudadana</a:t>
          </a:r>
          <a:endParaRPr lang="es-EC" sz="2000" b="0" kern="1200" dirty="0"/>
        </a:p>
      </dsp:txBody>
      <dsp:txXfrm>
        <a:off x="7549351" y="42805"/>
        <a:ext cx="2592099" cy="13758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1F9F0-C211-42CB-9CA5-17B7F8D7FE7D}">
      <dsp:nvSpPr>
        <dsp:cNvPr id="0" name=""/>
        <dsp:cNvSpPr/>
      </dsp:nvSpPr>
      <dsp:spPr>
        <a:xfrm>
          <a:off x="8666" y="821158"/>
          <a:ext cx="2590338" cy="1554203"/>
        </a:xfrm>
        <a:prstGeom prst="roundRect">
          <a:avLst>
            <a:gd name="adj" fmla="val 1000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b="0" kern="1200">
              <a:solidFill>
                <a:schemeClr val="tx1"/>
              </a:solidFill>
            </a:rPr>
            <a:t>Incorporación de la opinión ciudadana</a:t>
          </a:r>
          <a:endParaRPr lang="es-EC" sz="2300" b="0" kern="1200" dirty="0">
            <a:solidFill>
              <a:schemeClr val="tx1"/>
            </a:solidFill>
          </a:endParaRPr>
        </a:p>
      </dsp:txBody>
      <dsp:txXfrm>
        <a:off x="54187" y="866679"/>
        <a:ext cx="2499296" cy="1463161"/>
      </dsp:txXfrm>
    </dsp:sp>
    <dsp:sp modelId="{5FACBFAA-748B-432E-A439-A3471F7E9D12}">
      <dsp:nvSpPr>
        <dsp:cNvPr id="0" name=""/>
        <dsp:cNvSpPr/>
      </dsp:nvSpPr>
      <dsp:spPr>
        <a:xfrm>
          <a:off x="2858038" y="1277058"/>
          <a:ext cx="549151" cy="642403"/>
        </a:xfrm>
        <a:prstGeom prst="rightArrow">
          <a:avLst>
            <a:gd name="adj1" fmla="val 60000"/>
            <a:gd name="adj2" fmla="val 50000"/>
          </a:avLst>
        </a:prstGeom>
        <a:gradFill rotWithShape="0">
          <a:gsLst>
            <a:gs pos="0">
              <a:schemeClr val="accent4">
                <a:tint val="60000"/>
                <a:hueOff val="0"/>
                <a:satOff val="0"/>
                <a:lumOff val="0"/>
                <a:alphaOff val="0"/>
                <a:shade val="85000"/>
                <a:satMod val="130000"/>
              </a:schemeClr>
            </a:gs>
            <a:gs pos="34000">
              <a:schemeClr val="accent4">
                <a:tint val="60000"/>
                <a:hueOff val="0"/>
                <a:satOff val="0"/>
                <a:lumOff val="0"/>
                <a:alphaOff val="0"/>
                <a:shade val="87000"/>
                <a:satMod val="125000"/>
              </a:schemeClr>
            </a:gs>
            <a:gs pos="70000">
              <a:schemeClr val="accent4">
                <a:tint val="60000"/>
                <a:hueOff val="0"/>
                <a:satOff val="0"/>
                <a:lumOff val="0"/>
                <a:alphaOff val="0"/>
                <a:tint val="100000"/>
                <a:shade val="90000"/>
                <a:satMod val="130000"/>
              </a:schemeClr>
            </a:gs>
            <a:gs pos="100000">
              <a:schemeClr val="accent4">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b="1" kern="1200">
            <a:solidFill>
              <a:schemeClr val="tx1"/>
            </a:solidFill>
          </a:endParaRPr>
        </a:p>
      </dsp:txBody>
      <dsp:txXfrm>
        <a:off x="2858038" y="1405539"/>
        <a:ext cx="384406" cy="385441"/>
      </dsp:txXfrm>
    </dsp:sp>
    <dsp:sp modelId="{46E416BC-8571-4C26-A187-E0D8FB8D4B74}">
      <dsp:nvSpPr>
        <dsp:cNvPr id="0" name=""/>
        <dsp:cNvSpPr/>
      </dsp:nvSpPr>
      <dsp:spPr>
        <a:xfrm>
          <a:off x="3635140" y="821158"/>
          <a:ext cx="2590338" cy="1554203"/>
        </a:xfrm>
        <a:prstGeom prst="roundRect">
          <a:avLst>
            <a:gd name="adj" fmla="val 1000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b="0" kern="1200">
              <a:solidFill>
                <a:schemeClr val="tx1"/>
              </a:solidFill>
            </a:rPr>
            <a:t>Entrega del Informe de Rendición de Cuentas al CPCCS</a:t>
          </a:r>
          <a:endParaRPr lang="es-MX" sz="2300" b="0" kern="1200" dirty="0">
            <a:solidFill>
              <a:schemeClr val="tx1"/>
            </a:solidFill>
          </a:endParaRPr>
        </a:p>
      </dsp:txBody>
      <dsp:txXfrm>
        <a:off x="3680661" y="866679"/>
        <a:ext cx="2499296" cy="1463161"/>
      </dsp:txXfrm>
    </dsp:sp>
    <dsp:sp modelId="{E7F509D2-EF39-471E-836B-2E1064DE4BD0}">
      <dsp:nvSpPr>
        <dsp:cNvPr id="0" name=""/>
        <dsp:cNvSpPr/>
      </dsp:nvSpPr>
      <dsp:spPr>
        <a:xfrm>
          <a:off x="6484512" y="1277058"/>
          <a:ext cx="549151" cy="642403"/>
        </a:xfrm>
        <a:prstGeom prst="rightArrow">
          <a:avLst>
            <a:gd name="adj1" fmla="val 60000"/>
            <a:gd name="adj2" fmla="val 50000"/>
          </a:avLst>
        </a:prstGeom>
        <a:gradFill rotWithShape="0">
          <a:gsLst>
            <a:gs pos="0">
              <a:schemeClr val="accent4">
                <a:tint val="60000"/>
                <a:hueOff val="0"/>
                <a:satOff val="0"/>
                <a:lumOff val="0"/>
                <a:alphaOff val="0"/>
                <a:shade val="85000"/>
                <a:satMod val="130000"/>
              </a:schemeClr>
            </a:gs>
            <a:gs pos="34000">
              <a:schemeClr val="accent4">
                <a:tint val="60000"/>
                <a:hueOff val="0"/>
                <a:satOff val="0"/>
                <a:lumOff val="0"/>
                <a:alphaOff val="0"/>
                <a:shade val="87000"/>
                <a:satMod val="125000"/>
              </a:schemeClr>
            </a:gs>
            <a:gs pos="70000">
              <a:schemeClr val="accent4">
                <a:tint val="60000"/>
                <a:hueOff val="0"/>
                <a:satOff val="0"/>
                <a:lumOff val="0"/>
                <a:alphaOff val="0"/>
                <a:tint val="100000"/>
                <a:shade val="90000"/>
                <a:satMod val="130000"/>
              </a:schemeClr>
            </a:gs>
            <a:gs pos="100000">
              <a:schemeClr val="accent4">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b="1" kern="1200">
            <a:solidFill>
              <a:schemeClr val="tx1"/>
            </a:solidFill>
          </a:endParaRPr>
        </a:p>
      </dsp:txBody>
      <dsp:txXfrm>
        <a:off x="6484512" y="1405539"/>
        <a:ext cx="384406" cy="385441"/>
      </dsp:txXfrm>
    </dsp:sp>
    <dsp:sp modelId="{956D478F-8F1C-48EF-B98B-2F8572ECD4AA}">
      <dsp:nvSpPr>
        <dsp:cNvPr id="0" name=""/>
        <dsp:cNvSpPr/>
      </dsp:nvSpPr>
      <dsp:spPr>
        <a:xfrm>
          <a:off x="7261614" y="821158"/>
          <a:ext cx="2590338" cy="1554203"/>
        </a:xfrm>
        <a:prstGeom prst="roundRect">
          <a:avLst>
            <a:gd name="adj" fmla="val 1000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b="0" kern="1200">
              <a:solidFill>
                <a:schemeClr val="tx1"/>
              </a:solidFill>
            </a:rPr>
            <a:t>Monitoreo del cumplimiento del proceso por parte del CPCCS</a:t>
          </a:r>
          <a:endParaRPr lang="es-MX" sz="2300" b="0" kern="1200" dirty="0">
            <a:solidFill>
              <a:schemeClr val="tx1"/>
            </a:solidFill>
          </a:endParaRPr>
        </a:p>
      </dsp:txBody>
      <dsp:txXfrm>
        <a:off x="7307135" y="866679"/>
        <a:ext cx="2499296" cy="14631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C55A4-9B67-4186-BFAF-8458740C4C31}">
      <dsp:nvSpPr>
        <dsp:cNvPr id="0" name=""/>
        <dsp:cNvSpPr/>
      </dsp:nvSpPr>
      <dsp:spPr>
        <a:xfrm>
          <a:off x="646952" y="527580"/>
          <a:ext cx="3589623" cy="3589623"/>
        </a:xfrm>
        <a:prstGeom prst="blockArc">
          <a:avLst>
            <a:gd name="adj1" fmla="val 11858446"/>
            <a:gd name="adj2" fmla="val 15848055"/>
            <a:gd name="adj3" fmla="val 4641"/>
          </a:avLst>
        </a:prstGeom>
        <a:solidFill>
          <a:schemeClr val="accent4">
            <a:hueOff val="-10378642"/>
            <a:satOff val="-49"/>
            <a:lumOff val="-1451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1898DB-6420-4FC1-91C7-4A9DAD241F35}">
      <dsp:nvSpPr>
        <dsp:cNvPr id="0" name=""/>
        <dsp:cNvSpPr/>
      </dsp:nvSpPr>
      <dsp:spPr>
        <a:xfrm>
          <a:off x="643588" y="538045"/>
          <a:ext cx="3589623" cy="3589623"/>
        </a:xfrm>
        <a:prstGeom prst="blockArc">
          <a:avLst>
            <a:gd name="adj1" fmla="val 7560000"/>
            <a:gd name="adj2" fmla="val 11880000"/>
            <a:gd name="adj3" fmla="val 4641"/>
          </a:avLst>
        </a:prstGeom>
        <a:solidFill>
          <a:schemeClr val="accent4">
            <a:hueOff val="-7783982"/>
            <a:satOff val="-37"/>
            <a:lumOff val="-1088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902F0F-12C3-44FD-A422-21B8192B4775}">
      <dsp:nvSpPr>
        <dsp:cNvPr id="0" name=""/>
        <dsp:cNvSpPr/>
      </dsp:nvSpPr>
      <dsp:spPr>
        <a:xfrm>
          <a:off x="643588" y="538045"/>
          <a:ext cx="3589623" cy="3589623"/>
        </a:xfrm>
        <a:prstGeom prst="blockArc">
          <a:avLst>
            <a:gd name="adj1" fmla="val 3240000"/>
            <a:gd name="adj2" fmla="val 7560000"/>
            <a:gd name="adj3" fmla="val 4641"/>
          </a:avLst>
        </a:prstGeom>
        <a:solidFill>
          <a:schemeClr val="accent4">
            <a:hueOff val="-5189321"/>
            <a:satOff val="-24"/>
            <a:lumOff val="-725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6AF131-4E71-48EA-974E-56B175C9C4A6}">
      <dsp:nvSpPr>
        <dsp:cNvPr id="0" name=""/>
        <dsp:cNvSpPr/>
      </dsp:nvSpPr>
      <dsp:spPr>
        <a:xfrm>
          <a:off x="533512" y="538045"/>
          <a:ext cx="3809775" cy="3589623"/>
        </a:xfrm>
        <a:prstGeom prst="blockArc">
          <a:avLst>
            <a:gd name="adj1" fmla="val 20520000"/>
            <a:gd name="adj2" fmla="val 3240000"/>
            <a:gd name="adj3" fmla="val 4641"/>
          </a:avLst>
        </a:prstGeom>
        <a:solidFill>
          <a:schemeClr val="accent4">
            <a:hueOff val="-2594661"/>
            <a:satOff val="-12"/>
            <a:lumOff val="-362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C8839C-EE68-4C0F-A69C-6B082BC96EFF}">
      <dsp:nvSpPr>
        <dsp:cNvPr id="0" name=""/>
        <dsp:cNvSpPr/>
      </dsp:nvSpPr>
      <dsp:spPr>
        <a:xfrm>
          <a:off x="640433" y="528238"/>
          <a:ext cx="3589623" cy="3589623"/>
        </a:xfrm>
        <a:prstGeom prst="blockArc">
          <a:avLst>
            <a:gd name="adj1" fmla="val 15860902"/>
            <a:gd name="adj2" fmla="val 20540201"/>
            <a:gd name="adj3" fmla="val 464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91F088-EC60-4FF6-9FE2-2BAEBE6D5BFE}">
      <dsp:nvSpPr>
        <dsp:cNvPr id="0" name=""/>
        <dsp:cNvSpPr/>
      </dsp:nvSpPr>
      <dsp:spPr>
        <a:xfrm>
          <a:off x="1612106" y="1506563"/>
          <a:ext cx="1652587" cy="1652587"/>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a:t>Ciclo de la gestión pública</a:t>
          </a:r>
          <a:endParaRPr lang="es-EC" sz="1800" kern="1200" dirty="0"/>
        </a:p>
      </dsp:txBody>
      <dsp:txXfrm>
        <a:off x="1854122" y="1748579"/>
        <a:ext cx="1168555" cy="1168555"/>
      </dsp:txXfrm>
    </dsp:sp>
    <dsp:sp modelId="{87F545A4-D7E9-4382-B3EE-DCED3E00AA8E}">
      <dsp:nvSpPr>
        <dsp:cNvPr id="0" name=""/>
        <dsp:cNvSpPr/>
      </dsp:nvSpPr>
      <dsp:spPr>
        <a:xfrm>
          <a:off x="1684188" y="0"/>
          <a:ext cx="1156811" cy="1156811"/>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a:t>Presupuesto</a:t>
          </a:r>
          <a:endParaRPr lang="es-EC" sz="1800" kern="1200" dirty="0"/>
        </a:p>
      </dsp:txBody>
      <dsp:txXfrm>
        <a:off x="1853599" y="169411"/>
        <a:ext cx="817989" cy="817989"/>
      </dsp:txXfrm>
    </dsp:sp>
    <dsp:sp modelId="{BAA5C898-7424-47BA-A79C-647C138DE17A}">
      <dsp:nvSpPr>
        <dsp:cNvPr id="0" name=""/>
        <dsp:cNvSpPr/>
      </dsp:nvSpPr>
      <dsp:spPr>
        <a:xfrm>
          <a:off x="3527354" y="1212693"/>
          <a:ext cx="1156811" cy="1156811"/>
        </a:xfrm>
        <a:prstGeom prst="ellipse">
          <a:avLst/>
        </a:prstGeom>
        <a:solidFill>
          <a:schemeClr val="accent4">
            <a:hueOff val="-2594661"/>
            <a:satOff val="-12"/>
            <a:lumOff val="-362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a:t>Programación</a:t>
          </a:r>
          <a:endParaRPr lang="es-EC" sz="1800" kern="1200" dirty="0"/>
        </a:p>
      </dsp:txBody>
      <dsp:txXfrm>
        <a:off x="3696765" y="1382104"/>
        <a:ext cx="817989" cy="817989"/>
      </dsp:txXfrm>
    </dsp:sp>
    <dsp:sp modelId="{78E4E600-9ABB-4537-83A4-0D38E953B559}">
      <dsp:nvSpPr>
        <dsp:cNvPr id="0" name=""/>
        <dsp:cNvSpPr/>
      </dsp:nvSpPr>
      <dsp:spPr>
        <a:xfrm>
          <a:off x="2890479" y="3172793"/>
          <a:ext cx="1156811" cy="1156811"/>
        </a:xfrm>
        <a:prstGeom prst="ellipse">
          <a:avLst/>
        </a:prstGeom>
        <a:solidFill>
          <a:schemeClr val="accent4">
            <a:hueOff val="-5189321"/>
            <a:satOff val="-24"/>
            <a:lumOff val="-725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a:t>Ejecución</a:t>
          </a:r>
          <a:endParaRPr lang="es-EC" sz="1800" kern="1200" dirty="0"/>
        </a:p>
      </dsp:txBody>
      <dsp:txXfrm>
        <a:off x="3059890" y="3342204"/>
        <a:ext cx="817989" cy="817989"/>
      </dsp:txXfrm>
    </dsp:sp>
    <dsp:sp modelId="{1273CE8A-36EC-4523-B75B-ADCB4279DF8F}">
      <dsp:nvSpPr>
        <dsp:cNvPr id="0" name=""/>
        <dsp:cNvSpPr/>
      </dsp:nvSpPr>
      <dsp:spPr>
        <a:xfrm>
          <a:off x="829508" y="3172793"/>
          <a:ext cx="1156811" cy="1156811"/>
        </a:xfrm>
        <a:prstGeom prst="ellipse">
          <a:avLst/>
        </a:prstGeom>
        <a:solidFill>
          <a:schemeClr val="accent4">
            <a:hueOff val="-7783982"/>
            <a:satOff val="-37"/>
            <a:lumOff val="-10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a:t>Seguimiento </a:t>
          </a:r>
        </a:p>
        <a:p>
          <a:pPr lvl="0" algn="ctr" defTabSz="800100">
            <a:lnSpc>
              <a:spcPct val="90000"/>
            </a:lnSpc>
            <a:spcBef>
              <a:spcPct val="0"/>
            </a:spcBef>
            <a:spcAft>
              <a:spcPct val="35000"/>
            </a:spcAft>
          </a:pPr>
          <a:r>
            <a:rPr lang="es-MX" sz="1800" kern="1200" dirty="0"/>
            <a:t>Evaluación </a:t>
          </a:r>
          <a:endParaRPr lang="es-EC" sz="1800" kern="1200" dirty="0"/>
        </a:p>
      </dsp:txBody>
      <dsp:txXfrm>
        <a:off x="998919" y="3342204"/>
        <a:ext cx="817989" cy="817989"/>
      </dsp:txXfrm>
    </dsp:sp>
    <dsp:sp modelId="{BA710D4D-DFAF-448D-9505-EF5C50488678}">
      <dsp:nvSpPr>
        <dsp:cNvPr id="0" name=""/>
        <dsp:cNvSpPr/>
      </dsp:nvSpPr>
      <dsp:spPr>
        <a:xfrm>
          <a:off x="192633" y="1212693"/>
          <a:ext cx="1156811" cy="1156811"/>
        </a:xfrm>
        <a:prstGeom prst="ellipse">
          <a:avLst/>
        </a:prstGeom>
        <a:solidFill>
          <a:schemeClr val="accent4">
            <a:hueOff val="-10378642"/>
            <a:satOff val="-49"/>
            <a:lumOff val="-1451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a:t>Planificación</a:t>
          </a:r>
          <a:endParaRPr lang="es-EC" sz="1800" kern="1200" dirty="0"/>
        </a:p>
      </dsp:txBody>
      <dsp:txXfrm>
        <a:off x="362044" y="1382104"/>
        <a:ext cx="817989" cy="81798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DB21E78-0178-4058-86C3-C926A5A4725B}" type="datetimeFigureOut">
              <a:rPr lang="es-EC" smtClean="0"/>
              <a:t>14/05/2024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87CED8B-8588-47A1-8742-2E2D68239069}"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482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DB21E78-0178-4058-86C3-C926A5A4725B}" type="datetimeFigureOut">
              <a:rPr lang="es-EC" smtClean="0"/>
              <a:t>14/05/2024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87CED8B-8588-47A1-8742-2E2D68239069}" type="slidenum">
              <a:rPr lang="es-EC" smtClean="0"/>
              <a:t>‹Nº›</a:t>
            </a:fld>
            <a:endParaRPr lang="es-EC"/>
          </a:p>
        </p:txBody>
      </p:sp>
    </p:spTree>
    <p:extLst>
      <p:ext uri="{BB962C8B-B14F-4D97-AF65-F5344CB8AC3E}">
        <p14:creationId xmlns:p14="http://schemas.microsoft.com/office/powerpoint/2010/main" val="447398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DB21E78-0178-4058-86C3-C926A5A4725B}" type="datetimeFigureOut">
              <a:rPr lang="es-EC" smtClean="0"/>
              <a:t>14/05/2024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87CED8B-8588-47A1-8742-2E2D68239069}" type="slidenum">
              <a:rPr lang="es-EC" smtClean="0"/>
              <a:t>‹Nº›</a:t>
            </a:fld>
            <a:endParaRPr lang="es-EC"/>
          </a:p>
        </p:txBody>
      </p:sp>
    </p:spTree>
    <p:extLst>
      <p:ext uri="{BB962C8B-B14F-4D97-AF65-F5344CB8AC3E}">
        <p14:creationId xmlns:p14="http://schemas.microsoft.com/office/powerpoint/2010/main" val="3729021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DB21E78-0178-4058-86C3-C926A5A4725B}" type="datetimeFigureOut">
              <a:rPr lang="es-EC" smtClean="0"/>
              <a:t>14/05/2024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87CED8B-8588-47A1-8742-2E2D68239069}" type="slidenum">
              <a:rPr lang="es-EC" smtClean="0"/>
              <a:t>‹Nº›</a:t>
            </a:fld>
            <a:endParaRPr lang="es-EC"/>
          </a:p>
        </p:txBody>
      </p:sp>
    </p:spTree>
    <p:extLst>
      <p:ext uri="{BB962C8B-B14F-4D97-AF65-F5344CB8AC3E}">
        <p14:creationId xmlns:p14="http://schemas.microsoft.com/office/powerpoint/2010/main" val="3334423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DB21E78-0178-4058-86C3-C926A5A4725B}" type="datetimeFigureOut">
              <a:rPr lang="es-EC" smtClean="0"/>
              <a:t>14/05/2024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87CED8B-8588-47A1-8742-2E2D68239069}"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6496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DB21E78-0178-4058-86C3-C926A5A4725B}" type="datetimeFigureOut">
              <a:rPr lang="es-EC" smtClean="0"/>
              <a:t>14/05/2024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87CED8B-8588-47A1-8742-2E2D68239069}" type="slidenum">
              <a:rPr lang="es-EC" smtClean="0"/>
              <a:t>‹Nº›</a:t>
            </a:fld>
            <a:endParaRPr lang="es-EC"/>
          </a:p>
        </p:txBody>
      </p:sp>
    </p:spTree>
    <p:extLst>
      <p:ext uri="{BB962C8B-B14F-4D97-AF65-F5344CB8AC3E}">
        <p14:creationId xmlns:p14="http://schemas.microsoft.com/office/powerpoint/2010/main" val="1492911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DB21E78-0178-4058-86C3-C926A5A4725B}" type="datetimeFigureOut">
              <a:rPr lang="es-EC" smtClean="0"/>
              <a:t>14/05/2024</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587CED8B-8588-47A1-8742-2E2D68239069}" type="slidenum">
              <a:rPr lang="es-EC" smtClean="0"/>
              <a:t>‹Nº›</a:t>
            </a:fld>
            <a:endParaRPr lang="es-EC"/>
          </a:p>
        </p:txBody>
      </p:sp>
    </p:spTree>
    <p:extLst>
      <p:ext uri="{BB962C8B-B14F-4D97-AF65-F5344CB8AC3E}">
        <p14:creationId xmlns:p14="http://schemas.microsoft.com/office/powerpoint/2010/main" val="2277283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DB21E78-0178-4058-86C3-C926A5A4725B}" type="datetimeFigureOut">
              <a:rPr lang="es-EC" smtClean="0"/>
              <a:t>14/05/2024</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587CED8B-8588-47A1-8742-2E2D68239069}" type="slidenum">
              <a:rPr lang="es-EC" smtClean="0"/>
              <a:t>‹Nº›</a:t>
            </a:fld>
            <a:endParaRPr lang="es-EC"/>
          </a:p>
        </p:txBody>
      </p:sp>
    </p:spTree>
    <p:extLst>
      <p:ext uri="{BB962C8B-B14F-4D97-AF65-F5344CB8AC3E}">
        <p14:creationId xmlns:p14="http://schemas.microsoft.com/office/powerpoint/2010/main" val="1785635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DB21E78-0178-4058-86C3-C926A5A4725B}" type="datetimeFigureOut">
              <a:rPr lang="es-EC" smtClean="0"/>
              <a:t>14/05/2024</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fld id="{587CED8B-8588-47A1-8742-2E2D68239069}" type="slidenum">
              <a:rPr lang="es-EC" smtClean="0"/>
              <a:t>‹Nº›</a:t>
            </a:fld>
            <a:endParaRPr lang="es-EC"/>
          </a:p>
        </p:txBody>
      </p:sp>
    </p:spTree>
    <p:extLst>
      <p:ext uri="{BB962C8B-B14F-4D97-AF65-F5344CB8AC3E}">
        <p14:creationId xmlns:p14="http://schemas.microsoft.com/office/powerpoint/2010/main" val="2034611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DB21E78-0178-4058-86C3-C926A5A4725B}" type="datetimeFigureOut">
              <a:rPr lang="es-EC" smtClean="0"/>
              <a:t>14/05/2024</a:t>
            </a:fld>
            <a:endParaRPr lang="es-EC"/>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87CED8B-8588-47A1-8742-2E2D68239069}" type="slidenum">
              <a:rPr lang="es-EC" smtClean="0"/>
              <a:t>‹Nº›</a:t>
            </a:fld>
            <a:endParaRPr lang="es-EC"/>
          </a:p>
        </p:txBody>
      </p:sp>
    </p:spTree>
    <p:extLst>
      <p:ext uri="{BB962C8B-B14F-4D97-AF65-F5344CB8AC3E}">
        <p14:creationId xmlns:p14="http://schemas.microsoft.com/office/powerpoint/2010/main" val="3970627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DB21E78-0178-4058-86C3-C926A5A4725B}" type="datetimeFigureOut">
              <a:rPr lang="es-EC" smtClean="0"/>
              <a:t>14/05/2024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87CED8B-8588-47A1-8742-2E2D68239069}" type="slidenum">
              <a:rPr lang="es-EC" smtClean="0"/>
              <a:t>‹Nº›</a:t>
            </a:fld>
            <a:endParaRPr lang="es-EC"/>
          </a:p>
        </p:txBody>
      </p:sp>
    </p:spTree>
    <p:extLst>
      <p:ext uri="{BB962C8B-B14F-4D97-AF65-F5344CB8AC3E}">
        <p14:creationId xmlns:p14="http://schemas.microsoft.com/office/powerpoint/2010/main" val="1192266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DB21E78-0178-4058-86C3-C926A5A4725B}" type="datetimeFigureOut">
              <a:rPr lang="es-EC" smtClean="0"/>
              <a:t>14/05/2024</a:t>
            </a:fld>
            <a:endParaRPr lang="es-EC"/>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87CED8B-8588-47A1-8742-2E2D68239069}" type="slidenum">
              <a:rPr lang="es-EC" smtClean="0"/>
              <a:t>‹Nº›</a:t>
            </a:fld>
            <a:endParaRPr lang="es-EC"/>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64388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2.png"/><Relationship Id="rId7" Type="http://schemas.openxmlformats.org/officeDocument/2006/relationships/diagramData" Target="../diagrams/data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diagramDrawing" Target="../diagrams/drawing3.xml"/><Relationship Id="rId5" Type="http://schemas.openxmlformats.org/officeDocument/2006/relationships/image" Target="../media/image4.png"/><Relationship Id="rId10" Type="http://schemas.openxmlformats.org/officeDocument/2006/relationships/diagramColors" Target="../diagrams/colors3.xml"/><Relationship Id="rId4" Type="http://schemas.openxmlformats.org/officeDocument/2006/relationships/image" Target="../media/image3.png"/><Relationship Id="rId9"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11" Type="http://schemas.openxmlformats.org/officeDocument/2006/relationships/image" Target="../media/image6.png"/><Relationship Id="rId5" Type="http://schemas.openxmlformats.org/officeDocument/2006/relationships/diagramColors" Target="../diagrams/colors4.xml"/><Relationship Id="rId10" Type="http://schemas.openxmlformats.org/officeDocument/2006/relationships/image" Target="../media/image4.png"/><Relationship Id="rId4" Type="http://schemas.openxmlformats.org/officeDocument/2006/relationships/diagramQuickStyle" Target="../diagrams/quickStyle4.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11" Type="http://schemas.openxmlformats.org/officeDocument/2006/relationships/image" Target="../media/image6.png"/><Relationship Id="rId5" Type="http://schemas.openxmlformats.org/officeDocument/2006/relationships/diagramColors" Target="../diagrams/colors5.xml"/><Relationship Id="rId10" Type="http://schemas.openxmlformats.org/officeDocument/2006/relationships/image" Target="../media/image4.png"/><Relationship Id="rId4" Type="http://schemas.openxmlformats.org/officeDocument/2006/relationships/diagramQuickStyle" Target="../diagrams/quickStyle5.xml"/><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11" Type="http://schemas.openxmlformats.org/officeDocument/2006/relationships/image" Target="../media/image6.png"/><Relationship Id="rId5" Type="http://schemas.openxmlformats.org/officeDocument/2006/relationships/diagramColors" Target="../diagrams/colors6.xml"/><Relationship Id="rId10" Type="http://schemas.openxmlformats.org/officeDocument/2006/relationships/image" Target="../media/image4.png"/><Relationship Id="rId4" Type="http://schemas.openxmlformats.org/officeDocument/2006/relationships/diagramQuickStyle" Target="../diagrams/quickStyle6.xml"/><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image" Target="../media/image2.png"/><Relationship Id="rId7" Type="http://schemas.openxmlformats.org/officeDocument/2006/relationships/diagramData" Target="../diagrams/data7.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6.png"/><Relationship Id="rId11" Type="http://schemas.microsoft.com/office/2007/relationships/diagramDrawing" Target="../diagrams/drawing7.xml"/><Relationship Id="rId5" Type="http://schemas.openxmlformats.org/officeDocument/2006/relationships/image" Target="../media/image4.png"/><Relationship Id="rId10" Type="http://schemas.openxmlformats.org/officeDocument/2006/relationships/diagramColors" Target="../diagrams/colors7.xml"/><Relationship Id="rId4" Type="http://schemas.openxmlformats.org/officeDocument/2006/relationships/image" Target="../media/image3.png"/><Relationship Id="rId9"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image" Target="../media/image2.png"/><Relationship Id="rId7" Type="http://schemas.openxmlformats.org/officeDocument/2006/relationships/diagramData" Target="../diagrams/data8.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6.png"/><Relationship Id="rId11" Type="http://schemas.microsoft.com/office/2007/relationships/diagramDrawing" Target="../diagrams/drawing8.xml"/><Relationship Id="rId5" Type="http://schemas.openxmlformats.org/officeDocument/2006/relationships/image" Target="../media/image4.png"/><Relationship Id="rId10" Type="http://schemas.openxmlformats.org/officeDocument/2006/relationships/diagramColors" Target="../diagrams/colors8.xml"/><Relationship Id="rId4" Type="http://schemas.openxmlformats.org/officeDocument/2006/relationships/image" Target="../media/image3.png"/><Relationship Id="rId9"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image" Target="../media/image2.png"/><Relationship Id="rId7" Type="http://schemas.openxmlformats.org/officeDocument/2006/relationships/diagramData" Target="../diagrams/data9.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6.png"/><Relationship Id="rId11" Type="http://schemas.microsoft.com/office/2007/relationships/diagramDrawing" Target="../diagrams/drawing9.xml"/><Relationship Id="rId5" Type="http://schemas.openxmlformats.org/officeDocument/2006/relationships/image" Target="../media/image4.png"/><Relationship Id="rId10" Type="http://schemas.openxmlformats.org/officeDocument/2006/relationships/diagramColors" Target="../diagrams/colors9.xml"/><Relationship Id="rId4" Type="http://schemas.openxmlformats.org/officeDocument/2006/relationships/image" Target="../media/image3.png"/><Relationship Id="rId9"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2.png"/><Relationship Id="rId7" Type="http://schemas.openxmlformats.org/officeDocument/2006/relationships/diagramData" Target="../diagrams/data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diagramDrawing" Target="../diagrams/drawing2.xml"/><Relationship Id="rId5" Type="http://schemas.openxmlformats.org/officeDocument/2006/relationships/image" Target="../media/image4.png"/><Relationship Id="rId10" Type="http://schemas.openxmlformats.org/officeDocument/2006/relationships/diagramColors" Target="../diagrams/colors2.xml"/><Relationship Id="rId4" Type="http://schemas.openxmlformats.org/officeDocument/2006/relationships/image" Target="../media/image3.png"/><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493D813-9AC1-4A3E-BA1F-327A26FAE00D}"/>
              </a:ext>
            </a:extLst>
          </p:cNvPr>
          <p:cNvSpPr>
            <a:spLocks noGrp="1"/>
          </p:cNvSpPr>
          <p:nvPr>
            <p:ph type="ctrTitle"/>
          </p:nvPr>
        </p:nvSpPr>
        <p:spPr>
          <a:xfrm>
            <a:off x="1298712" y="2292626"/>
            <a:ext cx="9856967" cy="2032486"/>
          </a:xfrm>
        </p:spPr>
        <p:txBody>
          <a:bodyPr>
            <a:normAutofit/>
          </a:bodyPr>
          <a:lstStyle/>
          <a:p>
            <a:pPr algn="ctr"/>
            <a:r>
              <a:rPr lang="es-MX" sz="5400" b="1" dirty="0"/>
              <a:t>Rendición de Cuentas con enfoque de género</a:t>
            </a:r>
            <a:endParaRPr lang="es-EC" sz="5400" b="1" dirty="0"/>
          </a:p>
        </p:txBody>
      </p:sp>
      <p:sp>
        <p:nvSpPr>
          <p:cNvPr id="7" name="Subtítulo 6">
            <a:extLst>
              <a:ext uri="{FF2B5EF4-FFF2-40B4-BE49-F238E27FC236}">
                <a16:creationId xmlns:a16="http://schemas.microsoft.com/office/drawing/2014/main" id="{9170B31E-06E0-4B9A-A950-42FCCEA3118F}"/>
              </a:ext>
            </a:extLst>
          </p:cNvPr>
          <p:cNvSpPr>
            <a:spLocks noGrp="1"/>
          </p:cNvSpPr>
          <p:nvPr>
            <p:ph type="subTitle" idx="1"/>
          </p:nvPr>
        </p:nvSpPr>
        <p:spPr>
          <a:xfrm>
            <a:off x="1066800" y="4855190"/>
            <a:ext cx="10058400" cy="1143000"/>
          </a:xfrm>
        </p:spPr>
        <p:txBody>
          <a:bodyPr>
            <a:normAutofit fontScale="85000" lnSpcReduction="20000"/>
          </a:bodyPr>
          <a:lstStyle/>
          <a:p>
            <a:pPr algn="ctr"/>
            <a:r>
              <a:rPr lang="es-MX" i="1" cap="none" dirty="0">
                <a:latin typeface="Bodoni MT" panose="02070603080606020203" pitchFamily="18" charset="0"/>
              </a:rPr>
              <a:t>María de los Ángeles Páez Salvador</a:t>
            </a:r>
          </a:p>
          <a:p>
            <a:pPr algn="ctr"/>
            <a:r>
              <a:rPr lang="es-MX" i="1" cap="none" dirty="0">
                <a:latin typeface="Bodoni MT" panose="02070603080606020203" pitchFamily="18" charset="0"/>
              </a:rPr>
              <a:t>Socióloga, Facilitadora en Desarrollo Personal </a:t>
            </a:r>
          </a:p>
          <a:p>
            <a:pPr algn="ctr"/>
            <a:r>
              <a:rPr lang="es-MX" i="1" cap="none" dirty="0">
                <a:latin typeface="Bodoni MT" panose="02070603080606020203" pitchFamily="18" charset="0"/>
              </a:rPr>
              <a:t>Magister en Desarrollo Local</a:t>
            </a:r>
            <a:endParaRPr lang="es-EC" i="1" cap="none" dirty="0">
              <a:latin typeface="Bodoni MT" panose="02070603080606020203" pitchFamily="18" charset="0"/>
            </a:endParaRPr>
          </a:p>
          <a:p>
            <a:endParaRPr lang="es-EC" dirty="0"/>
          </a:p>
        </p:txBody>
      </p:sp>
      <p:pic>
        <p:nvPicPr>
          <p:cNvPr id="4" name="Imagen 3">
            <a:extLst>
              <a:ext uri="{FF2B5EF4-FFF2-40B4-BE49-F238E27FC236}">
                <a16:creationId xmlns:a16="http://schemas.microsoft.com/office/drawing/2014/main" id="{5564C3D1-A4C6-483F-8D19-538BBA94423C}"/>
              </a:ext>
            </a:extLst>
          </p:cNvPr>
          <p:cNvPicPr>
            <a:picLocks noChangeAspect="1"/>
          </p:cNvPicPr>
          <p:nvPr/>
        </p:nvPicPr>
        <p:blipFill rotWithShape="1">
          <a:blip r:embed="rId2"/>
          <a:srcRect l="2299" t="9456" r="3073" b="8108"/>
          <a:stretch/>
        </p:blipFill>
        <p:spPr bwMode="auto">
          <a:xfrm>
            <a:off x="391688" y="240848"/>
            <a:ext cx="2037736" cy="1006962"/>
          </a:xfrm>
          <a:prstGeom prst="rect">
            <a:avLst/>
          </a:prstGeom>
          <a:noFill/>
          <a:ln>
            <a:noFill/>
          </a:ln>
          <a:extLst>
            <a:ext uri="{53640926-AAD7-44D8-BBD7-CCE9431645EC}">
              <a14:shadowObscured xmlns:a14="http://schemas.microsoft.com/office/drawing/2010/main"/>
            </a:ext>
          </a:extLst>
        </p:spPr>
      </p:pic>
      <p:pic>
        <p:nvPicPr>
          <p:cNvPr id="6" name="Imagen 5" descr="Texto&#10;&#10;Descripción generada automáticamente">
            <a:extLst>
              <a:ext uri="{FF2B5EF4-FFF2-40B4-BE49-F238E27FC236}">
                <a16:creationId xmlns:a16="http://schemas.microsoft.com/office/drawing/2014/main" id="{B4DBA7CF-E5D9-4134-9ABD-A6A4C546DBD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50936"/>
          <a:stretch/>
        </p:blipFill>
        <p:spPr bwMode="auto">
          <a:xfrm>
            <a:off x="3480491" y="333895"/>
            <a:ext cx="1793240" cy="728980"/>
          </a:xfrm>
          <a:prstGeom prst="rect">
            <a:avLst/>
          </a:prstGeom>
          <a:noFill/>
          <a:ln>
            <a:noFill/>
          </a:ln>
          <a:extLst>
            <a:ext uri="{53640926-AAD7-44D8-BBD7-CCE9431645EC}">
              <a14:shadowObscured xmlns:a14="http://schemas.microsoft.com/office/drawing/2010/main"/>
            </a:ext>
          </a:extLst>
        </p:spPr>
      </p:pic>
      <p:pic>
        <p:nvPicPr>
          <p:cNvPr id="8" name="Imagen 7" descr="Icono&#10;&#10;Descripción generada automáticamente">
            <a:extLst>
              <a:ext uri="{FF2B5EF4-FFF2-40B4-BE49-F238E27FC236}">
                <a16:creationId xmlns:a16="http://schemas.microsoft.com/office/drawing/2014/main" id="{15FC4943-43CE-46FF-B803-DBE8C5D74A4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46439" y="282143"/>
            <a:ext cx="671830" cy="800100"/>
          </a:xfrm>
          <a:prstGeom prst="rect">
            <a:avLst/>
          </a:prstGeom>
        </p:spPr>
      </p:pic>
      <p:pic>
        <p:nvPicPr>
          <p:cNvPr id="9" name="Imagen 8" descr="Imagen que contiene Texto&#10;&#10;Descripción generada automáticamente">
            <a:extLst>
              <a:ext uri="{FF2B5EF4-FFF2-40B4-BE49-F238E27FC236}">
                <a16:creationId xmlns:a16="http://schemas.microsoft.com/office/drawing/2014/main" id="{2167F880-9F30-4ECB-B8CE-1591D363E1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8269" y="347548"/>
            <a:ext cx="1792796" cy="800100"/>
          </a:xfrm>
          <a:prstGeom prst="rect">
            <a:avLst/>
          </a:prstGeom>
        </p:spPr>
      </p:pic>
      <p:pic>
        <p:nvPicPr>
          <p:cNvPr id="10" name="Imagen 9" descr="Logotipo&#10;&#10;Descripción generada automáticamente">
            <a:extLst>
              <a:ext uri="{FF2B5EF4-FFF2-40B4-BE49-F238E27FC236}">
                <a16:creationId xmlns:a16="http://schemas.microsoft.com/office/drawing/2014/main" id="{81AF783D-1043-441A-BB36-04AD70E6EC7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846141" y="282143"/>
            <a:ext cx="1644539" cy="801222"/>
          </a:xfrm>
          <a:prstGeom prst="rect">
            <a:avLst/>
          </a:prstGeom>
        </p:spPr>
      </p:pic>
      <p:sp>
        <p:nvSpPr>
          <p:cNvPr id="11" name="Subtítulo 2">
            <a:extLst>
              <a:ext uri="{FF2B5EF4-FFF2-40B4-BE49-F238E27FC236}">
                <a16:creationId xmlns:a16="http://schemas.microsoft.com/office/drawing/2014/main" id="{C4163EA7-5063-48D7-88BA-A8B74548A3F6}"/>
              </a:ext>
            </a:extLst>
          </p:cNvPr>
          <p:cNvSpPr txBox="1">
            <a:spLocks/>
          </p:cNvSpPr>
          <p:nvPr/>
        </p:nvSpPr>
        <p:spPr>
          <a:xfrm>
            <a:off x="1410556" y="1613443"/>
            <a:ext cx="8718052" cy="88053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s-MX" b="1" dirty="0"/>
              <a:t>PROYECTO TEJIENDO EL EMPODERAMIENTO DE MUJERES AUTORIDADES LOCALES</a:t>
            </a:r>
            <a:endParaRPr lang="es-EC" b="1" dirty="0"/>
          </a:p>
        </p:txBody>
      </p:sp>
    </p:spTree>
    <p:extLst>
      <p:ext uri="{BB962C8B-B14F-4D97-AF65-F5344CB8AC3E}">
        <p14:creationId xmlns:p14="http://schemas.microsoft.com/office/powerpoint/2010/main" val="382921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395DF53-B0D8-44B3-B971-6B6E126883A6}"/>
              </a:ext>
            </a:extLst>
          </p:cNvPr>
          <p:cNvPicPr>
            <a:picLocks noChangeAspect="1"/>
          </p:cNvPicPr>
          <p:nvPr/>
        </p:nvPicPr>
        <p:blipFill rotWithShape="1">
          <a:blip r:embed="rId2"/>
          <a:srcRect l="2299" t="9456" r="3073" b="8108"/>
          <a:stretch/>
        </p:blipFill>
        <p:spPr bwMode="auto">
          <a:xfrm>
            <a:off x="391688" y="0"/>
            <a:ext cx="2037736" cy="1006962"/>
          </a:xfrm>
          <a:prstGeom prst="rect">
            <a:avLst/>
          </a:prstGeom>
          <a:noFill/>
          <a:ln>
            <a:noFill/>
          </a:ln>
          <a:extLst>
            <a:ext uri="{53640926-AAD7-44D8-BBD7-CCE9431645EC}">
              <a14:shadowObscured xmlns:a14="http://schemas.microsoft.com/office/drawing/2010/main"/>
            </a:ext>
          </a:extLst>
        </p:spPr>
      </p:pic>
      <p:pic>
        <p:nvPicPr>
          <p:cNvPr id="4" name="Imagen 3" descr="Texto&#10;&#10;Descripción generada automáticamente">
            <a:extLst>
              <a:ext uri="{FF2B5EF4-FFF2-40B4-BE49-F238E27FC236}">
                <a16:creationId xmlns:a16="http://schemas.microsoft.com/office/drawing/2014/main" id="{FD448508-A026-4580-B673-060737B17EEC}"/>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50936"/>
          <a:stretch/>
        </p:blipFill>
        <p:spPr bwMode="auto">
          <a:xfrm>
            <a:off x="3402669" y="-23282"/>
            <a:ext cx="1793240" cy="728980"/>
          </a:xfrm>
          <a:prstGeom prst="rect">
            <a:avLst/>
          </a:prstGeom>
          <a:noFill/>
          <a:ln>
            <a:noFill/>
          </a:ln>
          <a:extLst>
            <a:ext uri="{53640926-AAD7-44D8-BBD7-CCE9431645EC}">
              <a14:shadowObscured xmlns:a14="http://schemas.microsoft.com/office/drawing/2010/main"/>
            </a:ext>
          </a:extLst>
        </p:spPr>
      </p:pic>
      <p:pic>
        <p:nvPicPr>
          <p:cNvPr id="5" name="Imagen 4" descr="Icono&#10;&#10;Descripción generada automáticamente">
            <a:extLst>
              <a:ext uri="{FF2B5EF4-FFF2-40B4-BE49-F238E27FC236}">
                <a16:creationId xmlns:a16="http://schemas.microsoft.com/office/drawing/2014/main" id="{25248D27-94B4-46A4-AC75-C5E6221E2DD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169154" y="0"/>
            <a:ext cx="671830" cy="800100"/>
          </a:xfrm>
          <a:prstGeom prst="rect">
            <a:avLst/>
          </a:prstGeom>
        </p:spPr>
      </p:pic>
      <p:pic>
        <p:nvPicPr>
          <p:cNvPr id="6" name="Imagen 5" descr="Imagen que contiene Texto&#10;&#10;Descripción generada automáticamente">
            <a:extLst>
              <a:ext uri="{FF2B5EF4-FFF2-40B4-BE49-F238E27FC236}">
                <a16:creationId xmlns:a16="http://schemas.microsoft.com/office/drawing/2014/main" id="{658C24A2-88DB-4418-B33A-4720EBA707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7831" y="0"/>
            <a:ext cx="1792796" cy="800100"/>
          </a:xfrm>
          <a:prstGeom prst="rect">
            <a:avLst/>
          </a:prstGeom>
        </p:spPr>
      </p:pic>
      <p:pic>
        <p:nvPicPr>
          <p:cNvPr id="7" name="Imagen 6" descr="Logotipo&#10;&#10;Descripción generada automáticamente">
            <a:extLst>
              <a:ext uri="{FF2B5EF4-FFF2-40B4-BE49-F238E27FC236}">
                <a16:creationId xmlns:a16="http://schemas.microsoft.com/office/drawing/2014/main" id="{BD5904CF-4574-47D3-AD80-2452EB9B485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911398" y="-23282"/>
            <a:ext cx="1644539" cy="1006961"/>
          </a:xfrm>
          <a:prstGeom prst="rect">
            <a:avLst/>
          </a:prstGeom>
        </p:spPr>
      </p:pic>
      <p:graphicFrame>
        <p:nvGraphicFramePr>
          <p:cNvPr id="8" name="Diagrama 7">
            <a:extLst>
              <a:ext uri="{FF2B5EF4-FFF2-40B4-BE49-F238E27FC236}">
                <a16:creationId xmlns:a16="http://schemas.microsoft.com/office/drawing/2014/main" id="{73387265-0B43-4ABE-B927-6407EB81691B}"/>
              </a:ext>
            </a:extLst>
          </p:cNvPr>
          <p:cNvGraphicFramePr/>
          <p:nvPr>
            <p:extLst>
              <p:ext uri="{D42A27DB-BD31-4B8C-83A1-F6EECF244321}">
                <p14:modId xmlns:p14="http://schemas.microsoft.com/office/powerpoint/2010/main" val="1168771017"/>
              </p:ext>
            </p:extLst>
          </p:nvPr>
        </p:nvGraphicFramePr>
        <p:xfrm>
          <a:off x="1208116" y="983680"/>
          <a:ext cx="9775767" cy="54522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4718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8350C192-30EA-4AF1-9B6C-964728DAA4AF}"/>
              </a:ext>
            </a:extLst>
          </p:cNvPr>
          <p:cNvGraphicFramePr/>
          <p:nvPr>
            <p:extLst>
              <p:ext uri="{D42A27DB-BD31-4B8C-83A1-F6EECF244321}">
                <p14:modId xmlns:p14="http://schemas.microsoft.com/office/powerpoint/2010/main" val="4107641362"/>
              </p:ext>
            </p:extLst>
          </p:nvPr>
        </p:nvGraphicFramePr>
        <p:xfrm>
          <a:off x="559837" y="1502449"/>
          <a:ext cx="11140751" cy="4381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a:extLst>
              <a:ext uri="{FF2B5EF4-FFF2-40B4-BE49-F238E27FC236}">
                <a16:creationId xmlns:a16="http://schemas.microsoft.com/office/drawing/2014/main" id="{8B24CBE5-DE70-461F-B2C3-107E877AB33A}"/>
              </a:ext>
            </a:extLst>
          </p:cNvPr>
          <p:cNvSpPr>
            <a:spLocks noGrp="1"/>
          </p:cNvSpPr>
          <p:nvPr>
            <p:ph type="title"/>
          </p:nvPr>
        </p:nvSpPr>
        <p:spPr>
          <a:xfrm>
            <a:off x="1139954" y="973849"/>
            <a:ext cx="10058400" cy="1450757"/>
          </a:xfrm>
        </p:spPr>
        <p:txBody>
          <a:bodyPr/>
          <a:lstStyle/>
          <a:p>
            <a:r>
              <a:rPr lang="es-MX" dirty="0"/>
              <a:t>Fases para la implementación del proceso de Rendición de Cuentas</a:t>
            </a:r>
            <a:endParaRPr lang="es-EC" dirty="0"/>
          </a:p>
        </p:txBody>
      </p:sp>
      <p:pic>
        <p:nvPicPr>
          <p:cNvPr id="4" name="Imagen 3">
            <a:extLst>
              <a:ext uri="{FF2B5EF4-FFF2-40B4-BE49-F238E27FC236}">
                <a16:creationId xmlns:a16="http://schemas.microsoft.com/office/drawing/2014/main" id="{AF30FE0D-2A02-4B02-B73F-3EFBE00FD078}"/>
              </a:ext>
            </a:extLst>
          </p:cNvPr>
          <p:cNvPicPr>
            <a:picLocks noChangeAspect="1"/>
          </p:cNvPicPr>
          <p:nvPr/>
        </p:nvPicPr>
        <p:blipFill rotWithShape="1">
          <a:blip r:embed="rId7"/>
          <a:srcRect l="2299" t="9456" r="3073" b="8108"/>
          <a:stretch/>
        </p:blipFill>
        <p:spPr bwMode="auto">
          <a:xfrm>
            <a:off x="391688" y="0"/>
            <a:ext cx="2037736" cy="1006962"/>
          </a:xfrm>
          <a:prstGeom prst="rect">
            <a:avLst/>
          </a:prstGeom>
          <a:noFill/>
          <a:ln>
            <a:noFill/>
          </a:ln>
          <a:extLst>
            <a:ext uri="{53640926-AAD7-44D8-BBD7-CCE9431645EC}">
              <a14:shadowObscured xmlns:a14="http://schemas.microsoft.com/office/drawing/2010/main"/>
            </a:ext>
          </a:extLst>
        </p:spPr>
      </p:pic>
      <p:pic>
        <p:nvPicPr>
          <p:cNvPr id="5" name="Imagen 4" descr="Texto&#10;&#10;Descripción generada automáticamente">
            <a:extLst>
              <a:ext uri="{FF2B5EF4-FFF2-40B4-BE49-F238E27FC236}">
                <a16:creationId xmlns:a16="http://schemas.microsoft.com/office/drawing/2014/main" id="{1D129A29-CE30-47C0-8EDB-38361C77A00A}"/>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r="50936"/>
          <a:stretch/>
        </p:blipFill>
        <p:spPr bwMode="auto">
          <a:xfrm>
            <a:off x="3402669" y="-23282"/>
            <a:ext cx="1793240" cy="728980"/>
          </a:xfrm>
          <a:prstGeom prst="rect">
            <a:avLst/>
          </a:prstGeom>
          <a:noFill/>
          <a:ln>
            <a:noFill/>
          </a:ln>
          <a:extLst>
            <a:ext uri="{53640926-AAD7-44D8-BBD7-CCE9431645EC}">
              <a14:shadowObscured xmlns:a14="http://schemas.microsoft.com/office/drawing/2010/main"/>
            </a:ext>
          </a:extLst>
        </p:spPr>
      </p:pic>
      <p:pic>
        <p:nvPicPr>
          <p:cNvPr id="6" name="Imagen 5" descr="Icono&#10;&#10;Descripción generada automáticamente">
            <a:extLst>
              <a:ext uri="{FF2B5EF4-FFF2-40B4-BE49-F238E27FC236}">
                <a16:creationId xmlns:a16="http://schemas.microsoft.com/office/drawing/2014/main" id="{A137123D-C8CE-4881-8222-513CB7A26F35}"/>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169154" y="0"/>
            <a:ext cx="671830" cy="800100"/>
          </a:xfrm>
          <a:prstGeom prst="rect">
            <a:avLst/>
          </a:prstGeom>
        </p:spPr>
      </p:pic>
      <p:pic>
        <p:nvPicPr>
          <p:cNvPr id="7" name="Imagen 6" descr="Imagen que contiene Texto&#10;&#10;Descripción generada automáticamente">
            <a:extLst>
              <a:ext uri="{FF2B5EF4-FFF2-40B4-BE49-F238E27FC236}">
                <a16:creationId xmlns:a16="http://schemas.microsoft.com/office/drawing/2014/main" id="{D638CC29-10F9-4F74-95B6-7CE16665A1B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17831" y="0"/>
            <a:ext cx="1792796" cy="800100"/>
          </a:xfrm>
          <a:prstGeom prst="rect">
            <a:avLst/>
          </a:prstGeom>
        </p:spPr>
      </p:pic>
      <p:pic>
        <p:nvPicPr>
          <p:cNvPr id="8" name="Imagen 7" descr="Logotipo&#10;&#10;Descripción generada automáticamente">
            <a:extLst>
              <a:ext uri="{FF2B5EF4-FFF2-40B4-BE49-F238E27FC236}">
                <a16:creationId xmlns:a16="http://schemas.microsoft.com/office/drawing/2014/main" id="{E7BBB721-1A36-4C33-A2DE-8B72C8338D19}"/>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9911398" y="-23282"/>
            <a:ext cx="1644539" cy="1006961"/>
          </a:xfrm>
          <a:prstGeom prst="rect">
            <a:avLst/>
          </a:prstGeom>
        </p:spPr>
      </p:pic>
      <p:sp>
        <p:nvSpPr>
          <p:cNvPr id="9" name="CuadroTexto 8">
            <a:extLst>
              <a:ext uri="{FF2B5EF4-FFF2-40B4-BE49-F238E27FC236}">
                <a16:creationId xmlns:a16="http://schemas.microsoft.com/office/drawing/2014/main" id="{A1317AB0-978D-4491-AB7E-A82C366475E6}"/>
              </a:ext>
            </a:extLst>
          </p:cNvPr>
          <p:cNvSpPr txBox="1"/>
          <p:nvPr/>
        </p:nvSpPr>
        <p:spPr>
          <a:xfrm>
            <a:off x="3246085" y="5873173"/>
            <a:ext cx="5699830" cy="369332"/>
          </a:xfrm>
          <a:prstGeom prst="rect">
            <a:avLst/>
          </a:prstGeom>
          <a:solidFill>
            <a:srgbClr val="9999FF"/>
          </a:solidFill>
        </p:spPr>
        <p:txBody>
          <a:bodyPr wrap="none" rtlCol="0">
            <a:spAutoFit/>
          </a:bodyPr>
          <a:lstStyle/>
          <a:p>
            <a:r>
              <a:rPr lang="es-MX" b="1" dirty="0"/>
              <a:t>Nota: </a:t>
            </a:r>
            <a:r>
              <a:rPr lang="es-MX" dirty="0"/>
              <a:t>Se rinde cuentas 1 vez al año y al finalizar la gestión. </a:t>
            </a:r>
            <a:endParaRPr lang="es-EC" dirty="0"/>
          </a:p>
        </p:txBody>
      </p:sp>
      <p:sp>
        <p:nvSpPr>
          <p:cNvPr id="10" name="Rectángulo 9">
            <a:extLst>
              <a:ext uri="{FF2B5EF4-FFF2-40B4-BE49-F238E27FC236}">
                <a16:creationId xmlns:a16="http://schemas.microsoft.com/office/drawing/2014/main" id="{74E11ECC-2EE7-4533-ABCB-BA09221F17EF}"/>
              </a:ext>
            </a:extLst>
          </p:cNvPr>
          <p:cNvSpPr/>
          <p:nvPr/>
        </p:nvSpPr>
        <p:spPr>
          <a:xfrm>
            <a:off x="906098" y="5113443"/>
            <a:ext cx="2178322" cy="5642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Mes 1: MARZO</a:t>
            </a:r>
            <a:endParaRPr lang="es-EC" dirty="0"/>
          </a:p>
        </p:txBody>
      </p:sp>
      <p:sp>
        <p:nvSpPr>
          <p:cNvPr id="11" name="CuadroTexto 10">
            <a:extLst>
              <a:ext uri="{FF2B5EF4-FFF2-40B4-BE49-F238E27FC236}">
                <a16:creationId xmlns:a16="http://schemas.microsoft.com/office/drawing/2014/main" id="{62E2E431-F88B-41E8-9940-8AB996399B89}"/>
              </a:ext>
            </a:extLst>
          </p:cNvPr>
          <p:cNvSpPr txBox="1"/>
          <p:nvPr/>
        </p:nvSpPr>
        <p:spPr>
          <a:xfrm>
            <a:off x="4778143" y="4688348"/>
            <a:ext cx="2176558" cy="369332"/>
          </a:xfrm>
          <a:prstGeom prst="rect">
            <a:avLst/>
          </a:prstGeom>
          <a:noFill/>
        </p:spPr>
        <p:txBody>
          <a:bodyPr wrap="none" rtlCol="0">
            <a:spAutoFit/>
          </a:bodyPr>
          <a:lstStyle/>
          <a:p>
            <a:r>
              <a:rPr lang="es-MX" b="1" dirty="0">
                <a:solidFill>
                  <a:srgbClr val="7030A0"/>
                </a:solidFill>
              </a:rPr>
              <a:t>CRONOGRAMA 2024</a:t>
            </a:r>
            <a:endParaRPr lang="es-EC" b="1" dirty="0">
              <a:solidFill>
                <a:srgbClr val="7030A0"/>
              </a:solidFill>
            </a:endParaRPr>
          </a:p>
        </p:txBody>
      </p:sp>
      <p:sp>
        <p:nvSpPr>
          <p:cNvPr id="12" name="Rectángulo 11">
            <a:extLst>
              <a:ext uri="{FF2B5EF4-FFF2-40B4-BE49-F238E27FC236}">
                <a16:creationId xmlns:a16="http://schemas.microsoft.com/office/drawing/2014/main" id="{EB998D78-59FD-4B94-A120-575B8A821E1B}"/>
              </a:ext>
            </a:extLst>
          </p:cNvPr>
          <p:cNvSpPr/>
          <p:nvPr/>
        </p:nvSpPr>
        <p:spPr>
          <a:xfrm>
            <a:off x="3737301" y="5137204"/>
            <a:ext cx="2178322" cy="5642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Mes 2: ABRIL</a:t>
            </a:r>
            <a:endParaRPr lang="es-EC" dirty="0"/>
          </a:p>
        </p:txBody>
      </p:sp>
      <p:sp>
        <p:nvSpPr>
          <p:cNvPr id="13" name="Rectángulo 12">
            <a:extLst>
              <a:ext uri="{FF2B5EF4-FFF2-40B4-BE49-F238E27FC236}">
                <a16:creationId xmlns:a16="http://schemas.microsoft.com/office/drawing/2014/main" id="{58F24EC9-6114-4F12-AFCE-A5C8A7204473}"/>
              </a:ext>
            </a:extLst>
          </p:cNvPr>
          <p:cNvSpPr/>
          <p:nvPr/>
        </p:nvSpPr>
        <p:spPr>
          <a:xfrm>
            <a:off x="6450608" y="5113443"/>
            <a:ext cx="2178322" cy="5642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Mes 3:MAYO </a:t>
            </a:r>
            <a:endParaRPr lang="es-EC" dirty="0"/>
          </a:p>
        </p:txBody>
      </p:sp>
      <p:sp>
        <p:nvSpPr>
          <p:cNvPr id="14" name="Rectángulo 13">
            <a:extLst>
              <a:ext uri="{FF2B5EF4-FFF2-40B4-BE49-F238E27FC236}">
                <a16:creationId xmlns:a16="http://schemas.microsoft.com/office/drawing/2014/main" id="{D8F8B2C9-3321-4971-91EA-56FBEBFEAC49}"/>
              </a:ext>
            </a:extLst>
          </p:cNvPr>
          <p:cNvSpPr/>
          <p:nvPr/>
        </p:nvSpPr>
        <p:spPr>
          <a:xfrm>
            <a:off x="9281811" y="5137204"/>
            <a:ext cx="2178322" cy="5642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Mes 4: JUNIO</a:t>
            </a:r>
            <a:endParaRPr lang="es-EC" dirty="0"/>
          </a:p>
        </p:txBody>
      </p:sp>
    </p:spTree>
    <p:extLst>
      <p:ext uri="{BB962C8B-B14F-4D97-AF65-F5344CB8AC3E}">
        <p14:creationId xmlns:p14="http://schemas.microsoft.com/office/powerpoint/2010/main" val="353709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2751FF-2392-D347-105A-3FF9C65C814D}"/>
              </a:ext>
            </a:extLst>
          </p:cNvPr>
          <p:cNvSpPr>
            <a:spLocks noGrp="1"/>
          </p:cNvSpPr>
          <p:nvPr>
            <p:ph type="title"/>
          </p:nvPr>
        </p:nvSpPr>
        <p:spPr/>
        <p:txBody>
          <a:bodyPr/>
          <a:lstStyle/>
          <a:p>
            <a:r>
              <a:rPr lang="es-MX" dirty="0"/>
              <a:t>Encuesta</a:t>
            </a:r>
            <a:endParaRPr lang="es-EC" dirty="0"/>
          </a:p>
        </p:txBody>
      </p:sp>
      <p:sp>
        <p:nvSpPr>
          <p:cNvPr id="3" name="Marcador de contenido 2">
            <a:extLst>
              <a:ext uri="{FF2B5EF4-FFF2-40B4-BE49-F238E27FC236}">
                <a16:creationId xmlns:a16="http://schemas.microsoft.com/office/drawing/2014/main" id="{F852EA14-2955-B903-2100-230B6032C659}"/>
              </a:ext>
            </a:extLst>
          </p:cNvPr>
          <p:cNvSpPr>
            <a:spLocks noGrp="1"/>
          </p:cNvSpPr>
          <p:nvPr>
            <p:ph idx="1"/>
          </p:nvPr>
        </p:nvSpPr>
        <p:spPr/>
        <p:txBody>
          <a:bodyPr/>
          <a:lstStyle/>
          <a:p>
            <a:r>
              <a:rPr lang="es-MX" dirty="0"/>
              <a:t>¿Conocía de este proceso de rendición de cuentas? SI  NO</a:t>
            </a:r>
          </a:p>
          <a:p>
            <a:r>
              <a:rPr lang="es-MX" dirty="0"/>
              <a:t>¿Se ha aplicado este proceso en su GAD? SI   NO</a:t>
            </a:r>
          </a:p>
          <a:p>
            <a:r>
              <a:rPr lang="es-EC" dirty="0"/>
              <a:t>Respuesta NO ¿Cuáles serían las razones por las cuales en su GAD no se ha aplicado este proceso? </a:t>
            </a:r>
            <a:endParaRPr lang="es-MX" dirty="0"/>
          </a:p>
        </p:txBody>
      </p:sp>
      <p:pic>
        <p:nvPicPr>
          <p:cNvPr id="4" name="Imagen 3">
            <a:extLst>
              <a:ext uri="{FF2B5EF4-FFF2-40B4-BE49-F238E27FC236}">
                <a16:creationId xmlns:a16="http://schemas.microsoft.com/office/drawing/2014/main" id="{9F213C6F-9608-4F33-9715-46BEB3999CBA}"/>
              </a:ext>
            </a:extLst>
          </p:cNvPr>
          <p:cNvPicPr>
            <a:picLocks noChangeAspect="1"/>
          </p:cNvPicPr>
          <p:nvPr/>
        </p:nvPicPr>
        <p:blipFill rotWithShape="1">
          <a:blip r:embed="rId2"/>
          <a:srcRect l="2299" t="9456" r="3073" b="8108"/>
          <a:stretch/>
        </p:blipFill>
        <p:spPr bwMode="auto">
          <a:xfrm>
            <a:off x="391688" y="0"/>
            <a:ext cx="2037736" cy="1006962"/>
          </a:xfrm>
          <a:prstGeom prst="rect">
            <a:avLst/>
          </a:prstGeom>
          <a:noFill/>
          <a:ln>
            <a:noFill/>
          </a:ln>
          <a:extLst>
            <a:ext uri="{53640926-AAD7-44D8-BBD7-CCE9431645EC}">
              <a14:shadowObscured xmlns:a14="http://schemas.microsoft.com/office/drawing/2010/main"/>
            </a:ext>
          </a:extLst>
        </p:spPr>
      </p:pic>
      <p:pic>
        <p:nvPicPr>
          <p:cNvPr id="5" name="Imagen 4" descr="Texto&#10;&#10;Descripción generada automáticamente">
            <a:extLst>
              <a:ext uri="{FF2B5EF4-FFF2-40B4-BE49-F238E27FC236}">
                <a16:creationId xmlns:a16="http://schemas.microsoft.com/office/drawing/2014/main" id="{14F57C5D-CCCF-4F45-9FAA-28A0C7E61F66}"/>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50936"/>
          <a:stretch/>
        </p:blipFill>
        <p:spPr bwMode="auto">
          <a:xfrm>
            <a:off x="3402669" y="-23282"/>
            <a:ext cx="1793240" cy="728980"/>
          </a:xfrm>
          <a:prstGeom prst="rect">
            <a:avLst/>
          </a:prstGeom>
          <a:noFill/>
          <a:ln>
            <a:noFill/>
          </a:ln>
          <a:extLst>
            <a:ext uri="{53640926-AAD7-44D8-BBD7-CCE9431645EC}">
              <a14:shadowObscured xmlns:a14="http://schemas.microsoft.com/office/drawing/2010/main"/>
            </a:ext>
          </a:extLst>
        </p:spPr>
      </p:pic>
      <p:pic>
        <p:nvPicPr>
          <p:cNvPr id="6" name="Imagen 5" descr="Icono&#10;&#10;Descripción generada automáticamente">
            <a:extLst>
              <a:ext uri="{FF2B5EF4-FFF2-40B4-BE49-F238E27FC236}">
                <a16:creationId xmlns:a16="http://schemas.microsoft.com/office/drawing/2014/main" id="{BF7AA6EC-3803-48A5-B8C1-947A96DF010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169154" y="0"/>
            <a:ext cx="671830" cy="800100"/>
          </a:xfrm>
          <a:prstGeom prst="rect">
            <a:avLst/>
          </a:prstGeom>
        </p:spPr>
      </p:pic>
      <p:pic>
        <p:nvPicPr>
          <p:cNvPr id="7" name="Imagen 6" descr="Imagen que contiene Texto&#10;&#10;Descripción generada automáticamente">
            <a:extLst>
              <a:ext uri="{FF2B5EF4-FFF2-40B4-BE49-F238E27FC236}">
                <a16:creationId xmlns:a16="http://schemas.microsoft.com/office/drawing/2014/main" id="{3364AD8A-403D-47D9-9D02-58BF05F616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7831" y="0"/>
            <a:ext cx="1792796" cy="800100"/>
          </a:xfrm>
          <a:prstGeom prst="rect">
            <a:avLst/>
          </a:prstGeom>
        </p:spPr>
      </p:pic>
      <p:pic>
        <p:nvPicPr>
          <p:cNvPr id="8" name="Imagen 7" descr="Logotipo&#10;&#10;Descripción generada automáticamente">
            <a:extLst>
              <a:ext uri="{FF2B5EF4-FFF2-40B4-BE49-F238E27FC236}">
                <a16:creationId xmlns:a16="http://schemas.microsoft.com/office/drawing/2014/main" id="{C82B075F-07EC-4170-B815-E41BAF8093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911398" y="-23282"/>
            <a:ext cx="1644539" cy="1006961"/>
          </a:xfrm>
          <a:prstGeom prst="rect">
            <a:avLst/>
          </a:prstGeom>
        </p:spPr>
      </p:pic>
    </p:spTree>
    <p:extLst>
      <p:ext uri="{BB962C8B-B14F-4D97-AF65-F5344CB8AC3E}">
        <p14:creationId xmlns:p14="http://schemas.microsoft.com/office/powerpoint/2010/main" val="4286683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D84B36-BEF1-4690-A323-6C33E098E474}"/>
              </a:ext>
            </a:extLst>
          </p:cNvPr>
          <p:cNvSpPr>
            <a:spLocks noGrp="1"/>
          </p:cNvSpPr>
          <p:nvPr>
            <p:ph type="title"/>
          </p:nvPr>
        </p:nvSpPr>
        <p:spPr>
          <a:xfrm>
            <a:off x="1066800" y="964210"/>
            <a:ext cx="10058400" cy="800101"/>
          </a:xfrm>
        </p:spPr>
        <p:txBody>
          <a:bodyPr>
            <a:normAutofit/>
          </a:bodyPr>
          <a:lstStyle/>
          <a:p>
            <a:r>
              <a:rPr lang="es-MX" sz="3600" b="1" dirty="0"/>
              <a:t>FASE 1: PLANIFICACIÓN Y FACILITACIÓN DEL PROCESO </a:t>
            </a:r>
            <a:endParaRPr lang="es-EC" sz="3600" b="1" dirty="0"/>
          </a:p>
        </p:txBody>
      </p:sp>
      <p:sp>
        <p:nvSpPr>
          <p:cNvPr id="3" name="Marcador de contenido 2">
            <a:extLst>
              <a:ext uri="{FF2B5EF4-FFF2-40B4-BE49-F238E27FC236}">
                <a16:creationId xmlns:a16="http://schemas.microsoft.com/office/drawing/2014/main" id="{81987D09-51BD-41DF-98E4-DB09CFEFEA54}"/>
              </a:ext>
            </a:extLst>
          </p:cNvPr>
          <p:cNvSpPr>
            <a:spLocks noGrp="1"/>
          </p:cNvSpPr>
          <p:nvPr>
            <p:ph idx="1"/>
          </p:nvPr>
        </p:nvSpPr>
        <p:spPr>
          <a:xfrm>
            <a:off x="1230283" y="2022824"/>
            <a:ext cx="7613347" cy="4298750"/>
          </a:xfrm>
        </p:spPr>
        <p:txBody>
          <a:bodyPr>
            <a:normAutofit fontScale="85000" lnSpcReduction="20000"/>
          </a:bodyPr>
          <a:lstStyle/>
          <a:p>
            <a:pPr marL="457200" indent="-457200">
              <a:buAutoNum type="arabicPeriod"/>
            </a:pPr>
            <a:r>
              <a:rPr lang="es-MX" sz="2400" b="1" dirty="0">
                <a:latin typeface="+mj-lt"/>
              </a:rPr>
              <a:t>Organización del proceso de Rendición de Cuentas </a:t>
            </a:r>
          </a:p>
          <a:p>
            <a:pPr marL="0" indent="0">
              <a:buNone/>
            </a:pPr>
            <a:endParaRPr lang="es-MX" sz="2400" b="1" dirty="0">
              <a:latin typeface="+mj-lt"/>
            </a:endParaRPr>
          </a:p>
          <a:p>
            <a:pPr lvl="1"/>
            <a:r>
              <a:rPr lang="es-MX" sz="2400" dirty="0">
                <a:latin typeface="+mj-lt"/>
              </a:rPr>
              <a:t>La Asamblea Ciudadana Local – ACL convoca masivamente a la ciudadanía de su jurisdicción territorial, </a:t>
            </a:r>
            <a:r>
              <a:rPr lang="es-EC" sz="2400" dirty="0">
                <a:latin typeface="+mj-lt"/>
              </a:rPr>
              <a:t> con énfasis a los  pueblos, nacionalidades, diversidades, personas con discapacidad, personas en movilidad humana,  género y generacional</a:t>
            </a:r>
          </a:p>
          <a:p>
            <a:pPr marL="201168" lvl="1" indent="0">
              <a:buNone/>
            </a:pPr>
            <a:endParaRPr lang="es-EC" sz="2400" dirty="0">
              <a:latin typeface="+mj-lt"/>
            </a:endParaRPr>
          </a:p>
          <a:p>
            <a:pPr lvl="1"/>
            <a:r>
              <a:rPr lang="es-MX" sz="2400" dirty="0">
                <a:latin typeface="+mj-lt"/>
              </a:rPr>
              <a:t>Debe disponer de un MAPEO de ACTORES, de organizaciones y pueblos o nacionalidades que existen en su territorio</a:t>
            </a:r>
          </a:p>
          <a:p>
            <a:pPr marL="201168" lvl="1" indent="0">
              <a:buNone/>
            </a:pPr>
            <a:endParaRPr lang="es-EC" sz="2400" dirty="0">
              <a:latin typeface="+mj-lt"/>
            </a:endParaRPr>
          </a:p>
          <a:p>
            <a:pPr lvl="1"/>
            <a:r>
              <a:rPr lang="es-MX" sz="2400" dirty="0">
                <a:latin typeface="+mj-lt"/>
              </a:rPr>
              <a:t>La ACL puede realizar varias reuniones o mesas de trabajo para analizar las demandas de información que se requiere plantear a la autoridad. </a:t>
            </a:r>
          </a:p>
          <a:p>
            <a:pPr lvl="1"/>
            <a:endParaRPr lang="es-MX" sz="2400" dirty="0">
              <a:latin typeface="+mj-lt"/>
            </a:endParaRPr>
          </a:p>
          <a:p>
            <a:pPr lvl="1">
              <a:buFont typeface="Wingdings" panose="05000000000000000000" pitchFamily="2" charset="2"/>
              <a:buChar char="§"/>
            </a:pPr>
            <a:r>
              <a:rPr lang="es-EC" sz="2400" dirty="0">
                <a:latin typeface="+mj-lt"/>
              </a:rPr>
              <a:t>Acuerda un listado de los </a:t>
            </a:r>
            <a:r>
              <a:rPr lang="es-MX" sz="2400" dirty="0">
                <a:latin typeface="+mj-lt"/>
              </a:rPr>
              <a:t>temas o requerimientos sobre los cuales el GAD debe rendir cuentas.</a:t>
            </a:r>
          </a:p>
          <a:p>
            <a:pPr>
              <a:buFont typeface="Wingdings" panose="05000000000000000000" pitchFamily="2" charset="2"/>
              <a:buChar char="§"/>
            </a:pPr>
            <a:endParaRPr lang="es-EC" dirty="0"/>
          </a:p>
        </p:txBody>
      </p:sp>
      <p:pic>
        <p:nvPicPr>
          <p:cNvPr id="4" name="Imagen 3">
            <a:extLst>
              <a:ext uri="{FF2B5EF4-FFF2-40B4-BE49-F238E27FC236}">
                <a16:creationId xmlns:a16="http://schemas.microsoft.com/office/drawing/2014/main" id="{9E5E750A-1116-42DF-B084-57EFC75A177C}"/>
              </a:ext>
            </a:extLst>
          </p:cNvPr>
          <p:cNvPicPr>
            <a:picLocks noChangeAspect="1"/>
          </p:cNvPicPr>
          <p:nvPr/>
        </p:nvPicPr>
        <p:blipFill rotWithShape="1">
          <a:blip r:embed="rId2"/>
          <a:srcRect l="2299" t="9456" r="3073" b="8108"/>
          <a:stretch/>
        </p:blipFill>
        <p:spPr bwMode="auto">
          <a:xfrm>
            <a:off x="391688" y="0"/>
            <a:ext cx="2037736" cy="1006962"/>
          </a:xfrm>
          <a:prstGeom prst="rect">
            <a:avLst/>
          </a:prstGeom>
          <a:noFill/>
          <a:ln>
            <a:noFill/>
          </a:ln>
          <a:extLst>
            <a:ext uri="{53640926-AAD7-44D8-BBD7-CCE9431645EC}">
              <a14:shadowObscured xmlns:a14="http://schemas.microsoft.com/office/drawing/2010/main"/>
            </a:ext>
          </a:extLst>
        </p:spPr>
      </p:pic>
      <p:pic>
        <p:nvPicPr>
          <p:cNvPr id="5" name="Imagen 4" descr="Texto&#10;&#10;Descripción generada automáticamente">
            <a:extLst>
              <a:ext uri="{FF2B5EF4-FFF2-40B4-BE49-F238E27FC236}">
                <a16:creationId xmlns:a16="http://schemas.microsoft.com/office/drawing/2014/main" id="{0F00078E-B50D-48F4-BC47-81DA8A05947E}"/>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50936"/>
          <a:stretch/>
        </p:blipFill>
        <p:spPr bwMode="auto">
          <a:xfrm>
            <a:off x="3402669" y="-23282"/>
            <a:ext cx="1793240" cy="728980"/>
          </a:xfrm>
          <a:prstGeom prst="rect">
            <a:avLst/>
          </a:prstGeom>
          <a:noFill/>
          <a:ln>
            <a:noFill/>
          </a:ln>
          <a:extLst>
            <a:ext uri="{53640926-AAD7-44D8-BBD7-CCE9431645EC}">
              <a14:shadowObscured xmlns:a14="http://schemas.microsoft.com/office/drawing/2010/main"/>
            </a:ext>
          </a:extLst>
        </p:spPr>
      </p:pic>
      <p:pic>
        <p:nvPicPr>
          <p:cNvPr id="6" name="Imagen 5" descr="Icono&#10;&#10;Descripción generada automáticamente">
            <a:extLst>
              <a:ext uri="{FF2B5EF4-FFF2-40B4-BE49-F238E27FC236}">
                <a16:creationId xmlns:a16="http://schemas.microsoft.com/office/drawing/2014/main" id="{CE5FA425-5D70-470E-9CE4-FA92BC0B895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169154" y="0"/>
            <a:ext cx="671830" cy="800100"/>
          </a:xfrm>
          <a:prstGeom prst="rect">
            <a:avLst/>
          </a:prstGeom>
        </p:spPr>
      </p:pic>
      <p:pic>
        <p:nvPicPr>
          <p:cNvPr id="7" name="Imagen 6" descr="Imagen que contiene Texto&#10;&#10;Descripción generada automáticamente">
            <a:extLst>
              <a:ext uri="{FF2B5EF4-FFF2-40B4-BE49-F238E27FC236}">
                <a16:creationId xmlns:a16="http://schemas.microsoft.com/office/drawing/2014/main" id="{FA7B9152-6A5F-44FD-989F-1C7F546E33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7831" y="0"/>
            <a:ext cx="1792796" cy="800100"/>
          </a:xfrm>
          <a:prstGeom prst="rect">
            <a:avLst/>
          </a:prstGeom>
        </p:spPr>
      </p:pic>
      <p:pic>
        <p:nvPicPr>
          <p:cNvPr id="8" name="Imagen 7" descr="Logotipo&#10;&#10;Descripción generada automáticamente">
            <a:extLst>
              <a:ext uri="{FF2B5EF4-FFF2-40B4-BE49-F238E27FC236}">
                <a16:creationId xmlns:a16="http://schemas.microsoft.com/office/drawing/2014/main" id="{1C90E115-F16D-48A3-BABD-DBA9BF5493C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911398" y="-23282"/>
            <a:ext cx="1644539" cy="1006961"/>
          </a:xfrm>
          <a:prstGeom prst="rect">
            <a:avLst/>
          </a:prstGeom>
        </p:spPr>
      </p:pic>
      <p:pic>
        <p:nvPicPr>
          <p:cNvPr id="11" name="Imagen 10">
            <a:extLst>
              <a:ext uri="{FF2B5EF4-FFF2-40B4-BE49-F238E27FC236}">
                <a16:creationId xmlns:a16="http://schemas.microsoft.com/office/drawing/2014/main" id="{E947305E-BCD7-48E0-AE6A-0BE8FB624699}"/>
              </a:ext>
            </a:extLst>
          </p:cNvPr>
          <p:cNvPicPr>
            <a:picLocks noChangeAspect="1"/>
          </p:cNvPicPr>
          <p:nvPr/>
        </p:nvPicPr>
        <p:blipFill>
          <a:blip r:embed="rId7"/>
          <a:stretch>
            <a:fillRect/>
          </a:stretch>
        </p:blipFill>
        <p:spPr>
          <a:xfrm>
            <a:off x="9719254" y="2728521"/>
            <a:ext cx="2028825" cy="2257425"/>
          </a:xfrm>
          <a:prstGeom prst="rect">
            <a:avLst/>
          </a:prstGeom>
        </p:spPr>
      </p:pic>
    </p:spTree>
    <p:extLst>
      <p:ext uri="{BB962C8B-B14F-4D97-AF65-F5344CB8AC3E}">
        <p14:creationId xmlns:p14="http://schemas.microsoft.com/office/powerpoint/2010/main" val="3752101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6FBBF7C-1CAC-4C6F-9F41-0D984F8C3521}"/>
              </a:ext>
            </a:extLst>
          </p:cNvPr>
          <p:cNvPicPr>
            <a:picLocks noChangeAspect="1"/>
          </p:cNvPicPr>
          <p:nvPr/>
        </p:nvPicPr>
        <p:blipFill rotWithShape="1">
          <a:blip r:embed="rId2"/>
          <a:srcRect l="2299" t="9456" r="3073" b="8108"/>
          <a:stretch/>
        </p:blipFill>
        <p:spPr bwMode="auto">
          <a:xfrm>
            <a:off x="391688" y="0"/>
            <a:ext cx="2037736" cy="1006962"/>
          </a:xfrm>
          <a:prstGeom prst="rect">
            <a:avLst/>
          </a:prstGeom>
          <a:noFill/>
          <a:ln>
            <a:noFill/>
          </a:ln>
          <a:extLst>
            <a:ext uri="{53640926-AAD7-44D8-BBD7-CCE9431645EC}">
              <a14:shadowObscured xmlns:a14="http://schemas.microsoft.com/office/drawing/2010/main"/>
            </a:ext>
          </a:extLst>
        </p:spPr>
      </p:pic>
      <p:pic>
        <p:nvPicPr>
          <p:cNvPr id="5" name="Imagen 4" descr="Texto&#10;&#10;Descripción generada automáticamente">
            <a:extLst>
              <a:ext uri="{FF2B5EF4-FFF2-40B4-BE49-F238E27FC236}">
                <a16:creationId xmlns:a16="http://schemas.microsoft.com/office/drawing/2014/main" id="{7E2448D9-BF09-4E1F-9493-BB16852EE27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50936"/>
          <a:stretch/>
        </p:blipFill>
        <p:spPr bwMode="auto">
          <a:xfrm>
            <a:off x="3402669" y="-23282"/>
            <a:ext cx="1793240" cy="728980"/>
          </a:xfrm>
          <a:prstGeom prst="rect">
            <a:avLst/>
          </a:prstGeom>
          <a:noFill/>
          <a:ln>
            <a:noFill/>
          </a:ln>
          <a:extLst>
            <a:ext uri="{53640926-AAD7-44D8-BBD7-CCE9431645EC}">
              <a14:shadowObscured xmlns:a14="http://schemas.microsoft.com/office/drawing/2010/main"/>
            </a:ext>
          </a:extLst>
        </p:spPr>
      </p:pic>
      <p:pic>
        <p:nvPicPr>
          <p:cNvPr id="6" name="Imagen 5" descr="Icono&#10;&#10;Descripción generada automáticamente">
            <a:extLst>
              <a:ext uri="{FF2B5EF4-FFF2-40B4-BE49-F238E27FC236}">
                <a16:creationId xmlns:a16="http://schemas.microsoft.com/office/drawing/2014/main" id="{159B497E-920F-4E4C-80AB-484B6850717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169154" y="0"/>
            <a:ext cx="671830" cy="800100"/>
          </a:xfrm>
          <a:prstGeom prst="rect">
            <a:avLst/>
          </a:prstGeom>
        </p:spPr>
      </p:pic>
      <p:pic>
        <p:nvPicPr>
          <p:cNvPr id="7" name="Imagen 6" descr="Imagen que contiene Texto&#10;&#10;Descripción generada automáticamente">
            <a:extLst>
              <a:ext uri="{FF2B5EF4-FFF2-40B4-BE49-F238E27FC236}">
                <a16:creationId xmlns:a16="http://schemas.microsoft.com/office/drawing/2014/main" id="{77AADC77-F2E8-41B1-9317-DE7A1F1A7C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7831" y="0"/>
            <a:ext cx="1792796" cy="800100"/>
          </a:xfrm>
          <a:prstGeom prst="rect">
            <a:avLst/>
          </a:prstGeom>
        </p:spPr>
      </p:pic>
      <p:pic>
        <p:nvPicPr>
          <p:cNvPr id="8" name="Imagen 7" descr="Logotipo&#10;&#10;Descripción generada automáticamente">
            <a:extLst>
              <a:ext uri="{FF2B5EF4-FFF2-40B4-BE49-F238E27FC236}">
                <a16:creationId xmlns:a16="http://schemas.microsoft.com/office/drawing/2014/main" id="{3119DA9D-EE8D-421A-9751-1D32DAA03A6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911398" y="-23282"/>
            <a:ext cx="1644539" cy="1006961"/>
          </a:xfrm>
          <a:prstGeom prst="rect">
            <a:avLst/>
          </a:prstGeom>
        </p:spPr>
      </p:pic>
      <p:sp>
        <p:nvSpPr>
          <p:cNvPr id="13" name="CuadroTexto 12">
            <a:extLst>
              <a:ext uri="{FF2B5EF4-FFF2-40B4-BE49-F238E27FC236}">
                <a16:creationId xmlns:a16="http://schemas.microsoft.com/office/drawing/2014/main" id="{325345E2-4DAC-4B60-9464-9291EED773E6}"/>
              </a:ext>
            </a:extLst>
          </p:cNvPr>
          <p:cNvSpPr txBox="1"/>
          <p:nvPr/>
        </p:nvSpPr>
        <p:spPr>
          <a:xfrm>
            <a:off x="1097279" y="1219673"/>
            <a:ext cx="10458657" cy="646331"/>
          </a:xfrm>
          <a:prstGeom prst="rect">
            <a:avLst/>
          </a:prstGeom>
          <a:noFill/>
        </p:spPr>
        <p:txBody>
          <a:bodyPr wrap="square">
            <a:spAutoFit/>
          </a:bodyPr>
          <a:lstStyle/>
          <a:p>
            <a:r>
              <a:rPr lang="es-MX" sz="3600" dirty="0"/>
              <a:t>FASE 1: PLANIFICACIÓN Y FACILITACIÓN DEL PROCESO </a:t>
            </a:r>
            <a:endParaRPr lang="es-EC" sz="3600" dirty="0"/>
          </a:p>
        </p:txBody>
      </p:sp>
      <p:sp>
        <p:nvSpPr>
          <p:cNvPr id="14" name="CuadroTexto 13">
            <a:extLst>
              <a:ext uri="{FF2B5EF4-FFF2-40B4-BE49-F238E27FC236}">
                <a16:creationId xmlns:a16="http://schemas.microsoft.com/office/drawing/2014/main" id="{AB9AC236-9BE9-44CC-B7A3-0D162BB1A182}"/>
              </a:ext>
            </a:extLst>
          </p:cNvPr>
          <p:cNvSpPr txBox="1"/>
          <p:nvPr/>
        </p:nvSpPr>
        <p:spPr>
          <a:xfrm>
            <a:off x="1210225" y="2105727"/>
            <a:ext cx="6093068" cy="3416320"/>
          </a:xfrm>
          <a:prstGeom prst="rect">
            <a:avLst/>
          </a:prstGeom>
          <a:noFill/>
        </p:spPr>
        <p:txBody>
          <a:bodyPr wrap="square">
            <a:spAutoFit/>
          </a:bodyPr>
          <a:lstStyle/>
          <a:p>
            <a:pPr marL="0" indent="0">
              <a:buNone/>
            </a:pPr>
            <a:r>
              <a:rPr lang="es-MX" sz="2400" dirty="0"/>
              <a:t>El directorio de la ACL  en reunión ampliada debe analizar los siguientes documentos que el GAD debe entregar con anterioridad.</a:t>
            </a:r>
          </a:p>
          <a:p>
            <a:pPr lvl="1">
              <a:buFont typeface="Wingdings" panose="05000000000000000000" pitchFamily="2" charset="2"/>
              <a:buChar char="§"/>
            </a:pPr>
            <a:r>
              <a:rPr lang="es-MX" sz="2400" dirty="0"/>
              <a:t> </a:t>
            </a:r>
            <a:r>
              <a:rPr lang="es-EC" sz="2400" dirty="0"/>
              <a:t>Plan de Desarrollo y Ordenamiento Territorial</a:t>
            </a:r>
          </a:p>
          <a:p>
            <a:pPr lvl="1">
              <a:buFont typeface="Wingdings" panose="05000000000000000000" pitchFamily="2" charset="2"/>
              <a:buChar char="§"/>
            </a:pPr>
            <a:r>
              <a:rPr lang="es-EC" sz="2400" dirty="0"/>
              <a:t> Plan de trabajo de la máxima autoridad</a:t>
            </a:r>
          </a:p>
          <a:p>
            <a:pPr lvl="1">
              <a:buFont typeface="Wingdings" panose="05000000000000000000" pitchFamily="2" charset="2"/>
              <a:buChar char="§"/>
            </a:pPr>
            <a:r>
              <a:rPr lang="es-EC" sz="2400" dirty="0"/>
              <a:t> Plan Operativo Anual (POA) o Plan de Inversión (5 años aprox.) </a:t>
            </a:r>
          </a:p>
          <a:p>
            <a:pPr lvl="1">
              <a:buFont typeface="Wingdings" panose="05000000000000000000" pitchFamily="2" charset="2"/>
              <a:buChar char="§"/>
            </a:pPr>
            <a:r>
              <a:rPr lang="es-EC" sz="2400" dirty="0"/>
              <a:t> Listado de instituciones vinculadas.</a:t>
            </a:r>
          </a:p>
        </p:txBody>
      </p:sp>
      <p:pic>
        <p:nvPicPr>
          <p:cNvPr id="17" name="Imagen 16">
            <a:extLst>
              <a:ext uri="{FF2B5EF4-FFF2-40B4-BE49-F238E27FC236}">
                <a16:creationId xmlns:a16="http://schemas.microsoft.com/office/drawing/2014/main" id="{8E274064-3A44-425A-AFF7-8D556A97D89D}"/>
              </a:ext>
            </a:extLst>
          </p:cNvPr>
          <p:cNvPicPr>
            <a:picLocks noChangeAspect="1"/>
          </p:cNvPicPr>
          <p:nvPr/>
        </p:nvPicPr>
        <p:blipFill>
          <a:blip r:embed="rId7"/>
          <a:stretch>
            <a:fillRect/>
          </a:stretch>
        </p:blipFill>
        <p:spPr>
          <a:xfrm>
            <a:off x="7668348" y="2101998"/>
            <a:ext cx="3887588" cy="3808934"/>
          </a:xfrm>
          <a:prstGeom prst="rect">
            <a:avLst/>
          </a:prstGeom>
          <a:solidFill>
            <a:srgbClr val="99CCFF"/>
          </a:solidFill>
        </p:spPr>
      </p:pic>
    </p:spTree>
    <p:extLst>
      <p:ext uri="{BB962C8B-B14F-4D97-AF65-F5344CB8AC3E}">
        <p14:creationId xmlns:p14="http://schemas.microsoft.com/office/powerpoint/2010/main" val="2140211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A3ECA65-15C2-484D-8227-C9205447A258}"/>
              </a:ext>
            </a:extLst>
          </p:cNvPr>
          <p:cNvSpPr>
            <a:spLocks noGrp="1"/>
          </p:cNvSpPr>
          <p:nvPr>
            <p:ph idx="1"/>
          </p:nvPr>
        </p:nvSpPr>
        <p:spPr>
          <a:xfrm>
            <a:off x="1097280" y="2090805"/>
            <a:ext cx="7079566" cy="4210242"/>
          </a:xfrm>
        </p:spPr>
        <p:txBody>
          <a:bodyPr/>
          <a:lstStyle/>
          <a:p>
            <a:r>
              <a:rPr lang="es-MX" b="1" dirty="0"/>
              <a:t>2. Consulta Ciudadana </a:t>
            </a:r>
          </a:p>
          <a:p>
            <a:r>
              <a:rPr lang="es-EC" dirty="0"/>
              <a:t>La ACL o quien cumpla sus funciones, convoca a la ciudadanía en general, para instalar un proceso de consulta sobre los temas que serán informados por parte de la autoridad.</a:t>
            </a:r>
          </a:p>
          <a:p>
            <a:r>
              <a:rPr lang="es-EC" dirty="0"/>
              <a:t>Para motivar el debate se instalarán mesas temáticas según los ejes del Plan de Desarrollo y Ordenamiento Territorial.</a:t>
            </a:r>
          </a:p>
          <a:p>
            <a:r>
              <a:rPr lang="es-MX" dirty="0"/>
              <a:t>3. </a:t>
            </a:r>
            <a:r>
              <a:rPr lang="es-MX" b="1" dirty="0"/>
              <a:t>Entrega de temas al GAD para la rendición de cuentas</a:t>
            </a:r>
          </a:p>
          <a:p>
            <a:r>
              <a:rPr lang="es-MX" dirty="0"/>
              <a:t>La ACL entrega la lista de temas al GAD a través de la Secretaría General, que informa a la máxima autoridad para que convoque a la instancia de participación y de no existir al Consejo de Planificación local. </a:t>
            </a:r>
          </a:p>
        </p:txBody>
      </p:sp>
      <p:pic>
        <p:nvPicPr>
          <p:cNvPr id="4" name="Imagen 3">
            <a:extLst>
              <a:ext uri="{FF2B5EF4-FFF2-40B4-BE49-F238E27FC236}">
                <a16:creationId xmlns:a16="http://schemas.microsoft.com/office/drawing/2014/main" id="{B6D55AB2-2E4F-461B-85BE-8A65A828340C}"/>
              </a:ext>
            </a:extLst>
          </p:cNvPr>
          <p:cNvPicPr>
            <a:picLocks noChangeAspect="1"/>
          </p:cNvPicPr>
          <p:nvPr/>
        </p:nvPicPr>
        <p:blipFill rotWithShape="1">
          <a:blip r:embed="rId2"/>
          <a:srcRect l="2299" t="9456" r="3073" b="8108"/>
          <a:stretch/>
        </p:blipFill>
        <p:spPr bwMode="auto">
          <a:xfrm>
            <a:off x="391688" y="0"/>
            <a:ext cx="2037736" cy="1006962"/>
          </a:xfrm>
          <a:prstGeom prst="rect">
            <a:avLst/>
          </a:prstGeom>
          <a:noFill/>
          <a:ln>
            <a:noFill/>
          </a:ln>
          <a:extLst>
            <a:ext uri="{53640926-AAD7-44D8-BBD7-CCE9431645EC}">
              <a14:shadowObscured xmlns:a14="http://schemas.microsoft.com/office/drawing/2010/main"/>
            </a:ext>
          </a:extLst>
        </p:spPr>
      </p:pic>
      <p:pic>
        <p:nvPicPr>
          <p:cNvPr id="5" name="Imagen 4" descr="Texto&#10;&#10;Descripción generada automáticamente">
            <a:extLst>
              <a:ext uri="{FF2B5EF4-FFF2-40B4-BE49-F238E27FC236}">
                <a16:creationId xmlns:a16="http://schemas.microsoft.com/office/drawing/2014/main" id="{C174ED4F-4267-4F55-8E3D-39E6E369B8E6}"/>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50936"/>
          <a:stretch/>
        </p:blipFill>
        <p:spPr bwMode="auto">
          <a:xfrm>
            <a:off x="3402669" y="-23282"/>
            <a:ext cx="1793240" cy="728980"/>
          </a:xfrm>
          <a:prstGeom prst="rect">
            <a:avLst/>
          </a:prstGeom>
          <a:noFill/>
          <a:ln>
            <a:noFill/>
          </a:ln>
          <a:extLst>
            <a:ext uri="{53640926-AAD7-44D8-BBD7-CCE9431645EC}">
              <a14:shadowObscured xmlns:a14="http://schemas.microsoft.com/office/drawing/2010/main"/>
            </a:ext>
          </a:extLst>
        </p:spPr>
      </p:pic>
      <p:pic>
        <p:nvPicPr>
          <p:cNvPr id="6" name="Imagen 5" descr="Icono&#10;&#10;Descripción generada automáticamente">
            <a:extLst>
              <a:ext uri="{FF2B5EF4-FFF2-40B4-BE49-F238E27FC236}">
                <a16:creationId xmlns:a16="http://schemas.microsoft.com/office/drawing/2014/main" id="{23AB5AFF-12F9-4D60-8956-15911FA09D9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169154" y="0"/>
            <a:ext cx="671830" cy="800100"/>
          </a:xfrm>
          <a:prstGeom prst="rect">
            <a:avLst/>
          </a:prstGeom>
        </p:spPr>
      </p:pic>
      <p:pic>
        <p:nvPicPr>
          <p:cNvPr id="7" name="Imagen 6" descr="Imagen que contiene Texto&#10;&#10;Descripción generada automáticamente">
            <a:extLst>
              <a:ext uri="{FF2B5EF4-FFF2-40B4-BE49-F238E27FC236}">
                <a16:creationId xmlns:a16="http://schemas.microsoft.com/office/drawing/2014/main" id="{F1F0C8D2-2C59-41E9-B614-E09609D329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7831" y="0"/>
            <a:ext cx="1792796" cy="800100"/>
          </a:xfrm>
          <a:prstGeom prst="rect">
            <a:avLst/>
          </a:prstGeom>
        </p:spPr>
      </p:pic>
      <p:pic>
        <p:nvPicPr>
          <p:cNvPr id="8" name="Imagen 7" descr="Logotipo&#10;&#10;Descripción generada automáticamente">
            <a:extLst>
              <a:ext uri="{FF2B5EF4-FFF2-40B4-BE49-F238E27FC236}">
                <a16:creationId xmlns:a16="http://schemas.microsoft.com/office/drawing/2014/main" id="{6C0C8A7C-E163-4966-9F61-99C20483FFA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911398" y="-23282"/>
            <a:ext cx="1644539" cy="1006961"/>
          </a:xfrm>
          <a:prstGeom prst="rect">
            <a:avLst/>
          </a:prstGeom>
        </p:spPr>
      </p:pic>
      <p:pic>
        <p:nvPicPr>
          <p:cNvPr id="9" name="Imagen 8">
            <a:extLst>
              <a:ext uri="{FF2B5EF4-FFF2-40B4-BE49-F238E27FC236}">
                <a16:creationId xmlns:a16="http://schemas.microsoft.com/office/drawing/2014/main" id="{ABDE0A6D-4AC4-4080-A24E-C538FBA69EDD}"/>
              </a:ext>
            </a:extLst>
          </p:cNvPr>
          <p:cNvPicPr>
            <a:picLocks noChangeAspect="1"/>
          </p:cNvPicPr>
          <p:nvPr/>
        </p:nvPicPr>
        <p:blipFill>
          <a:blip r:embed="rId7"/>
          <a:stretch>
            <a:fillRect/>
          </a:stretch>
        </p:blipFill>
        <p:spPr>
          <a:xfrm>
            <a:off x="8581293" y="2389743"/>
            <a:ext cx="3324708" cy="3272503"/>
          </a:xfrm>
          <a:prstGeom prst="rect">
            <a:avLst/>
          </a:prstGeom>
        </p:spPr>
      </p:pic>
      <p:sp>
        <p:nvSpPr>
          <p:cNvPr id="12" name="Título 11">
            <a:extLst>
              <a:ext uri="{FF2B5EF4-FFF2-40B4-BE49-F238E27FC236}">
                <a16:creationId xmlns:a16="http://schemas.microsoft.com/office/drawing/2014/main" id="{E693FFBB-5216-46E3-8A11-BBD0E903031F}"/>
              </a:ext>
            </a:extLst>
          </p:cNvPr>
          <p:cNvSpPr txBox="1">
            <a:spLocks noGrp="1"/>
          </p:cNvSpPr>
          <p:nvPr>
            <p:ph type="title"/>
          </p:nvPr>
        </p:nvSpPr>
        <p:spPr>
          <a:xfrm>
            <a:off x="1096963" y="1169326"/>
            <a:ext cx="10058400" cy="567399"/>
          </a:xfrm>
          <a:prstGeom prst="rect">
            <a:avLst/>
          </a:prstGeom>
          <a:noFill/>
        </p:spPr>
        <p:txBody>
          <a:bodyPr wrap="square">
            <a:spAutoFit/>
          </a:bodyPr>
          <a:lstStyle/>
          <a:p>
            <a:r>
              <a:rPr lang="es-MX" sz="3600" b="1" dirty="0"/>
              <a:t>FASE 1: PLANIFICACIÓN Y FACILITACIÓN DEL PROCESO </a:t>
            </a:r>
            <a:endParaRPr lang="es-EC" sz="3600" b="1" dirty="0"/>
          </a:p>
        </p:txBody>
      </p:sp>
    </p:spTree>
    <p:extLst>
      <p:ext uri="{BB962C8B-B14F-4D97-AF65-F5344CB8AC3E}">
        <p14:creationId xmlns:p14="http://schemas.microsoft.com/office/powerpoint/2010/main" val="524724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6255B99-F8A2-4A5F-B9C0-D095AFB9F456}"/>
              </a:ext>
            </a:extLst>
          </p:cNvPr>
          <p:cNvSpPr>
            <a:spLocks noGrp="1"/>
          </p:cNvSpPr>
          <p:nvPr>
            <p:ph idx="1"/>
          </p:nvPr>
        </p:nvSpPr>
        <p:spPr>
          <a:xfrm>
            <a:off x="1097280" y="1845735"/>
            <a:ext cx="10058400" cy="2381208"/>
          </a:xfrm>
        </p:spPr>
        <p:txBody>
          <a:bodyPr>
            <a:normAutofit/>
          </a:bodyPr>
          <a:lstStyle/>
          <a:p>
            <a:r>
              <a:rPr lang="es-MX" b="1" dirty="0"/>
              <a:t>4. Instancia de Participación</a:t>
            </a:r>
          </a:p>
          <a:p>
            <a:r>
              <a:rPr lang="es-MX" dirty="0"/>
              <a:t>La instancia de Participación recibe las peticiones de la Asamblea Ciudadana Local y organiza un Equipo Técnico Mixto, integrado de forma equitativa entre ciudadanía y técnicos del GAD. Este equipo  define objetivos, cronograma y responsables. Se forman 2 Comisiones:</a:t>
            </a:r>
          </a:p>
          <a:p>
            <a:pPr marL="0" indent="0">
              <a:buNone/>
            </a:pPr>
            <a:r>
              <a:rPr lang="es-MX" dirty="0"/>
              <a:t> </a:t>
            </a:r>
            <a:endParaRPr lang="es-EC" dirty="0"/>
          </a:p>
        </p:txBody>
      </p:sp>
      <p:pic>
        <p:nvPicPr>
          <p:cNvPr id="4" name="Imagen 3">
            <a:extLst>
              <a:ext uri="{FF2B5EF4-FFF2-40B4-BE49-F238E27FC236}">
                <a16:creationId xmlns:a16="http://schemas.microsoft.com/office/drawing/2014/main" id="{6D7A3766-3BF2-40FA-B080-410C6BE48D6E}"/>
              </a:ext>
            </a:extLst>
          </p:cNvPr>
          <p:cNvPicPr>
            <a:picLocks noChangeAspect="1"/>
          </p:cNvPicPr>
          <p:nvPr/>
        </p:nvPicPr>
        <p:blipFill rotWithShape="1">
          <a:blip r:embed="rId2"/>
          <a:srcRect l="2299" t="9456" r="3073" b="8108"/>
          <a:stretch/>
        </p:blipFill>
        <p:spPr bwMode="auto">
          <a:xfrm>
            <a:off x="391688" y="0"/>
            <a:ext cx="2037736" cy="1006962"/>
          </a:xfrm>
          <a:prstGeom prst="rect">
            <a:avLst/>
          </a:prstGeom>
          <a:noFill/>
          <a:ln>
            <a:noFill/>
          </a:ln>
          <a:extLst>
            <a:ext uri="{53640926-AAD7-44D8-BBD7-CCE9431645EC}">
              <a14:shadowObscured xmlns:a14="http://schemas.microsoft.com/office/drawing/2010/main"/>
            </a:ext>
          </a:extLst>
        </p:spPr>
      </p:pic>
      <p:pic>
        <p:nvPicPr>
          <p:cNvPr id="5" name="Imagen 4" descr="Texto&#10;&#10;Descripción generada automáticamente">
            <a:extLst>
              <a:ext uri="{FF2B5EF4-FFF2-40B4-BE49-F238E27FC236}">
                <a16:creationId xmlns:a16="http://schemas.microsoft.com/office/drawing/2014/main" id="{FB6AE0DC-A706-4C44-B7BC-5FE84898010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50936"/>
          <a:stretch/>
        </p:blipFill>
        <p:spPr bwMode="auto">
          <a:xfrm>
            <a:off x="3402669" y="-23282"/>
            <a:ext cx="1793240" cy="728980"/>
          </a:xfrm>
          <a:prstGeom prst="rect">
            <a:avLst/>
          </a:prstGeom>
          <a:noFill/>
          <a:ln>
            <a:noFill/>
          </a:ln>
          <a:extLst>
            <a:ext uri="{53640926-AAD7-44D8-BBD7-CCE9431645EC}">
              <a14:shadowObscured xmlns:a14="http://schemas.microsoft.com/office/drawing/2010/main"/>
            </a:ext>
          </a:extLst>
        </p:spPr>
      </p:pic>
      <p:pic>
        <p:nvPicPr>
          <p:cNvPr id="6" name="Imagen 5" descr="Icono&#10;&#10;Descripción generada automáticamente">
            <a:extLst>
              <a:ext uri="{FF2B5EF4-FFF2-40B4-BE49-F238E27FC236}">
                <a16:creationId xmlns:a16="http://schemas.microsoft.com/office/drawing/2014/main" id="{E58003A4-B06D-4067-8112-92BCD0A3EDB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169154" y="0"/>
            <a:ext cx="671830" cy="800100"/>
          </a:xfrm>
          <a:prstGeom prst="rect">
            <a:avLst/>
          </a:prstGeom>
        </p:spPr>
      </p:pic>
      <p:pic>
        <p:nvPicPr>
          <p:cNvPr id="7" name="Imagen 6" descr="Imagen que contiene Texto&#10;&#10;Descripción generada automáticamente">
            <a:extLst>
              <a:ext uri="{FF2B5EF4-FFF2-40B4-BE49-F238E27FC236}">
                <a16:creationId xmlns:a16="http://schemas.microsoft.com/office/drawing/2014/main" id="{88535BA1-279B-4223-B6CA-8B6BFFA211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7831" y="0"/>
            <a:ext cx="1792796" cy="800100"/>
          </a:xfrm>
          <a:prstGeom prst="rect">
            <a:avLst/>
          </a:prstGeom>
        </p:spPr>
      </p:pic>
      <p:pic>
        <p:nvPicPr>
          <p:cNvPr id="8" name="Imagen 7" descr="Logotipo&#10;&#10;Descripción generada automáticamente">
            <a:extLst>
              <a:ext uri="{FF2B5EF4-FFF2-40B4-BE49-F238E27FC236}">
                <a16:creationId xmlns:a16="http://schemas.microsoft.com/office/drawing/2014/main" id="{D8A87529-F0C3-4CC8-B0D1-8F4A0C4E8E2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911398" y="-23282"/>
            <a:ext cx="1644539" cy="1006961"/>
          </a:xfrm>
          <a:prstGeom prst="rect">
            <a:avLst/>
          </a:prstGeom>
        </p:spPr>
      </p:pic>
      <p:sp>
        <p:nvSpPr>
          <p:cNvPr id="9" name="Rectángulo: esquinas redondeadas 8">
            <a:extLst>
              <a:ext uri="{FF2B5EF4-FFF2-40B4-BE49-F238E27FC236}">
                <a16:creationId xmlns:a16="http://schemas.microsoft.com/office/drawing/2014/main" id="{970DD45F-9B64-4589-923C-6A48EA23B10A}"/>
              </a:ext>
            </a:extLst>
          </p:cNvPr>
          <p:cNvSpPr/>
          <p:nvPr/>
        </p:nvSpPr>
        <p:spPr>
          <a:xfrm>
            <a:off x="1209547" y="3429000"/>
            <a:ext cx="8701851" cy="2782019"/>
          </a:xfrm>
          <a:prstGeom prst="roundRect">
            <a:avLst/>
          </a:prstGeom>
          <a:solidFill>
            <a:schemeClr val="accent5">
              <a:lumMod val="40000"/>
              <a:lumOff val="60000"/>
            </a:schemeClr>
          </a:solidFill>
          <a:ln w="28575">
            <a:solidFill>
              <a:schemeClr val="accent5">
                <a:lumMod val="75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s-MX" sz="2000" b="1" dirty="0">
                <a:solidFill>
                  <a:schemeClr val="tx1"/>
                </a:solidFill>
              </a:rPr>
              <a:t>COMISIÓN 1</a:t>
            </a:r>
          </a:p>
          <a:p>
            <a:pPr algn="ctr"/>
            <a:endParaRPr lang="es-MX" sz="2000" b="1" dirty="0">
              <a:solidFill>
                <a:schemeClr val="tx1"/>
              </a:solidFill>
            </a:endParaRPr>
          </a:p>
          <a:p>
            <a:pPr marL="0" indent="0">
              <a:buNone/>
            </a:pPr>
            <a:r>
              <a:rPr lang="es-MX" sz="2000" b="1" dirty="0">
                <a:solidFill>
                  <a:schemeClr val="tx1"/>
                </a:solidFill>
              </a:rPr>
              <a:t>Liderada por el</a:t>
            </a:r>
            <a:r>
              <a:rPr lang="es-EC" sz="2000" b="1" dirty="0">
                <a:solidFill>
                  <a:schemeClr val="tx1"/>
                </a:solidFill>
              </a:rPr>
              <a:t> GAD </a:t>
            </a:r>
            <a:r>
              <a:rPr lang="es-EC" sz="2000" dirty="0">
                <a:solidFill>
                  <a:schemeClr val="tx1"/>
                </a:solidFill>
              </a:rPr>
              <a:t>e integrada por ciudadanos y técnicos del GAD</a:t>
            </a:r>
          </a:p>
          <a:p>
            <a:pPr marL="0" indent="0">
              <a:buNone/>
            </a:pPr>
            <a:r>
              <a:rPr lang="es-EC" sz="2000" dirty="0">
                <a:solidFill>
                  <a:schemeClr val="tx1"/>
                </a:solidFill>
              </a:rPr>
              <a:t>Analiza los temas presentados por la ciudadanía y los agrupa según los ejes del Plan de Desarrollo. Si hay temas que no corresponde al GAD, el GAD remitirá a la instancia pertinente.</a:t>
            </a:r>
          </a:p>
          <a:p>
            <a:pPr marL="0" indent="0">
              <a:buNone/>
            </a:pPr>
            <a:r>
              <a:rPr lang="es-EC" sz="2000" dirty="0">
                <a:solidFill>
                  <a:schemeClr val="tx1"/>
                </a:solidFill>
              </a:rPr>
              <a:t>Es responsable de evaluar la gestión institucional, elabora el informe de Rendición de Cuentas para el CPCCS y para la ciudadanía, junto con la ACL</a:t>
            </a:r>
            <a:endParaRPr lang="es-EC" dirty="0">
              <a:solidFill>
                <a:schemeClr val="tx1"/>
              </a:solidFill>
            </a:endParaRPr>
          </a:p>
        </p:txBody>
      </p:sp>
      <p:sp>
        <p:nvSpPr>
          <p:cNvPr id="10" name="Título 9">
            <a:extLst>
              <a:ext uri="{FF2B5EF4-FFF2-40B4-BE49-F238E27FC236}">
                <a16:creationId xmlns:a16="http://schemas.microsoft.com/office/drawing/2014/main" id="{C557FC28-00CF-4CC5-A35F-99353D152866}"/>
              </a:ext>
            </a:extLst>
          </p:cNvPr>
          <p:cNvSpPr txBox="1">
            <a:spLocks noGrp="1"/>
          </p:cNvSpPr>
          <p:nvPr>
            <p:ph type="title"/>
          </p:nvPr>
        </p:nvSpPr>
        <p:spPr>
          <a:xfrm>
            <a:off x="1096963" y="989013"/>
            <a:ext cx="10058400" cy="747712"/>
          </a:xfrm>
          <a:prstGeom prst="rect">
            <a:avLst/>
          </a:prstGeom>
          <a:noFill/>
        </p:spPr>
        <p:txBody>
          <a:bodyPr wrap="square">
            <a:spAutoFit/>
          </a:bodyPr>
          <a:lstStyle/>
          <a:p>
            <a:r>
              <a:rPr lang="es-MX" sz="3600" b="1" dirty="0"/>
              <a:t>FASE 1: PLANIFICACIÓN Y FACILITACIÓN DEL PROCESO </a:t>
            </a:r>
            <a:endParaRPr lang="es-EC" sz="3600" dirty="0"/>
          </a:p>
        </p:txBody>
      </p:sp>
      <p:sp>
        <p:nvSpPr>
          <p:cNvPr id="11" name="CuadroTexto 10">
            <a:extLst>
              <a:ext uri="{FF2B5EF4-FFF2-40B4-BE49-F238E27FC236}">
                <a16:creationId xmlns:a16="http://schemas.microsoft.com/office/drawing/2014/main" id="{F8837130-2016-4CC5-9D33-D7BFCAEC4D2D}"/>
              </a:ext>
            </a:extLst>
          </p:cNvPr>
          <p:cNvSpPr txBox="1"/>
          <p:nvPr/>
        </p:nvSpPr>
        <p:spPr>
          <a:xfrm>
            <a:off x="10377477" y="5499655"/>
            <a:ext cx="1466023" cy="369332"/>
          </a:xfrm>
          <a:prstGeom prst="rect">
            <a:avLst/>
          </a:prstGeom>
          <a:noFill/>
        </p:spPr>
        <p:txBody>
          <a:bodyPr wrap="square" rtlCol="0">
            <a:spAutoFit/>
          </a:bodyPr>
          <a:lstStyle/>
          <a:p>
            <a:r>
              <a:rPr lang="es-MX" dirty="0">
                <a:solidFill>
                  <a:srgbClr val="0070C0"/>
                </a:solidFill>
              </a:rPr>
              <a:t>Fases 2, 3, 4</a:t>
            </a:r>
            <a:endParaRPr lang="es-EC" dirty="0">
              <a:solidFill>
                <a:srgbClr val="0070C0"/>
              </a:solidFill>
            </a:endParaRPr>
          </a:p>
        </p:txBody>
      </p:sp>
      <p:sp>
        <p:nvSpPr>
          <p:cNvPr id="12" name="CuadroTexto 11">
            <a:extLst>
              <a:ext uri="{FF2B5EF4-FFF2-40B4-BE49-F238E27FC236}">
                <a16:creationId xmlns:a16="http://schemas.microsoft.com/office/drawing/2014/main" id="{9D9DF6C3-0EF7-4C34-8953-C4B2D85ED8F3}"/>
              </a:ext>
            </a:extLst>
          </p:cNvPr>
          <p:cNvSpPr txBox="1"/>
          <p:nvPr/>
        </p:nvSpPr>
        <p:spPr>
          <a:xfrm>
            <a:off x="10385409" y="4635343"/>
            <a:ext cx="769954" cy="369332"/>
          </a:xfrm>
          <a:prstGeom prst="rect">
            <a:avLst/>
          </a:prstGeom>
          <a:noFill/>
        </p:spPr>
        <p:txBody>
          <a:bodyPr wrap="none" rtlCol="0">
            <a:spAutoFit/>
          </a:bodyPr>
          <a:lstStyle/>
          <a:p>
            <a:r>
              <a:rPr lang="es-MX" dirty="0">
                <a:solidFill>
                  <a:srgbClr val="0070C0"/>
                </a:solidFill>
              </a:rPr>
              <a:t>Fase 1</a:t>
            </a:r>
            <a:endParaRPr lang="es-EC" dirty="0">
              <a:solidFill>
                <a:srgbClr val="0070C0"/>
              </a:solidFill>
            </a:endParaRPr>
          </a:p>
        </p:txBody>
      </p:sp>
      <p:cxnSp>
        <p:nvCxnSpPr>
          <p:cNvPr id="14" name="Conector recto de flecha 13">
            <a:extLst>
              <a:ext uri="{FF2B5EF4-FFF2-40B4-BE49-F238E27FC236}">
                <a16:creationId xmlns:a16="http://schemas.microsoft.com/office/drawing/2014/main" id="{C7002C11-D657-4DF4-A0A0-8193FAD7DBFF}"/>
              </a:ext>
            </a:extLst>
          </p:cNvPr>
          <p:cNvCxnSpPr>
            <a:cxnSpLocks/>
            <a:stCxn id="9" idx="3"/>
          </p:cNvCxnSpPr>
          <p:nvPr/>
        </p:nvCxnSpPr>
        <p:spPr>
          <a:xfrm>
            <a:off x="9911398" y="4820010"/>
            <a:ext cx="3380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B967D986-7C54-413D-9562-2736C1A32AB2}"/>
              </a:ext>
            </a:extLst>
          </p:cNvPr>
          <p:cNvCxnSpPr>
            <a:cxnSpLocks/>
          </p:cNvCxnSpPr>
          <p:nvPr/>
        </p:nvCxnSpPr>
        <p:spPr>
          <a:xfrm>
            <a:off x="9911398" y="5684321"/>
            <a:ext cx="3380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FA8E4CFB-A46B-4C92-9EBF-1E7AC7CAF6A4}"/>
              </a:ext>
            </a:extLst>
          </p:cNvPr>
          <p:cNvSpPr txBox="1"/>
          <p:nvPr/>
        </p:nvSpPr>
        <p:spPr>
          <a:xfrm>
            <a:off x="10080419" y="3998988"/>
            <a:ext cx="1549527" cy="369332"/>
          </a:xfrm>
          <a:prstGeom prst="rect">
            <a:avLst/>
          </a:prstGeom>
          <a:noFill/>
        </p:spPr>
        <p:txBody>
          <a:bodyPr wrap="none" rtlCol="0">
            <a:spAutoFit/>
          </a:bodyPr>
          <a:lstStyle/>
          <a:p>
            <a:r>
              <a:rPr lang="es-MX" dirty="0">
                <a:solidFill>
                  <a:srgbClr val="0070C0"/>
                </a:solidFill>
              </a:rPr>
              <a:t>Interviene en: </a:t>
            </a:r>
            <a:endParaRPr lang="es-EC" dirty="0">
              <a:solidFill>
                <a:srgbClr val="0070C0"/>
              </a:solidFill>
            </a:endParaRPr>
          </a:p>
        </p:txBody>
      </p:sp>
    </p:spTree>
    <p:extLst>
      <p:ext uri="{BB962C8B-B14F-4D97-AF65-F5344CB8AC3E}">
        <p14:creationId xmlns:p14="http://schemas.microsoft.com/office/powerpoint/2010/main" val="24692870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4A1C16D-9A60-45ED-B221-CCD47923A1CF}"/>
              </a:ext>
            </a:extLst>
          </p:cNvPr>
          <p:cNvPicPr>
            <a:picLocks noChangeAspect="1"/>
          </p:cNvPicPr>
          <p:nvPr/>
        </p:nvPicPr>
        <p:blipFill rotWithShape="1">
          <a:blip r:embed="rId2"/>
          <a:srcRect l="2299" t="9456" r="3073" b="8108"/>
          <a:stretch/>
        </p:blipFill>
        <p:spPr bwMode="auto">
          <a:xfrm>
            <a:off x="391688" y="0"/>
            <a:ext cx="2037736" cy="1006962"/>
          </a:xfrm>
          <a:prstGeom prst="rect">
            <a:avLst/>
          </a:prstGeom>
          <a:noFill/>
          <a:ln>
            <a:noFill/>
          </a:ln>
          <a:extLst>
            <a:ext uri="{53640926-AAD7-44D8-BBD7-CCE9431645EC}">
              <a14:shadowObscured xmlns:a14="http://schemas.microsoft.com/office/drawing/2010/main"/>
            </a:ext>
          </a:extLst>
        </p:spPr>
      </p:pic>
      <p:pic>
        <p:nvPicPr>
          <p:cNvPr id="5" name="Imagen 4" descr="Texto&#10;&#10;Descripción generada automáticamente">
            <a:extLst>
              <a:ext uri="{FF2B5EF4-FFF2-40B4-BE49-F238E27FC236}">
                <a16:creationId xmlns:a16="http://schemas.microsoft.com/office/drawing/2014/main" id="{855A5F3A-9E82-4EF9-BC3F-51E533AD2516}"/>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50936"/>
          <a:stretch/>
        </p:blipFill>
        <p:spPr bwMode="auto">
          <a:xfrm>
            <a:off x="3402669" y="-23282"/>
            <a:ext cx="1793240" cy="728980"/>
          </a:xfrm>
          <a:prstGeom prst="rect">
            <a:avLst/>
          </a:prstGeom>
          <a:noFill/>
          <a:ln>
            <a:noFill/>
          </a:ln>
          <a:extLst>
            <a:ext uri="{53640926-AAD7-44D8-BBD7-CCE9431645EC}">
              <a14:shadowObscured xmlns:a14="http://schemas.microsoft.com/office/drawing/2010/main"/>
            </a:ext>
          </a:extLst>
        </p:spPr>
      </p:pic>
      <p:pic>
        <p:nvPicPr>
          <p:cNvPr id="6" name="Imagen 5" descr="Icono&#10;&#10;Descripción generada automáticamente">
            <a:extLst>
              <a:ext uri="{FF2B5EF4-FFF2-40B4-BE49-F238E27FC236}">
                <a16:creationId xmlns:a16="http://schemas.microsoft.com/office/drawing/2014/main" id="{ECF89557-F229-450F-9A8B-279A488B84F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169154" y="0"/>
            <a:ext cx="671830" cy="800100"/>
          </a:xfrm>
          <a:prstGeom prst="rect">
            <a:avLst/>
          </a:prstGeom>
        </p:spPr>
      </p:pic>
      <p:pic>
        <p:nvPicPr>
          <p:cNvPr id="7" name="Imagen 6" descr="Imagen que contiene Texto&#10;&#10;Descripción generada automáticamente">
            <a:extLst>
              <a:ext uri="{FF2B5EF4-FFF2-40B4-BE49-F238E27FC236}">
                <a16:creationId xmlns:a16="http://schemas.microsoft.com/office/drawing/2014/main" id="{5EE4FE94-C961-4229-B2EE-305EC3830A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7831" y="0"/>
            <a:ext cx="1792796" cy="800100"/>
          </a:xfrm>
          <a:prstGeom prst="rect">
            <a:avLst/>
          </a:prstGeom>
        </p:spPr>
      </p:pic>
      <p:pic>
        <p:nvPicPr>
          <p:cNvPr id="8" name="Imagen 7" descr="Logotipo&#10;&#10;Descripción generada automáticamente">
            <a:extLst>
              <a:ext uri="{FF2B5EF4-FFF2-40B4-BE49-F238E27FC236}">
                <a16:creationId xmlns:a16="http://schemas.microsoft.com/office/drawing/2014/main" id="{A3D4B696-9B9D-490A-872F-EE8B05A4EAA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911398" y="-23282"/>
            <a:ext cx="1644539" cy="1006961"/>
          </a:xfrm>
          <a:prstGeom prst="rect">
            <a:avLst/>
          </a:prstGeom>
        </p:spPr>
      </p:pic>
      <p:sp>
        <p:nvSpPr>
          <p:cNvPr id="11" name="Rectángulo: esquinas redondeadas 10">
            <a:extLst>
              <a:ext uri="{FF2B5EF4-FFF2-40B4-BE49-F238E27FC236}">
                <a16:creationId xmlns:a16="http://schemas.microsoft.com/office/drawing/2014/main" id="{46095D18-4FAB-494C-8464-BD9DF76B52A6}"/>
              </a:ext>
            </a:extLst>
          </p:cNvPr>
          <p:cNvSpPr/>
          <p:nvPr/>
        </p:nvSpPr>
        <p:spPr>
          <a:xfrm>
            <a:off x="1096965" y="2047345"/>
            <a:ext cx="7748098" cy="4247948"/>
          </a:xfrm>
          <a:prstGeom prst="roundRect">
            <a:avLst/>
          </a:prstGeom>
          <a:solidFill>
            <a:schemeClr val="accent2">
              <a:lumMod val="40000"/>
              <a:lumOff val="60000"/>
            </a:schemeClr>
          </a:solidFill>
          <a:ln w="28575">
            <a:solidFill>
              <a:srgbClr val="00B05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s-MX" sz="2400" b="1" dirty="0">
              <a:solidFill>
                <a:schemeClr val="tx1"/>
              </a:solidFill>
            </a:endParaRPr>
          </a:p>
          <a:p>
            <a:pPr algn="ctr"/>
            <a:r>
              <a:rPr lang="es-MX" sz="2400" b="1" dirty="0">
                <a:solidFill>
                  <a:schemeClr val="tx1"/>
                </a:solidFill>
              </a:rPr>
              <a:t>COMISIÓN 2</a:t>
            </a:r>
          </a:p>
          <a:p>
            <a:pPr algn="ctr"/>
            <a:endParaRPr lang="es-MX" sz="2400" b="1" dirty="0">
              <a:solidFill>
                <a:schemeClr val="tx1"/>
              </a:solidFill>
            </a:endParaRPr>
          </a:p>
          <a:p>
            <a:r>
              <a:rPr lang="es-MX" sz="2400" b="1" dirty="0">
                <a:solidFill>
                  <a:schemeClr val="tx1"/>
                </a:solidFill>
              </a:rPr>
              <a:t>Liderada por la ciudadanía </a:t>
            </a:r>
            <a:r>
              <a:rPr lang="es-MX" sz="2400" dirty="0">
                <a:solidFill>
                  <a:schemeClr val="tx1"/>
                </a:solidFill>
              </a:rPr>
              <a:t>y conformada por ciudadanos y técnicos de los GAD.</a:t>
            </a:r>
          </a:p>
          <a:p>
            <a:r>
              <a:rPr lang="es-MX" sz="2400" dirty="0">
                <a:solidFill>
                  <a:schemeClr val="tx1"/>
                </a:solidFill>
              </a:rPr>
              <a:t>Su responsabilidad es organizar la deliberación pública y evaluación del Informe institucional.</a:t>
            </a:r>
          </a:p>
          <a:p>
            <a:r>
              <a:rPr lang="es-MX" sz="2400" dirty="0">
                <a:solidFill>
                  <a:schemeClr val="tx1"/>
                </a:solidFill>
              </a:rPr>
              <a:t>Verifica la convocatoria a la deliberación</a:t>
            </a:r>
            <a:r>
              <a:rPr lang="es-EC" sz="2400" dirty="0">
                <a:solidFill>
                  <a:schemeClr val="tx1"/>
                </a:solidFill>
              </a:rPr>
              <a:t> pública</a:t>
            </a:r>
          </a:p>
          <a:p>
            <a:r>
              <a:rPr lang="es-EC" sz="2400" dirty="0">
                <a:solidFill>
                  <a:schemeClr val="tx1"/>
                </a:solidFill>
              </a:rPr>
              <a:t>Participa en la construcción de la metodología de las mesas de trabajo </a:t>
            </a:r>
          </a:p>
          <a:p>
            <a:r>
              <a:rPr lang="es-EC" sz="2400" dirty="0">
                <a:solidFill>
                  <a:schemeClr val="tx1"/>
                </a:solidFill>
              </a:rPr>
              <a:t>Sistematiza los aportes ciudadanos. </a:t>
            </a:r>
          </a:p>
          <a:p>
            <a:r>
              <a:rPr lang="es-EC" sz="2400" dirty="0">
                <a:solidFill>
                  <a:schemeClr val="tx1"/>
                </a:solidFill>
              </a:rPr>
              <a:t>Todas las reuniones deben tener su ayuda memoria</a:t>
            </a:r>
            <a:endParaRPr lang="es-MX" sz="2400" b="1" dirty="0">
              <a:solidFill>
                <a:schemeClr val="tx1"/>
              </a:solidFill>
            </a:endParaRPr>
          </a:p>
          <a:p>
            <a:pPr algn="ctr"/>
            <a:r>
              <a:rPr lang="es-MX" sz="2400" dirty="0">
                <a:solidFill>
                  <a:schemeClr val="tx1"/>
                </a:solidFill>
              </a:rPr>
              <a:t> </a:t>
            </a:r>
            <a:endParaRPr lang="es-EC" sz="2400" dirty="0">
              <a:solidFill>
                <a:schemeClr val="tx1"/>
              </a:solidFill>
            </a:endParaRPr>
          </a:p>
        </p:txBody>
      </p:sp>
      <p:sp>
        <p:nvSpPr>
          <p:cNvPr id="9" name="Título 8">
            <a:extLst>
              <a:ext uri="{FF2B5EF4-FFF2-40B4-BE49-F238E27FC236}">
                <a16:creationId xmlns:a16="http://schemas.microsoft.com/office/drawing/2014/main" id="{2788802D-9EE6-4625-B31F-6D6BA6237449}"/>
              </a:ext>
            </a:extLst>
          </p:cNvPr>
          <p:cNvSpPr txBox="1">
            <a:spLocks noGrp="1"/>
          </p:cNvSpPr>
          <p:nvPr>
            <p:ph type="title"/>
          </p:nvPr>
        </p:nvSpPr>
        <p:spPr>
          <a:xfrm>
            <a:off x="1096963" y="287338"/>
            <a:ext cx="10058400" cy="1449387"/>
          </a:xfrm>
          <a:prstGeom prst="rect">
            <a:avLst/>
          </a:prstGeom>
          <a:noFill/>
        </p:spPr>
        <p:txBody>
          <a:bodyPr wrap="square">
            <a:spAutoFit/>
          </a:bodyPr>
          <a:lstStyle/>
          <a:p>
            <a:r>
              <a:rPr lang="es-MX" sz="3600" b="1" dirty="0"/>
              <a:t>FASE 1: PLANIFICACIÓN Y FACILITACIÓN DEL PROCESO </a:t>
            </a:r>
            <a:endParaRPr lang="es-EC" sz="3600" dirty="0"/>
          </a:p>
        </p:txBody>
      </p:sp>
      <p:sp>
        <p:nvSpPr>
          <p:cNvPr id="3" name="CuadroTexto 2">
            <a:extLst>
              <a:ext uri="{FF2B5EF4-FFF2-40B4-BE49-F238E27FC236}">
                <a16:creationId xmlns:a16="http://schemas.microsoft.com/office/drawing/2014/main" id="{F7F0083D-8156-47E0-9C72-6906C3544FD5}"/>
              </a:ext>
            </a:extLst>
          </p:cNvPr>
          <p:cNvSpPr txBox="1"/>
          <p:nvPr/>
        </p:nvSpPr>
        <p:spPr>
          <a:xfrm>
            <a:off x="9922936" y="3986653"/>
            <a:ext cx="914708" cy="369332"/>
          </a:xfrm>
          <a:prstGeom prst="rect">
            <a:avLst/>
          </a:prstGeom>
          <a:noFill/>
        </p:spPr>
        <p:txBody>
          <a:bodyPr wrap="square" rtlCol="0">
            <a:spAutoFit/>
          </a:bodyPr>
          <a:lstStyle/>
          <a:p>
            <a:r>
              <a:rPr lang="es-MX" dirty="0">
                <a:solidFill>
                  <a:srgbClr val="0070C0"/>
                </a:solidFill>
              </a:rPr>
              <a:t>Fase 3</a:t>
            </a:r>
            <a:endParaRPr lang="es-EC" dirty="0">
              <a:solidFill>
                <a:srgbClr val="0070C0"/>
              </a:solidFill>
            </a:endParaRPr>
          </a:p>
        </p:txBody>
      </p:sp>
      <p:sp>
        <p:nvSpPr>
          <p:cNvPr id="12" name="CuadroTexto 11">
            <a:extLst>
              <a:ext uri="{FF2B5EF4-FFF2-40B4-BE49-F238E27FC236}">
                <a16:creationId xmlns:a16="http://schemas.microsoft.com/office/drawing/2014/main" id="{C5F2DA58-676B-4C79-B840-C90436A97ED1}"/>
              </a:ext>
            </a:extLst>
          </p:cNvPr>
          <p:cNvSpPr txBox="1"/>
          <p:nvPr/>
        </p:nvSpPr>
        <p:spPr>
          <a:xfrm>
            <a:off x="9288117" y="3429000"/>
            <a:ext cx="1549527" cy="369332"/>
          </a:xfrm>
          <a:prstGeom prst="rect">
            <a:avLst/>
          </a:prstGeom>
          <a:noFill/>
        </p:spPr>
        <p:txBody>
          <a:bodyPr wrap="none" rtlCol="0">
            <a:spAutoFit/>
          </a:bodyPr>
          <a:lstStyle/>
          <a:p>
            <a:r>
              <a:rPr lang="es-MX" dirty="0">
                <a:solidFill>
                  <a:srgbClr val="0070C0"/>
                </a:solidFill>
              </a:rPr>
              <a:t>Interviene en: </a:t>
            </a:r>
            <a:endParaRPr lang="es-EC" dirty="0">
              <a:solidFill>
                <a:srgbClr val="0070C0"/>
              </a:solidFill>
            </a:endParaRPr>
          </a:p>
        </p:txBody>
      </p:sp>
      <p:cxnSp>
        <p:nvCxnSpPr>
          <p:cNvPr id="10" name="Conector recto de flecha 9">
            <a:extLst>
              <a:ext uri="{FF2B5EF4-FFF2-40B4-BE49-F238E27FC236}">
                <a16:creationId xmlns:a16="http://schemas.microsoft.com/office/drawing/2014/main" id="{743878B0-7740-49D7-9FD9-A6F9E9B2DBF7}"/>
              </a:ext>
            </a:extLst>
          </p:cNvPr>
          <p:cNvCxnSpPr/>
          <p:nvPr/>
        </p:nvCxnSpPr>
        <p:spPr>
          <a:xfrm>
            <a:off x="9005777" y="4171319"/>
            <a:ext cx="7123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71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C0EC0845-CFE1-49CF-B005-E8D9A3D0401B}"/>
              </a:ext>
            </a:extLst>
          </p:cNvPr>
          <p:cNvSpPr>
            <a:spLocks noGrp="1"/>
          </p:cNvSpPr>
          <p:nvPr>
            <p:ph type="title"/>
          </p:nvPr>
        </p:nvSpPr>
        <p:spPr>
          <a:xfrm>
            <a:off x="1096963" y="287338"/>
            <a:ext cx="10058400" cy="1449387"/>
          </a:xfrm>
        </p:spPr>
        <p:txBody>
          <a:bodyPr>
            <a:normAutofit/>
          </a:bodyPr>
          <a:lstStyle/>
          <a:p>
            <a:r>
              <a:rPr lang="es-MX" sz="3600" b="1" dirty="0"/>
              <a:t>FASE 1: PLANIFICACIÓN Y FACILITACIÓN DEL PROCESO </a:t>
            </a:r>
            <a:endParaRPr lang="es-EC" sz="3600" b="1" dirty="0"/>
          </a:p>
        </p:txBody>
      </p:sp>
      <p:graphicFrame>
        <p:nvGraphicFramePr>
          <p:cNvPr id="4" name="Diagrama 3">
            <a:extLst>
              <a:ext uri="{FF2B5EF4-FFF2-40B4-BE49-F238E27FC236}">
                <a16:creationId xmlns:a16="http://schemas.microsoft.com/office/drawing/2014/main" id="{1333BD34-C5D0-42B4-94F6-9832EA9CCE22}"/>
              </a:ext>
            </a:extLst>
          </p:cNvPr>
          <p:cNvGraphicFramePr/>
          <p:nvPr>
            <p:extLst>
              <p:ext uri="{D42A27DB-BD31-4B8C-83A1-F6EECF244321}">
                <p14:modId xmlns:p14="http://schemas.microsoft.com/office/powerpoint/2010/main" val="3279102780"/>
              </p:ext>
            </p:extLst>
          </p:nvPr>
        </p:nvGraphicFramePr>
        <p:xfrm>
          <a:off x="864577" y="496831"/>
          <a:ext cx="10462846" cy="5540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ergamino: vertical 4">
            <a:extLst>
              <a:ext uri="{FF2B5EF4-FFF2-40B4-BE49-F238E27FC236}">
                <a16:creationId xmlns:a16="http://schemas.microsoft.com/office/drawing/2014/main" id="{001E052D-F887-453A-8DAB-20A277F42DE6}"/>
              </a:ext>
            </a:extLst>
          </p:cNvPr>
          <p:cNvSpPr/>
          <p:nvPr/>
        </p:nvSpPr>
        <p:spPr>
          <a:xfrm>
            <a:off x="6383215" y="4476825"/>
            <a:ext cx="1688123" cy="1540162"/>
          </a:xfrm>
          <a:prstGeom prst="verticalScroll">
            <a:avLst/>
          </a:prstGeom>
          <a:solidFill>
            <a:srgbClr val="00B0F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s-MX" dirty="0"/>
              <a:t>Listado de temas de interés acordado</a:t>
            </a:r>
            <a:endParaRPr lang="es-EC" dirty="0"/>
          </a:p>
        </p:txBody>
      </p:sp>
      <p:sp>
        <p:nvSpPr>
          <p:cNvPr id="6" name="Pergamino: vertical 5">
            <a:extLst>
              <a:ext uri="{FF2B5EF4-FFF2-40B4-BE49-F238E27FC236}">
                <a16:creationId xmlns:a16="http://schemas.microsoft.com/office/drawing/2014/main" id="{EA3F55CC-6E5F-4E6E-82DC-2E92FD3359E5}"/>
              </a:ext>
            </a:extLst>
          </p:cNvPr>
          <p:cNvSpPr/>
          <p:nvPr/>
        </p:nvSpPr>
        <p:spPr>
          <a:xfrm>
            <a:off x="2864093" y="4439604"/>
            <a:ext cx="1951893" cy="1571179"/>
          </a:xfrm>
          <a:prstGeom prst="verticalScroll">
            <a:avLst/>
          </a:prstGeom>
          <a:solidFill>
            <a:srgbClr val="99CC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s-MX" dirty="0"/>
              <a:t>PDOT</a:t>
            </a:r>
          </a:p>
          <a:p>
            <a:pPr algn="ctr"/>
            <a:r>
              <a:rPr lang="es-MX" dirty="0"/>
              <a:t>POA</a:t>
            </a:r>
          </a:p>
          <a:p>
            <a:pPr algn="ctr"/>
            <a:r>
              <a:rPr lang="es-MX" dirty="0"/>
              <a:t>Plan de trabajo</a:t>
            </a:r>
          </a:p>
          <a:p>
            <a:pPr algn="ctr"/>
            <a:r>
              <a:rPr lang="es-MX" dirty="0"/>
              <a:t>Instituciones </a:t>
            </a:r>
            <a:endParaRPr lang="es-EC" dirty="0"/>
          </a:p>
        </p:txBody>
      </p:sp>
      <p:sp>
        <p:nvSpPr>
          <p:cNvPr id="7" name="Pergamino: vertical 6">
            <a:extLst>
              <a:ext uri="{FF2B5EF4-FFF2-40B4-BE49-F238E27FC236}">
                <a16:creationId xmlns:a16="http://schemas.microsoft.com/office/drawing/2014/main" id="{67E7B9C2-B74C-4E1D-88F2-7A279615F936}"/>
              </a:ext>
            </a:extLst>
          </p:cNvPr>
          <p:cNvSpPr/>
          <p:nvPr/>
        </p:nvSpPr>
        <p:spPr>
          <a:xfrm>
            <a:off x="940778" y="4439604"/>
            <a:ext cx="1389186" cy="1571179"/>
          </a:xfrm>
          <a:prstGeom prst="verticalScroll">
            <a:avLst/>
          </a:prstGeom>
          <a:solidFill>
            <a:schemeClr val="accent1">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s-MX" dirty="0"/>
              <a:t>Mapeo de Actores territorio</a:t>
            </a:r>
            <a:endParaRPr lang="es-EC" dirty="0"/>
          </a:p>
        </p:txBody>
      </p:sp>
      <p:sp>
        <p:nvSpPr>
          <p:cNvPr id="8" name="Rectángulo 7">
            <a:extLst>
              <a:ext uri="{FF2B5EF4-FFF2-40B4-BE49-F238E27FC236}">
                <a16:creationId xmlns:a16="http://schemas.microsoft.com/office/drawing/2014/main" id="{D8DB0C48-9841-42AD-83C8-E35E98C52B61}"/>
              </a:ext>
            </a:extLst>
          </p:cNvPr>
          <p:cNvSpPr/>
          <p:nvPr/>
        </p:nvSpPr>
        <p:spPr>
          <a:xfrm>
            <a:off x="9253902" y="4439605"/>
            <a:ext cx="1230923" cy="1571178"/>
          </a:xfrm>
          <a:prstGeom prst="rect">
            <a:avLst/>
          </a:prstGeom>
          <a:solidFill>
            <a:schemeClr val="accent5">
              <a:lumMod val="60000"/>
              <a:lumOff val="4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Comisión 1</a:t>
            </a:r>
          </a:p>
          <a:p>
            <a:pPr algn="ctr"/>
            <a:r>
              <a:rPr lang="es-MX" dirty="0">
                <a:solidFill>
                  <a:schemeClr val="tx1"/>
                </a:solidFill>
              </a:rPr>
              <a:t>Liderada por Técnicos del GAD</a:t>
            </a:r>
            <a:endParaRPr lang="es-EC" dirty="0">
              <a:solidFill>
                <a:schemeClr val="tx1"/>
              </a:solidFill>
            </a:endParaRPr>
          </a:p>
        </p:txBody>
      </p:sp>
      <p:sp>
        <p:nvSpPr>
          <p:cNvPr id="9" name="Rectángulo 8">
            <a:extLst>
              <a:ext uri="{FF2B5EF4-FFF2-40B4-BE49-F238E27FC236}">
                <a16:creationId xmlns:a16="http://schemas.microsoft.com/office/drawing/2014/main" id="{482DDE95-7504-4740-AC25-6C18FA527921}"/>
              </a:ext>
            </a:extLst>
          </p:cNvPr>
          <p:cNvSpPr/>
          <p:nvPr/>
        </p:nvSpPr>
        <p:spPr>
          <a:xfrm>
            <a:off x="10651877" y="4408588"/>
            <a:ext cx="1230923" cy="1571178"/>
          </a:xfrm>
          <a:prstGeom prst="rect">
            <a:avLst/>
          </a:prstGeom>
          <a:solidFill>
            <a:schemeClr val="accent2">
              <a:lumMod val="40000"/>
              <a:lumOff val="60000"/>
            </a:schemeClr>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Comisión 2</a:t>
            </a:r>
          </a:p>
          <a:p>
            <a:pPr algn="ctr"/>
            <a:r>
              <a:rPr lang="es-MX" dirty="0">
                <a:solidFill>
                  <a:schemeClr val="tx1"/>
                </a:solidFill>
              </a:rPr>
              <a:t>Liderada por la ciudadanía</a:t>
            </a:r>
            <a:endParaRPr lang="es-EC" dirty="0">
              <a:solidFill>
                <a:schemeClr val="tx1"/>
              </a:solidFill>
            </a:endParaRPr>
          </a:p>
        </p:txBody>
      </p:sp>
      <p:cxnSp>
        <p:nvCxnSpPr>
          <p:cNvPr id="11" name="Conector recto de flecha 10">
            <a:extLst>
              <a:ext uri="{FF2B5EF4-FFF2-40B4-BE49-F238E27FC236}">
                <a16:creationId xmlns:a16="http://schemas.microsoft.com/office/drawing/2014/main" id="{2597D1F2-D867-474B-A2BF-DB710408F449}"/>
              </a:ext>
            </a:extLst>
          </p:cNvPr>
          <p:cNvCxnSpPr>
            <a:cxnSpLocks/>
          </p:cNvCxnSpPr>
          <p:nvPr/>
        </p:nvCxnSpPr>
        <p:spPr>
          <a:xfrm flipH="1">
            <a:off x="9869363" y="3991708"/>
            <a:ext cx="364883" cy="416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471F73B6-8326-49D6-B1C7-B17303DBB98E}"/>
              </a:ext>
            </a:extLst>
          </p:cNvPr>
          <p:cNvCxnSpPr>
            <a:cxnSpLocks/>
          </p:cNvCxnSpPr>
          <p:nvPr/>
        </p:nvCxnSpPr>
        <p:spPr>
          <a:xfrm>
            <a:off x="10849708" y="3991708"/>
            <a:ext cx="305655" cy="416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7304F5FC-E884-4EAF-BB29-B3DE807B211B}"/>
              </a:ext>
            </a:extLst>
          </p:cNvPr>
          <p:cNvCxnSpPr/>
          <p:nvPr/>
        </p:nvCxnSpPr>
        <p:spPr>
          <a:xfrm>
            <a:off x="6295292" y="3991708"/>
            <a:ext cx="439616" cy="447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DC489D75-5D19-4021-B8A8-4F7BE96E0316}"/>
              </a:ext>
            </a:extLst>
          </p:cNvPr>
          <p:cNvCxnSpPr>
            <a:cxnSpLocks/>
          </p:cNvCxnSpPr>
          <p:nvPr/>
        </p:nvCxnSpPr>
        <p:spPr>
          <a:xfrm flipV="1">
            <a:off x="7769470" y="3991708"/>
            <a:ext cx="301868" cy="447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a16="http://schemas.microsoft.com/office/drawing/2014/main" id="{4EBC4FFE-4D82-41FF-A0F1-38F8DA32DFEB}"/>
              </a:ext>
            </a:extLst>
          </p:cNvPr>
          <p:cNvCxnSpPr/>
          <p:nvPr/>
        </p:nvCxnSpPr>
        <p:spPr>
          <a:xfrm>
            <a:off x="3826854" y="3991708"/>
            <a:ext cx="0" cy="416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717B877D-3CA0-4A52-AA25-086E4811035C}"/>
              </a:ext>
            </a:extLst>
          </p:cNvPr>
          <p:cNvCxnSpPr>
            <a:endCxn id="7" idx="0"/>
          </p:cNvCxnSpPr>
          <p:nvPr/>
        </p:nvCxnSpPr>
        <p:spPr>
          <a:xfrm>
            <a:off x="1635371" y="3991708"/>
            <a:ext cx="0" cy="416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Imagen 15">
            <a:extLst>
              <a:ext uri="{FF2B5EF4-FFF2-40B4-BE49-F238E27FC236}">
                <a16:creationId xmlns:a16="http://schemas.microsoft.com/office/drawing/2014/main" id="{5382BAAF-BC5F-4C08-A295-E6433EE75E03}"/>
              </a:ext>
            </a:extLst>
          </p:cNvPr>
          <p:cNvPicPr>
            <a:picLocks noChangeAspect="1"/>
          </p:cNvPicPr>
          <p:nvPr/>
        </p:nvPicPr>
        <p:blipFill rotWithShape="1">
          <a:blip r:embed="rId7"/>
          <a:srcRect l="2299" t="9456" r="3073" b="8108"/>
          <a:stretch/>
        </p:blipFill>
        <p:spPr bwMode="auto">
          <a:xfrm>
            <a:off x="391688" y="0"/>
            <a:ext cx="2037736" cy="1006962"/>
          </a:xfrm>
          <a:prstGeom prst="rect">
            <a:avLst/>
          </a:prstGeom>
          <a:noFill/>
          <a:ln>
            <a:noFill/>
          </a:ln>
          <a:extLst>
            <a:ext uri="{53640926-AAD7-44D8-BBD7-CCE9431645EC}">
              <a14:shadowObscured xmlns:a14="http://schemas.microsoft.com/office/drawing/2010/main"/>
            </a:ext>
          </a:extLst>
        </p:spPr>
      </p:pic>
      <p:pic>
        <p:nvPicPr>
          <p:cNvPr id="17" name="Imagen 16" descr="Texto&#10;&#10;Descripción generada automáticamente">
            <a:extLst>
              <a:ext uri="{FF2B5EF4-FFF2-40B4-BE49-F238E27FC236}">
                <a16:creationId xmlns:a16="http://schemas.microsoft.com/office/drawing/2014/main" id="{09C2FBFD-3217-408E-95C3-ECE612C01612}"/>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r="50936"/>
          <a:stretch/>
        </p:blipFill>
        <p:spPr bwMode="auto">
          <a:xfrm>
            <a:off x="3402669" y="-23282"/>
            <a:ext cx="1793240" cy="728980"/>
          </a:xfrm>
          <a:prstGeom prst="rect">
            <a:avLst/>
          </a:prstGeom>
          <a:noFill/>
          <a:ln>
            <a:noFill/>
          </a:ln>
          <a:extLst>
            <a:ext uri="{53640926-AAD7-44D8-BBD7-CCE9431645EC}">
              <a14:shadowObscured xmlns:a14="http://schemas.microsoft.com/office/drawing/2010/main"/>
            </a:ext>
          </a:extLst>
        </p:spPr>
      </p:pic>
      <p:pic>
        <p:nvPicPr>
          <p:cNvPr id="19" name="Imagen 18" descr="Icono&#10;&#10;Descripción generada automáticamente">
            <a:extLst>
              <a:ext uri="{FF2B5EF4-FFF2-40B4-BE49-F238E27FC236}">
                <a16:creationId xmlns:a16="http://schemas.microsoft.com/office/drawing/2014/main" id="{0C024AFE-EAAD-480D-B8DD-A4585A8B7B0D}"/>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169154" y="0"/>
            <a:ext cx="671830" cy="800100"/>
          </a:xfrm>
          <a:prstGeom prst="rect">
            <a:avLst/>
          </a:prstGeom>
        </p:spPr>
      </p:pic>
      <p:pic>
        <p:nvPicPr>
          <p:cNvPr id="21" name="Imagen 20" descr="Imagen que contiene Texto&#10;&#10;Descripción generada automáticamente">
            <a:extLst>
              <a:ext uri="{FF2B5EF4-FFF2-40B4-BE49-F238E27FC236}">
                <a16:creationId xmlns:a16="http://schemas.microsoft.com/office/drawing/2014/main" id="{35834C33-E306-42F3-9971-E1B9F3D9594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17831" y="0"/>
            <a:ext cx="1792796" cy="800100"/>
          </a:xfrm>
          <a:prstGeom prst="rect">
            <a:avLst/>
          </a:prstGeom>
        </p:spPr>
      </p:pic>
      <p:pic>
        <p:nvPicPr>
          <p:cNvPr id="22" name="Imagen 21" descr="Logotipo&#10;&#10;Descripción generada automáticamente">
            <a:extLst>
              <a:ext uri="{FF2B5EF4-FFF2-40B4-BE49-F238E27FC236}">
                <a16:creationId xmlns:a16="http://schemas.microsoft.com/office/drawing/2014/main" id="{C589CE2D-130C-403C-B855-8CBF87E95055}"/>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9911398" y="-23282"/>
            <a:ext cx="1644539" cy="1006961"/>
          </a:xfrm>
          <a:prstGeom prst="rect">
            <a:avLst/>
          </a:prstGeom>
        </p:spPr>
      </p:pic>
      <p:sp>
        <p:nvSpPr>
          <p:cNvPr id="2" name="CuadroTexto 1">
            <a:extLst>
              <a:ext uri="{FF2B5EF4-FFF2-40B4-BE49-F238E27FC236}">
                <a16:creationId xmlns:a16="http://schemas.microsoft.com/office/drawing/2014/main" id="{27656C68-A54D-44DF-BD71-B0FBD1D28F48}"/>
              </a:ext>
            </a:extLst>
          </p:cNvPr>
          <p:cNvSpPr txBox="1"/>
          <p:nvPr/>
        </p:nvSpPr>
        <p:spPr>
          <a:xfrm>
            <a:off x="-46005" y="5055677"/>
            <a:ext cx="1030169" cy="276999"/>
          </a:xfrm>
          <a:prstGeom prst="rect">
            <a:avLst/>
          </a:prstGeom>
          <a:noFill/>
        </p:spPr>
        <p:txBody>
          <a:bodyPr wrap="square" rtlCol="0">
            <a:spAutoFit/>
          </a:bodyPr>
          <a:lstStyle/>
          <a:p>
            <a:r>
              <a:rPr lang="es-MX" sz="1200" dirty="0"/>
              <a:t>Documentos</a:t>
            </a:r>
            <a:endParaRPr lang="es-EC" sz="1200" dirty="0"/>
          </a:p>
        </p:txBody>
      </p:sp>
    </p:spTree>
    <p:extLst>
      <p:ext uri="{BB962C8B-B14F-4D97-AF65-F5344CB8AC3E}">
        <p14:creationId xmlns:p14="http://schemas.microsoft.com/office/powerpoint/2010/main" val="903228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9619F7-8B60-45BB-A65D-2721B64FC7A3}"/>
              </a:ext>
            </a:extLst>
          </p:cNvPr>
          <p:cNvSpPr>
            <a:spLocks noGrp="1"/>
          </p:cNvSpPr>
          <p:nvPr>
            <p:ph type="title"/>
          </p:nvPr>
        </p:nvSpPr>
        <p:spPr>
          <a:xfrm>
            <a:off x="1231751" y="918616"/>
            <a:ext cx="10058400" cy="800100"/>
          </a:xfrm>
        </p:spPr>
        <p:txBody>
          <a:bodyPr>
            <a:normAutofit/>
          </a:bodyPr>
          <a:lstStyle/>
          <a:p>
            <a:r>
              <a:rPr lang="es-MX" sz="3600" dirty="0"/>
              <a:t>FASE 2: EVALUACIÓN DE LA GESTIÓN INSTITUCIONAL</a:t>
            </a:r>
            <a:endParaRPr lang="es-EC" sz="3600" dirty="0"/>
          </a:p>
        </p:txBody>
      </p:sp>
      <p:sp>
        <p:nvSpPr>
          <p:cNvPr id="3" name="Marcador de contenido 2">
            <a:extLst>
              <a:ext uri="{FF2B5EF4-FFF2-40B4-BE49-F238E27FC236}">
                <a16:creationId xmlns:a16="http://schemas.microsoft.com/office/drawing/2014/main" id="{6A04C918-0BF3-4CCC-B3FF-6FB5E5243535}"/>
              </a:ext>
            </a:extLst>
          </p:cNvPr>
          <p:cNvSpPr>
            <a:spLocks noGrp="1"/>
          </p:cNvSpPr>
          <p:nvPr>
            <p:ph idx="1"/>
          </p:nvPr>
        </p:nvSpPr>
        <p:spPr>
          <a:xfrm>
            <a:off x="961293" y="1925578"/>
            <a:ext cx="7749334" cy="4243034"/>
          </a:xfrm>
        </p:spPr>
        <p:txBody>
          <a:bodyPr>
            <a:noAutofit/>
          </a:bodyPr>
          <a:lstStyle/>
          <a:p>
            <a:pPr marL="342900" indent="-342900">
              <a:buAutoNum type="arabicPeriod"/>
            </a:pPr>
            <a:r>
              <a:rPr lang="es-MX" sz="1800" b="1" dirty="0"/>
              <a:t>Evaluación de la gestión institucional: </a:t>
            </a:r>
            <a:r>
              <a:rPr lang="es-MX" sz="1800" dirty="0"/>
              <a:t>En base a la lista de temas presentados por la ciudadanía, el GAD -   COMISIÓN 1, recaba la información institucional, identificando las actividades realizadas con su respectiva planificación, evidenciando lo efectuado para eliminar brechas de desigualdad y acciones a favor de los grupos de atención prioritaria – mujeres.</a:t>
            </a:r>
          </a:p>
          <a:p>
            <a:pPr marL="342900" indent="-342900">
              <a:buFont typeface="+mj-lt"/>
              <a:buAutoNum type="arabicPeriod"/>
            </a:pPr>
            <a:r>
              <a:rPr lang="es-MX" sz="1800" b="1" dirty="0"/>
              <a:t>Llenado de formulario y redacción de informe: </a:t>
            </a:r>
            <a:r>
              <a:rPr lang="es-MX" sz="1800" dirty="0"/>
              <a:t>El GAD llena el formulario</a:t>
            </a:r>
            <a:r>
              <a:rPr lang="es-MX" sz="1800" i="1" dirty="0"/>
              <a:t> EXCEL </a:t>
            </a:r>
            <a:r>
              <a:rPr lang="es-MX" sz="1800" dirty="0"/>
              <a:t>de Rendición de Cuentas del CPCCS y redacta el informe institucional para la ciudadanía, considerando: </a:t>
            </a:r>
          </a:p>
          <a:p>
            <a:pPr marL="749808" lvl="1" indent="-457200">
              <a:buFont typeface="+mj-lt"/>
              <a:buAutoNum type="alphaLcParenR"/>
            </a:pPr>
            <a:r>
              <a:rPr lang="es-MX" dirty="0"/>
              <a:t>Los temas requeridos por la ciudadanía. </a:t>
            </a:r>
          </a:p>
          <a:p>
            <a:pPr marL="749808" lvl="1" indent="-457200">
              <a:buFont typeface="+mj-lt"/>
              <a:buAutoNum type="alphaLcParenR"/>
            </a:pPr>
            <a:r>
              <a:rPr lang="es-MX" dirty="0"/>
              <a:t>Información de lo planificado y lo ejecutado en el POA o Plan de inversiones, considerando los propósitos a largo plazo y los que se cumplieron durante el año</a:t>
            </a:r>
          </a:p>
          <a:p>
            <a:pPr marL="749808" lvl="1" indent="-457200">
              <a:buAutoNum type="alphaLcParenR" startAt="3"/>
            </a:pPr>
            <a:r>
              <a:rPr lang="es-MX" dirty="0"/>
              <a:t>Recursos económicos planificados y utilizados para logro de resultados</a:t>
            </a:r>
          </a:p>
          <a:p>
            <a:pPr marL="749808" lvl="1" indent="-457200">
              <a:buAutoNum type="alphaLcParenR" startAt="3"/>
            </a:pPr>
            <a:r>
              <a:rPr lang="es-MX" dirty="0"/>
              <a:t>Relación de los resultados con la oferta de campaña y los Ejes del Plan de Desarrollo.  </a:t>
            </a:r>
            <a:endParaRPr lang="es-EC" dirty="0"/>
          </a:p>
        </p:txBody>
      </p:sp>
      <p:pic>
        <p:nvPicPr>
          <p:cNvPr id="4" name="Imagen 3">
            <a:extLst>
              <a:ext uri="{FF2B5EF4-FFF2-40B4-BE49-F238E27FC236}">
                <a16:creationId xmlns:a16="http://schemas.microsoft.com/office/drawing/2014/main" id="{43A5123D-C435-4334-B103-410F78662234}"/>
              </a:ext>
            </a:extLst>
          </p:cNvPr>
          <p:cNvPicPr>
            <a:picLocks noChangeAspect="1"/>
          </p:cNvPicPr>
          <p:nvPr/>
        </p:nvPicPr>
        <p:blipFill rotWithShape="1">
          <a:blip r:embed="rId2"/>
          <a:srcRect l="2299" t="9456" r="3073" b="8108"/>
          <a:stretch/>
        </p:blipFill>
        <p:spPr bwMode="auto">
          <a:xfrm>
            <a:off x="391688" y="0"/>
            <a:ext cx="2037736" cy="1006962"/>
          </a:xfrm>
          <a:prstGeom prst="rect">
            <a:avLst/>
          </a:prstGeom>
          <a:noFill/>
          <a:ln>
            <a:noFill/>
          </a:ln>
          <a:extLst>
            <a:ext uri="{53640926-AAD7-44D8-BBD7-CCE9431645EC}">
              <a14:shadowObscured xmlns:a14="http://schemas.microsoft.com/office/drawing/2010/main"/>
            </a:ext>
          </a:extLst>
        </p:spPr>
      </p:pic>
      <p:pic>
        <p:nvPicPr>
          <p:cNvPr id="5" name="Imagen 4" descr="Texto&#10;&#10;Descripción generada automáticamente">
            <a:extLst>
              <a:ext uri="{FF2B5EF4-FFF2-40B4-BE49-F238E27FC236}">
                <a16:creationId xmlns:a16="http://schemas.microsoft.com/office/drawing/2014/main" id="{1D0651E0-0810-4CA3-9475-E0EEA644E53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50936"/>
          <a:stretch/>
        </p:blipFill>
        <p:spPr bwMode="auto">
          <a:xfrm>
            <a:off x="3402669" y="-23282"/>
            <a:ext cx="1793240" cy="728980"/>
          </a:xfrm>
          <a:prstGeom prst="rect">
            <a:avLst/>
          </a:prstGeom>
          <a:noFill/>
          <a:ln>
            <a:noFill/>
          </a:ln>
          <a:extLst>
            <a:ext uri="{53640926-AAD7-44D8-BBD7-CCE9431645EC}">
              <a14:shadowObscured xmlns:a14="http://schemas.microsoft.com/office/drawing/2010/main"/>
            </a:ext>
          </a:extLst>
        </p:spPr>
      </p:pic>
      <p:pic>
        <p:nvPicPr>
          <p:cNvPr id="6" name="Imagen 5" descr="Icono&#10;&#10;Descripción generada automáticamente">
            <a:extLst>
              <a:ext uri="{FF2B5EF4-FFF2-40B4-BE49-F238E27FC236}">
                <a16:creationId xmlns:a16="http://schemas.microsoft.com/office/drawing/2014/main" id="{505B9575-2D21-4734-9A86-76566AB479E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169154" y="0"/>
            <a:ext cx="671830" cy="800100"/>
          </a:xfrm>
          <a:prstGeom prst="rect">
            <a:avLst/>
          </a:prstGeom>
        </p:spPr>
      </p:pic>
      <p:pic>
        <p:nvPicPr>
          <p:cNvPr id="7" name="Imagen 6" descr="Imagen que contiene Texto&#10;&#10;Descripción generada automáticamente">
            <a:extLst>
              <a:ext uri="{FF2B5EF4-FFF2-40B4-BE49-F238E27FC236}">
                <a16:creationId xmlns:a16="http://schemas.microsoft.com/office/drawing/2014/main" id="{1CA68605-125B-41C8-9054-B901D00AD3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7831" y="0"/>
            <a:ext cx="1792796" cy="800100"/>
          </a:xfrm>
          <a:prstGeom prst="rect">
            <a:avLst/>
          </a:prstGeom>
        </p:spPr>
      </p:pic>
      <p:pic>
        <p:nvPicPr>
          <p:cNvPr id="8" name="Imagen 7" descr="Logotipo&#10;&#10;Descripción generada automáticamente">
            <a:extLst>
              <a:ext uri="{FF2B5EF4-FFF2-40B4-BE49-F238E27FC236}">
                <a16:creationId xmlns:a16="http://schemas.microsoft.com/office/drawing/2014/main" id="{6F2E0C24-BCDB-4018-BF68-47007B86E79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911398" y="-23282"/>
            <a:ext cx="1644539" cy="1006961"/>
          </a:xfrm>
          <a:prstGeom prst="rect">
            <a:avLst/>
          </a:prstGeom>
        </p:spPr>
      </p:pic>
      <p:pic>
        <p:nvPicPr>
          <p:cNvPr id="9" name="Imagen 8">
            <a:extLst>
              <a:ext uri="{FF2B5EF4-FFF2-40B4-BE49-F238E27FC236}">
                <a16:creationId xmlns:a16="http://schemas.microsoft.com/office/drawing/2014/main" id="{D647D0C7-2D68-4186-B697-5D915F7F8267}"/>
              </a:ext>
            </a:extLst>
          </p:cNvPr>
          <p:cNvPicPr>
            <a:picLocks noChangeAspect="1"/>
          </p:cNvPicPr>
          <p:nvPr/>
        </p:nvPicPr>
        <p:blipFill>
          <a:blip r:embed="rId7"/>
          <a:stretch>
            <a:fillRect/>
          </a:stretch>
        </p:blipFill>
        <p:spPr>
          <a:xfrm>
            <a:off x="9020908" y="2483648"/>
            <a:ext cx="2778369" cy="2655637"/>
          </a:xfrm>
          <a:prstGeom prst="rect">
            <a:avLst/>
          </a:prstGeom>
        </p:spPr>
      </p:pic>
    </p:spTree>
    <p:extLst>
      <p:ext uri="{BB962C8B-B14F-4D97-AF65-F5344CB8AC3E}">
        <p14:creationId xmlns:p14="http://schemas.microsoft.com/office/powerpoint/2010/main" val="2520077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1B98FA-8A0F-4EBB-8678-EA9621F7A2D0}"/>
              </a:ext>
            </a:extLst>
          </p:cNvPr>
          <p:cNvSpPr>
            <a:spLocks noGrp="1"/>
          </p:cNvSpPr>
          <p:nvPr>
            <p:ph type="title"/>
          </p:nvPr>
        </p:nvSpPr>
        <p:spPr/>
        <p:txBody>
          <a:bodyPr/>
          <a:lstStyle/>
          <a:p>
            <a:r>
              <a:rPr lang="es-MX" dirty="0"/>
              <a:t>CONTENIDOS </a:t>
            </a:r>
            <a:endParaRPr lang="es-EC" dirty="0"/>
          </a:p>
        </p:txBody>
      </p:sp>
      <p:graphicFrame>
        <p:nvGraphicFramePr>
          <p:cNvPr id="5" name="Diagrama 4">
            <a:extLst>
              <a:ext uri="{FF2B5EF4-FFF2-40B4-BE49-F238E27FC236}">
                <a16:creationId xmlns:a16="http://schemas.microsoft.com/office/drawing/2014/main" id="{827CD3E7-3E26-4D8C-93D9-F166ACEF3C30}"/>
              </a:ext>
            </a:extLst>
          </p:cNvPr>
          <p:cNvGraphicFramePr/>
          <p:nvPr>
            <p:extLst>
              <p:ext uri="{D42A27DB-BD31-4B8C-83A1-F6EECF244321}">
                <p14:modId xmlns:p14="http://schemas.microsoft.com/office/powerpoint/2010/main" val="1926512240"/>
              </p:ext>
            </p:extLst>
          </p:nvPr>
        </p:nvGraphicFramePr>
        <p:xfrm>
          <a:off x="1472163" y="2220686"/>
          <a:ext cx="8128000" cy="3675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32672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137F5C1-FD7C-4F4D-952F-DDA670983BAA}"/>
              </a:ext>
            </a:extLst>
          </p:cNvPr>
          <p:cNvSpPr>
            <a:spLocks noGrp="1"/>
          </p:cNvSpPr>
          <p:nvPr>
            <p:ph idx="1"/>
          </p:nvPr>
        </p:nvSpPr>
        <p:spPr>
          <a:xfrm>
            <a:off x="1097280" y="2154468"/>
            <a:ext cx="6938888" cy="4023360"/>
          </a:xfrm>
        </p:spPr>
        <p:txBody>
          <a:bodyPr/>
          <a:lstStyle/>
          <a:p>
            <a:r>
              <a:rPr lang="es-MX" b="1" dirty="0"/>
              <a:t>3.  Aprobación del Informe por el GAD</a:t>
            </a:r>
          </a:p>
          <a:p>
            <a:r>
              <a:rPr lang="es-MX" dirty="0"/>
              <a:t>El informe de Rendición de Cuentas para la ciudadanía debe ser aprobado por la máxima autoridad del GAD</a:t>
            </a:r>
          </a:p>
          <a:p>
            <a:r>
              <a:rPr lang="es-MX" b="1" dirty="0"/>
              <a:t>4. Entrega previa del informe a la ACL</a:t>
            </a:r>
          </a:p>
          <a:p>
            <a:r>
              <a:rPr lang="es-MX" dirty="0"/>
              <a:t>El GAD debe enviar el informe a la ACL, 15 días antes de la deliberación y debe publicarlo en su página WEB</a:t>
            </a:r>
          </a:p>
          <a:p>
            <a:r>
              <a:rPr lang="es-MX" dirty="0"/>
              <a:t>La Asamblea Ciudadana contrasta este informe con los temas y requerimientos ciudadanos y prepara una presentación con sus inquietudes</a:t>
            </a:r>
          </a:p>
          <a:p>
            <a:r>
              <a:rPr lang="es-MX" dirty="0"/>
              <a:t>Publicación del informe en la página WEB del GAD</a:t>
            </a:r>
          </a:p>
        </p:txBody>
      </p:sp>
      <p:sp>
        <p:nvSpPr>
          <p:cNvPr id="5" name="Título 4">
            <a:extLst>
              <a:ext uri="{FF2B5EF4-FFF2-40B4-BE49-F238E27FC236}">
                <a16:creationId xmlns:a16="http://schemas.microsoft.com/office/drawing/2014/main" id="{74B4EAD8-8E72-4FC1-9B3F-CA996BA84E7C}"/>
              </a:ext>
            </a:extLst>
          </p:cNvPr>
          <p:cNvSpPr>
            <a:spLocks noGrp="1"/>
          </p:cNvSpPr>
          <p:nvPr>
            <p:ph type="title"/>
          </p:nvPr>
        </p:nvSpPr>
        <p:spPr/>
        <p:txBody>
          <a:bodyPr>
            <a:normAutofit/>
          </a:bodyPr>
          <a:lstStyle/>
          <a:p>
            <a:r>
              <a:rPr lang="es-MX" sz="3600" dirty="0"/>
              <a:t>FASE 2: EVALUACIÓN DE LA GESTIÓN INSTITUCIONAL</a:t>
            </a:r>
            <a:endParaRPr lang="es-EC" sz="3600" dirty="0"/>
          </a:p>
        </p:txBody>
      </p:sp>
      <p:pic>
        <p:nvPicPr>
          <p:cNvPr id="8" name="Imagen 7">
            <a:extLst>
              <a:ext uri="{FF2B5EF4-FFF2-40B4-BE49-F238E27FC236}">
                <a16:creationId xmlns:a16="http://schemas.microsoft.com/office/drawing/2014/main" id="{26BDA0CB-571B-4DA3-BC15-D4A060C49990}"/>
              </a:ext>
            </a:extLst>
          </p:cNvPr>
          <p:cNvPicPr>
            <a:picLocks noChangeAspect="1"/>
          </p:cNvPicPr>
          <p:nvPr/>
        </p:nvPicPr>
        <p:blipFill rotWithShape="1">
          <a:blip r:embed="rId2"/>
          <a:srcRect l="2299" t="9456" r="3073" b="8108"/>
          <a:stretch/>
        </p:blipFill>
        <p:spPr bwMode="auto">
          <a:xfrm>
            <a:off x="391688" y="0"/>
            <a:ext cx="2037736" cy="1006962"/>
          </a:xfrm>
          <a:prstGeom prst="rect">
            <a:avLst/>
          </a:prstGeom>
          <a:noFill/>
          <a:ln>
            <a:noFill/>
          </a:ln>
          <a:extLst>
            <a:ext uri="{53640926-AAD7-44D8-BBD7-CCE9431645EC}">
              <a14:shadowObscured xmlns:a14="http://schemas.microsoft.com/office/drawing/2010/main"/>
            </a:ext>
          </a:extLst>
        </p:spPr>
      </p:pic>
      <p:pic>
        <p:nvPicPr>
          <p:cNvPr id="9" name="Imagen 8" descr="Texto&#10;&#10;Descripción generada automáticamente">
            <a:extLst>
              <a:ext uri="{FF2B5EF4-FFF2-40B4-BE49-F238E27FC236}">
                <a16:creationId xmlns:a16="http://schemas.microsoft.com/office/drawing/2014/main" id="{5E542BF4-0FE4-4E8F-81C8-A5236D9700B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50936"/>
          <a:stretch/>
        </p:blipFill>
        <p:spPr bwMode="auto">
          <a:xfrm>
            <a:off x="3402669" y="-23282"/>
            <a:ext cx="1793240" cy="728980"/>
          </a:xfrm>
          <a:prstGeom prst="rect">
            <a:avLst/>
          </a:prstGeom>
          <a:noFill/>
          <a:ln>
            <a:noFill/>
          </a:ln>
          <a:extLst>
            <a:ext uri="{53640926-AAD7-44D8-BBD7-CCE9431645EC}">
              <a14:shadowObscured xmlns:a14="http://schemas.microsoft.com/office/drawing/2010/main"/>
            </a:ext>
          </a:extLst>
        </p:spPr>
      </p:pic>
      <p:pic>
        <p:nvPicPr>
          <p:cNvPr id="10" name="Imagen 9" descr="Icono&#10;&#10;Descripción generada automáticamente">
            <a:extLst>
              <a:ext uri="{FF2B5EF4-FFF2-40B4-BE49-F238E27FC236}">
                <a16:creationId xmlns:a16="http://schemas.microsoft.com/office/drawing/2014/main" id="{5ADF9A85-D095-4E54-866C-075D5D7AB4B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169154" y="0"/>
            <a:ext cx="671830" cy="800100"/>
          </a:xfrm>
          <a:prstGeom prst="rect">
            <a:avLst/>
          </a:prstGeom>
        </p:spPr>
      </p:pic>
      <p:pic>
        <p:nvPicPr>
          <p:cNvPr id="11" name="Imagen 10" descr="Imagen que contiene Texto&#10;&#10;Descripción generada automáticamente">
            <a:extLst>
              <a:ext uri="{FF2B5EF4-FFF2-40B4-BE49-F238E27FC236}">
                <a16:creationId xmlns:a16="http://schemas.microsoft.com/office/drawing/2014/main" id="{16AB48D2-C235-4A39-9788-CD8095298E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7831" y="0"/>
            <a:ext cx="1792796" cy="800100"/>
          </a:xfrm>
          <a:prstGeom prst="rect">
            <a:avLst/>
          </a:prstGeom>
        </p:spPr>
      </p:pic>
      <p:pic>
        <p:nvPicPr>
          <p:cNvPr id="12" name="Imagen 11" descr="Logotipo&#10;&#10;Descripción generada automáticamente">
            <a:extLst>
              <a:ext uri="{FF2B5EF4-FFF2-40B4-BE49-F238E27FC236}">
                <a16:creationId xmlns:a16="http://schemas.microsoft.com/office/drawing/2014/main" id="{5474CE61-2ED1-4EBF-9201-14C9C3C8C48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911398" y="-23282"/>
            <a:ext cx="1644539" cy="1006961"/>
          </a:xfrm>
          <a:prstGeom prst="rect">
            <a:avLst/>
          </a:prstGeom>
        </p:spPr>
      </p:pic>
      <p:pic>
        <p:nvPicPr>
          <p:cNvPr id="13" name="Imagen 12">
            <a:extLst>
              <a:ext uri="{FF2B5EF4-FFF2-40B4-BE49-F238E27FC236}">
                <a16:creationId xmlns:a16="http://schemas.microsoft.com/office/drawing/2014/main" id="{CCAEF35E-16A4-4A90-B46C-34EE1834F449}"/>
              </a:ext>
            </a:extLst>
          </p:cNvPr>
          <p:cNvPicPr>
            <a:picLocks noChangeAspect="1"/>
          </p:cNvPicPr>
          <p:nvPr/>
        </p:nvPicPr>
        <p:blipFill>
          <a:blip r:embed="rId7"/>
          <a:stretch>
            <a:fillRect/>
          </a:stretch>
        </p:blipFill>
        <p:spPr>
          <a:xfrm>
            <a:off x="8475785" y="2154468"/>
            <a:ext cx="3210137" cy="4023360"/>
          </a:xfrm>
          <a:prstGeom prst="rect">
            <a:avLst/>
          </a:prstGeom>
        </p:spPr>
      </p:pic>
    </p:spTree>
    <p:extLst>
      <p:ext uri="{BB962C8B-B14F-4D97-AF65-F5344CB8AC3E}">
        <p14:creationId xmlns:p14="http://schemas.microsoft.com/office/powerpoint/2010/main" val="25726413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9B59BD-9FD6-4A6A-96D3-11F529D7C5FE}"/>
              </a:ext>
            </a:extLst>
          </p:cNvPr>
          <p:cNvSpPr>
            <a:spLocks noGrp="1"/>
          </p:cNvSpPr>
          <p:nvPr>
            <p:ph type="title"/>
          </p:nvPr>
        </p:nvSpPr>
        <p:spPr/>
        <p:txBody>
          <a:bodyPr>
            <a:normAutofit/>
          </a:bodyPr>
          <a:lstStyle/>
          <a:p>
            <a:r>
              <a:rPr lang="es-MX" sz="3600" dirty="0"/>
              <a:t>FASE 2: EVALUACIÓN DE LA GESTIÓN INSTITUCIONAL</a:t>
            </a:r>
            <a:endParaRPr lang="es-EC" sz="3600" dirty="0"/>
          </a:p>
        </p:txBody>
      </p:sp>
      <p:graphicFrame>
        <p:nvGraphicFramePr>
          <p:cNvPr id="4" name="Diagrama 3">
            <a:extLst>
              <a:ext uri="{FF2B5EF4-FFF2-40B4-BE49-F238E27FC236}">
                <a16:creationId xmlns:a16="http://schemas.microsoft.com/office/drawing/2014/main" id="{A9972DB0-99CA-44A3-B8E6-D41D2E6571E9}"/>
              </a:ext>
            </a:extLst>
          </p:cNvPr>
          <p:cNvGraphicFramePr/>
          <p:nvPr>
            <p:extLst>
              <p:ext uri="{D42A27DB-BD31-4B8C-83A1-F6EECF244321}">
                <p14:modId xmlns:p14="http://schemas.microsoft.com/office/powerpoint/2010/main" val="944330833"/>
              </p:ext>
            </p:extLst>
          </p:nvPr>
        </p:nvGraphicFramePr>
        <p:xfrm>
          <a:off x="1097280" y="1415563"/>
          <a:ext cx="9997440" cy="4141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ergamino: vertical 4">
            <a:extLst>
              <a:ext uri="{FF2B5EF4-FFF2-40B4-BE49-F238E27FC236}">
                <a16:creationId xmlns:a16="http://schemas.microsoft.com/office/drawing/2014/main" id="{AE59AAB5-4BC8-4444-A526-2CC8623059FB}"/>
              </a:ext>
            </a:extLst>
          </p:cNvPr>
          <p:cNvSpPr/>
          <p:nvPr/>
        </p:nvSpPr>
        <p:spPr>
          <a:xfrm>
            <a:off x="945439" y="4771911"/>
            <a:ext cx="1732083" cy="1494693"/>
          </a:xfrm>
          <a:prstGeom prst="verticalScroll">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Levantamiento de información </a:t>
            </a:r>
            <a:endParaRPr lang="es-EC" dirty="0">
              <a:solidFill>
                <a:schemeClr val="tx1"/>
              </a:solidFill>
            </a:endParaRPr>
          </a:p>
        </p:txBody>
      </p:sp>
      <p:sp>
        <p:nvSpPr>
          <p:cNvPr id="6" name="Pergamino: vertical 5">
            <a:extLst>
              <a:ext uri="{FF2B5EF4-FFF2-40B4-BE49-F238E27FC236}">
                <a16:creationId xmlns:a16="http://schemas.microsoft.com/office/drawing/2014/main" id="{05D058D1-18C6-4C0D-B37E-410EBDE82FA1}"/>
              </a:ext>
            </a:extLst>
          </p:cNvPr>
          <p:cNvSpPr/>
          <p:nvPr/>
        </p:nvSpPr>
        <p:spPr>
          <a:xfrm>
            <a:off x="5000039" y="4899702"/>
            <a:ext cx="2244383" cy="1494693"/>
          </a:xfrm>
          <a:prstGeom prst="verticalScroll">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Informe para conocimiento de la Ciudadanía </a:t>
            </a:r>
            <a:endParaRPr lang="es-EC" dirty="0">
              <a:solidFill>
                <a:schemeClr val="tx1"/>
              </a:solidFill>
            </a:endParaRPr>
          </a:p>
        </p:txBody>
      </p:sp>
      <p:sp>
        <p:nvSpPr>
          <p:cNvPr id="7" name="Diagrama de flujo: terminador 6">
            <a:extLst>
              <a:ext uri="{FF2B5EF4-FFF2-40B4-BE49-F238E27FC236}">
                <a16:creationId xmlns:a16="http://schemas.microsoft.com/office/drawing/2014/main" id="{DCEC3B12-4111-47DB-BF03-04D6B632937C}"/>
              </a:ext>
            </a:extLst>
          </p:cNvPr>
          <p:cNvSpPr/>
          <p:nvPr/>
        </p:nvSpPr>
        <p:spPr>
          <a:xfrm>
            <a:off x="4368163" y="1764114"/>
            <a:ext cx="2876259" cy="477599"/>
          </a:xfrm>
          <a:prstGeom prst="flowChartTerminator">
            <a:avLst/>
          </a:prstGeom>
          <a:solidFill>
            <a:schemeClr val="accent5">
              <a:lumMod val="60000"/>
              <a:lumOff val="40000"/>
            </a:schemeClr>
          </a:solidFill>
          <a:ln w="28575">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MX" dirty="0"/>
              <a:t>COMISIÓN 1</a:t>
            </a:r>
            <a:endParaRPr lang="es-EC" dirty="0"/>
          </a:p>
        </p:txBody>
      </p:sp>
      <p:cxnSp>
        <p:nvCxnSpPr>
          <p:cNvPr id="9" name="Conector recto de flecha 8">
            <a:extLst>
              <a:ext uri="{FF2B5EF4-FFF2-40B4-BE49-F238E27FC236}">
                <a16:creationId xmlns:a16="http://schemas.microsoft.com/office/drawing/2014/main" id="{310C2429-AB65-4E29-85E8-9EC7C0721316}"/>
              </a:ext>
            </a:extLst>
          </p:cNvPr>
          <p:cNvCxnSpPr/>
          <p:nvPr/>
        </p:nvCxnSpPr>
        <p:spPr>
          <a:xfrm>
            <a:off x="1811480" y="4508146"/>
            <a:ext cx="0" cy="263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3CB14424-DAB3-4460-8C04-CBF0575D9FA9}"/>
              </a:ext>
            </a:extLst>
          </p:cNvPr>
          <p:cNvCxnSpPr/>
          <p:nvPr/>
        </p:nvCxnSpPr>
        <p:spPr>
          <a:xfrm>
            <a:off x="7895492" y="4431323"/>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158F248D-E86B-43DB-8488-461115B38B2B}"/>
              </a:ext>
            </a:extLst>
          </p:cNvPr>
          <p:cNvCxnSpPr/>
          <p:nvPr/>
        </p:nvCxnSpPr>
        <p:spPr>
          <a:xfrm>
            <a:off x="3973539" y="4563205"/>
            <a:ext cx="615461" cy="263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F356FA31-7F94-43CE-8D25-3B66B4F622BE}"/>
              </a:ext>
            </a:extLst>
          </p:cNvPr>
          <p:cNvCxnSpPr>
            <a:cxnSpLocks/>
          </p:cNvCxnSpPr>
          <p:nvPr/>
        </p:nvCxnSpPr>
        <p:spPr>
          <a:xfrm flipH="1">
            <a:off x="7465259" y="4563205"/>
            <a:ext cx="569812" cy="336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Imagen 20">
            <a:extLst>
              <a:ext uri="{FF2B5EF4-FFF2-40B4-BE49-F238E27FC236}">
                <a16:creationId xmlns:a16="http://schemas.microsoft.com/office/drawing/2014/main" id="{F0FBAA26-8C24-43FF-92AC-04C4476394E8}"/>
              </a:ext>
            </a:extLst>
          </p:cNvPr>
          <p:cNvPicPr>
            <a:picLocks noChangeAspect="1"/>
          </p:cNvPicPr>
          <p:nvPr/>
        </p:nvPicPr>
        <p:blipFill rotWithShape="1">
          <a:blip r:embed="rId7"/>
          <a:srcRect l="2299" t="9456" r="3073" b="8108"/>
          <a:stretch/>
        </p:blipFill>
        <p:spPr bwMode="auto">
          <a:xfrm>
            <a:off x="391688" y="0"/>
            <a:ext cx="2037736" cy="1006962"/>
          </a:xfrm>
          <a:prstGeom prst="rect">
            <a:avLst/>
          </a:prstGeom>
          <a:noFill/>
          <a:ln>
            <a:noFill/>
          </a:ln>
          <a:extLst>
            <a:ext uri="{53640926-AAD7-44D8-BBD7-CCE9431645EC}">
              <a14:shadowObscured xmlns:a14="http://schemas.microsoft.com/office/drawing/2010/main"/>
            </a:ext>
          </a:extLst>
        </p:spPr>
      </p:pic>
      <p:pic>
        <p:nvPicPr>
          <p:cNvPr id="22" name="Imagen 21" descr="Texto&#10;&#10;Descripción generada automáticamente">
            <a:extLst>
              <a:ext uri="{FF2B5EF4-FFF2-40B4-BE49-F238E27FC236}">
                <a16:creationId xmlns:a16="http://schemas.microsoft.com/office/drawing/2014/main" id="{28C97C30-D560-400C-9B92-AADCF4B01DF3}"/>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r="50936"/>
          <a:stretch/>
        </p:blipFill>
        <p:spPr bwMode="auto">
          <a:xfrm>
            <a:off x="3402669" y="-23282"/>
            <a:ext cx="1793240" cy="728980"/>
          </a:xfrm>
          <a:prstGeom prst="rect">
            <a:avLst/>
          </a:prstGeom>
          <a:noFill/>
          <a:ln>
            <a:noFill/>
          </a:ln>
          <a:extLst>
            <a:ext uri="{53640926-AAD7-44D8-BBD7-CCE9431645EC}">
              <a14:shadowObscured xmlns:a14="http://schemas.microsoft.com/office/drawing/2010/main"/>
            </a:ext>
          </a:extLst>
        </p:spPr>
      </p:pic>
      <p:pic>
        <p:nvPicPr>
          <p:cNvPr id="23" name="Imagen 22" descr="Icono&#10;&#10;Descripción generada automáticamente">
            <a:extLst>
              <a:ext uri="{FF2B5EF4-FFF2-40B4-BE49-F238E27FC236}">
                <a16:creationId xmlns:a16="http://schemas.microsoft.com/office/drawing/2014/main" id="{183A0063-FBE8-4963-8FD6-5EC5D4BED60A}"/>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169154" y="0"/>
            <a:ext cx="671830" cy="800100"/>
          </a:xfrm>
          <a:prstGeom prst="rect">
            <a:avLst/>
          </a:prstGeom>
        </p:spPr>
      </p:pic>
      <p:pic>
        <p:nvPicPr>
          <p:cNvPr id="24" name="Imagen 23" descr="Imagen que contiene Texto&#10;&#10;Descripción generada automáticamente">
            <a:extLst>
              <a:ext uri="{FF2B5EF4-FFF2-40B4-BE49-F238E27FC236}">
                <a16:creationId xmlns:a16="http://schemas.microsoft.com/office/drawing/2014/main" id="{9FE72E1B-B191-4A8C-BA47-BBFCC09964D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17831" y="0"/>
            <a:ext cx="1792796" cy="800100"/>
          </a:xfrm>
          <a:prstGeom prst="rect">
            <a:avLst/>
          </a:prstGeom>
        </p:spPr>
      </p:pic>
      <p:pic>
        <p:nvPicPr>
          <p:cNvPr id="25" name="Imagen 24" descr="Logotipo&#10;&#10;Descripción generada automáticamente">
            <a:extLst>
              <a:ext uri="{FF2B5EF4-FFF2-40B4-BE49-F238E27FC236}">
                <a16:creationId xmlns:a16="http://schemas.microsoft.com/office/drawing/2014/main" id="{23013EB2-A4EE-4723-ABB5-6684B7B7F50E}"/>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9911398" y="-23282"/>
            <a:ext cx="1644539" cy="1006961"/>
          </a:xfrm>
          <a:prstGeom prst="rect">
            <a:avLst/>
          </a:prstGeom>
        </p:spPr>
      </p:pic>
      <p:sp>
        <p:nvSpPr>
          <p:cNvPr id="26" name="Pergamino: vertical 25">
            <a:extLst>
              <a:ext uri="{FF2B5EF4-FFF2-40B4-BE49-F238E27FC236}">
                <a16:creationId xmlns:a16="http://schemas.microsoft.com/office/drawing/2014/main" id="{87315DD2-065D-47F0-8256-34C726DF5CBA}"/>
              </a:ext>
            </a:extLst>
          </p:cNvPr>
          <p:cNvSpPr/>
          <p:nvPr/>
        </p:nvSpPr>
        <p:spPr>
          <a:xfrm>
            <a:off x="9441038" y="4899701"/>
            <a:ext cx="1874519" cy="1494693"/>
          </a:xfrm>
          <a:prstGeom prst="verticalScroll">
            <a:avLst/>
          </a:prstGeom>
          <a:solidFill>
            <a:schemeClr val="bg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PPT de ACL  con inquietudes ciudadanas</a:t>
            </a:r>
            <a:endParaRPr lang="es-EC" dirty="0">
              <a:solidFill>
                <a:schemeClr val="tx1"/>
              </a:solidFill>
            </a:endParaRPr>
          </a:p>
        </p:txBody>
      </p:sp>
      <p:cxnSp>
        <p:nvCxnSpPr>
          <p:cNvPr id="30" name="Conector recto de flecha 29">
            <a:extLst>
              <a:ext uri="{FF2B5EF4-FFF2-40B4-BE49-F238E27FC236}">
                <a16:creationId xmlns:a16="http://schemas.microsoft.com/office/drawing/2014/main" id="{64E499E8-2DF7-4EA1-A6B5-415D20A40257}"/>
              </a:ext>
            </a:extLst>
          </p:cNvPr>
          <p:cNvCxnSpPr/>
          <p:nvPr/>
        </p:nvCxnSpPr>
        <p:spPr>
          <a:xfrm>
            <a:off x="6096000" y="4563205"/>
            <a:ext cx="0" cy="263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a:extLst>
              <a:ext uri="{FF2B5EF4-FFF2-40B4-BE49-F238E27FC236}">
                <a16:creationId xmlns:a16="http://schemas.microsoft.com/office/drawing/2014/main" id="{33EAD6B3-2509-4A5C-897E-3BFF25EBD518}"/>
              </a:ext>
            </a:extLst>
          </p:cNvPr>
          <p:cNvCxnSpPr>
            <a:cxnSpLocks/>
          </p:cNvCxnSpPr>
          <p:nvPr/>
        </p:nvCxnSpPr>
        <p:spPr>
          <a:xfrm>
            <a:off x="10304585" y="4563205"/>
            <a:ext cx="0" cy="263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EEC3E9CF-6CA4-4F1D-9610-26071085524E}"/>
              </a:ext>
            </a:extLst>
          </p:cNvPr>
          <p:cNvSpPr txBox="1"/>
          <p:nvPr/>
        </p:nvSpPr>
        <p:spPr>
          <a:xfrm>
            <a:off x="86307" y="5418238"/>
            <a:ext cx="1030169" cy="276999"/>
          </a:xfrm>
          <a:prstGeom prst="rect">
            <a:avLst/>
          </a:prstGeom>
          <a:noFill/>
        </p:spPr>
        <p:txBody>
          <a:bodyPr wrap="square" rtlCol="0">
            <a:spAutoFit/>
          </a:bodyPr>
          <a:lstStyle/>
          <a:p>
            <a:r>
              <a:rPr lang="es-MX" sz="1200" dirty="0"/>
              <a:t>Documentos</a:t>
            </a:r>
            <a:endParaRPr lang="es-EC" sz="1200" dirty="0"/>
          </a:p>
        </p:txBody>
      </p:sp>
    </p:spTree>
    <p:extLst>
      <p:ext uri="{BB962C8B-B14F-4D97-AF65-F5344CB8AC3E}">
        <p14:creationId xmlns:p14="http://schemas.microsoft.com/office/powerpoint/2010/main" val="8316991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E2EA1F-5771-4011-A272-0494C18A64E8}"/>
              </a:ext>
            </a:extLst>
          </p:cNvPr>
          <p:cNvSpPr>
            <a:spLocks noGrp="1"/>
          </p:cNvSpPr>
          <p:nvPr>
            <p:ph type="title"/>
          </p:nvPr>
        </p:nvSpPr>
        <p:spPr>
          <a:xfrm>
            <a:off x="1097280" y="817657"/>
            <a:ext cx="10058400" cy="1450757"/>
          </a:xfrm>
        </p:spPr>
        <p:txBody>
          <a:bodyPr>
            <a:normAutofit/>
          </a:bodyPr>
          <a:lstStyle/>
          <a:p>
            <a:r>
              <a:rPr lang="es-MX" sz="3600" b="1" dirty="0"/>
              <a:t>FASE 3: DELIBERACIÓN PÚBLICA Y EVALUACIÓN DE LA CIUDADANÍA DEL INFORME DE RENDICIÓN DE CUENTAS</a:t>
            </a:r>
            <a:endParaRPr lang="es-EC" sz="3600" b="1" dirty="0"/>
          </a:p>
        </p:txBody>
      </p:sp>
      <p:sp>
        <p:nvSpPr>
          <p:cNvPr id="3" name="Marcador de contenido 2">
            <a:extLst>
              <a:ext uri="{FF2B5EF4-FFF2-40B4-BE49-F238E27FC236}">
                <a16:creationId xmlns:a16="http://schemas.microsoft.com/office/drawing/2014/main" id="{0B15C518-E344-45A8-8A75-F65CA90ED8CA}"/>
              </a:ext>
            </a:extLst>
          </p:cNvPr>
          <p:cNvSpPr>
            <a:spLocks noGrp="1"/>
          </p:cNvSpPr>
          <p:nvPr>
            <p:ph idx="1"/>
          </p:nvPr>
        </p:nvSpPr>
        <p:spPr>
          <a:xfrm>
            <a:off x="1158826" y="2380373"/>
            <a:ext cx="7783155" cy="3974124"/>
          </a:xfrm>
        </p:spPr>
        <p:txBody>
          <a:bodyPr>
            <a:normAutofit/>
          </a:bodyPr>
          <a:lstStyle/>
          <a:p>
            <a:r>
              <a:rPr lang="es-MX" b="1" dirty="0"/>
              <a:t>1. Difusión previa del Informe de Rendición de Cuentas</a:t>
            </a:r>
          </a:p>
          <a:p>
            <a:r>
              <a:rPr lang="es-MX" dirty="0"/>
              <a:t>La Comisión 2 difunde por todos los medios posibles el Informe de Rendición de Cuentas del GAD </a:t>
            </a:r>
          </a:p>
          <a:p>
            <a:r>
              <a:rPr lang="es-MX" b="1" dirty="0"/>
              <a:t>2. Convocatoria al evento de deliberación pública </a:t>
            </a:r>
          </a:p>
          <a:p>
            <a:r>
              <a:rPr lang="es-EC" dirty="0"/>
              <a:t>El GAD invita a la deliberación a los actores identificados en el mapa de actores, actores sociales, organizaciones y ciudadanía  de su territorio (según Mapa de Actores) </a:t>
            </a:r>
          </a:p>
          <a:p>
            <a:r>
              <a:rPr lang="es-EC" dirty="0"/>
              <a:t>Se convoca al menos 15 días después de la entrega del Informe a la ACL</a:t>
            </a:r>
          </a:p>
          <a:p>
            <a:endParaRPr lang="es-EC" dirty="0"/>
          </a:p>
          <a:p>
            <a:r>
              <a:rPr lang="es-EC" dirty="0"/>
              <a:t> </a:t>
            </a:r>
          </a:p>
        </p:txBody>
      </p:sp>
      <p:pic>
        <p:nvPicPr>
          <p:cNvPr id="4" name="Imagen 3" descr="Logotipo&#10;&#10;Descripción generada automáticamente">
            <a:extLst>
              <a:ext uri="{FF2B5EF4-FFF2-40B4-BE49-F238E27FC236}">
                <a16:creationId xmlns:a16="http://schemas.microsoft.com/office/drawing/2014/main" id="{33A16E7A-5BF6-4123-8D5C-BC06C3548CD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11398" y="-23282"/>
            <a:ext cx="1644539" cy="1006961"/>
          </a:xfrm>
          <a:prstGeom prst="rect">
            <a:avLst/>
          </a:prstGeom>
        </p:spPr>
      </p:pic>
      <p:pic>
        <p:nvPicPr>
          <p:cNvPr id="5" name="Imagen 4">
            <a:extLst>
              <a:ext uri="{FF2B5EF4-FFF2-40B4-BE49-F238E27FC236}">
                <a16:creationId xmlns:a16="http://schemas.microsoft.com/office/drawing/2014/main" id="{4463D1B5-78CE-4B3E-966D-580A2A34976E}"/>
              </a:ext>
            </a:extLst>
          </p:cNvPr>
          <p:cNvPicPr>
            <a:picLocks noChangeAspect="1"/>
          </p:cNvPicPr>
          <p:nvPr/>
        </p:nvPicPr>
        <p:blipFill rotWithShape="1">
          <a:blip r:embed="rId3"/>
          <a:srcRect l="2299" t="9456" r="3073" b="8108"/>
          <a:stretch/>
        </p:blipFill>
        <p:spPr bwMode="auto">
          <a:xfrm>
            <a:off x="391688" y="0"/>
            <a:ext cx="2037736" cy="1006962"/>
          </a:xfrm>
          <a:prstGeom prst="rect">
            <a:avLst/>
          </a:prstGeom>
          <a:noFill/>
          <a:ln>
            <a:noFill/>
          </a:ln>
          <a:extLst>
            <a:ext uri="{53640926-AAD7-44D8-BBD7-CCE9431645EC}">
              <a14:shadowObscured xmlns:a14="http://schemas.microsoft.com/office/drawing/2010/main"/>
            </a:ext>
          </a:extLst>
        </p:spPr>
      </p:pic>
      <p:pic>
        <p:nvPicPr>
          <p:cNvPr id="6" name="Imagen 5" descr="Texto&#10;&#10;Descripción generada automáticamente">
            <a:extLst>
              <a:ext uri="{FF2B5EF4-FFF2-40B4-BE49-F238E27FC236}">
                <a16:creationId xmlns:a16="http://schemas.microsoft.com/office/drawing/2014/main" id="{E42C918C-CE99-4FD3-B216-EB2DB905828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50936"/>
          <a:stretch/>
        </p:blipFill>
        <p:spPr bwMode="auto">
          <a:xfrm>
            <a:off x="3402669" y="-23282"/>
            <a:ext cx="1793240" cy="728980"/>
          </a:xfrm>
          <a:prstGeom prst="rect">
            <a:avLst/>
          </a:prstGeom>
          <a:noFill/>
          <a:ln>
            <a:noFill/>
          </a:ln>
          <a:extLst>
            <a:ext uri="{53640926-AAD7-44D8-BBD7-CCE9431645EC}">
              <a14:shadowObscured xmlns:a14="http://schemas.microsoft.com/office/drawing/2010/main"/>
            </a:ext>
          </a:extLst>
        </p:spPr>
      </p:pic>
      <p:pic>
        <p:nvPicPr>
          <p:cNvPr id="7" name="Imagen 6" descr="Icono&#10;&#10;Descripción generada automáticamente">
            <a:extLst>
              <a:ext uri="{FF2B5EF4-FFF2-40B4-BE49-F238E27FC236}">
                <a16:creationId xmlns:a16="http://schemas.microsoft.com/office/drawing/2014/main" id="{EC8FC537-531F-4EA9-B9AA-30B7358FE6D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169154" y="0"/>
            <a:ext cx="671830" cy="800100"/>
          </a:xfrm>
          <a:prstGeom prst="rect">
            <a:avLst/>
          </a:prstGeom>
        </p:spPr>
      </p:pic>
      <p:pic>
        <p:nvPicPr>
          <p:cNvPr id="8" name="Imagen 7" descr="Imagen que contiene Texto&#10;&#10;Descripción generada automáticamente">
            <a:extLst>
              <a:ext uri="{FF2B5EF4-FFF2-40B4-BE49-F238E27FC236}">
                <a16:creationId xmlns:a16="http://schemas.microsoft.com/office/drawing/2014/main" id="{607F608D-5B7A-4136-B8FB-427DF0995A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17831" y="0"/>
            <a:ext cx="1792796" cy="800100"/>
          </a:xfrm>
          <a:prstGeom prst="rect">
            <a:avLst/>
          </a:prstGeom>
        </p:spPr>
      </p:pic>
      <p:pic>
        <p:nvPicPr>
          <p:cNvPr id="9" name="Imagen 8">
            <a:extLst>
              <a:ext uri="{FF2B5EF4-FFF2-40B4-BE49-F238E27FC236}">
                <a16:creationId xmlns:a16="http://schemas.microsoft.com/office/drawing/2014/main" id="{5519AF5E-41DE-4765-BA38-AE7C6AEF0FA7}"/>
              </a:ext>
            </a:extLst>
          </p:cNvPr>
          <p:cNvPicPr>
            <a:picLocks noChangeAspect="1"/>
          </p:cNvPicPr>
          <p:nvPr/>
        </p:nvPicPr>
        <p:blipFill>
          <a:blip r:embed="rId7"/>
          <a:stretch>
            <a:fillRect/>
          </a:stretch>
        </p:blipFill>
        <p:spPr>
          <a:xfrm>
            <a:off x="9109333" y="2910634"/>
            <a:ext cx="2543175" cy="2139831"/>
          </a:xfrm>
          <a:prstGeom prst="rect">
            <a:avLst/>
          </a:prstGeom>
        </p:spPr>
      </p:pic>
    </p:spTree>
    <p:extLst>
      <p:ext uri="{BB962C8B-B14F-4D97-AF65-F5344CB8AC3E}">
        <p14:creationId xmlns:p14="http://schemas.microsoft.com/office/powerpoint/2010/main" val="21464908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B004626-67CC-4210-92D3-CC7F0665EEA5}"/>
              </a:ext>
            </a:extLst>
          </p:cNvPr>
          <p:cNvSpPr>
            <a:spLocks noGrp="1"/>
          </p:cNvSpPr>
          <p:nvPr>
            <p:ph idx="1"/>
          </p:nvPr>
        </p:nvSpPr>
        <p:spPr>
          <a:xfrm>
            <a:off x="1036320" y="2287183"/>
            <a:ext cx="7738030" cy="3996885"/>
          </a:xfrm>
        </p:spPr>
        <p:txBody>
          <a:bodyPr>
            <a:normAutofit lnSpcReduction="10000"/>
          </a:bodyPr>
          <a:lstStyle/>
          <a:p>
            <a:pPr marL="0" indent="0">
              <a:buNone/>
            </a:pPr>
            <a:r>
              <a:rPr lang="es-EC" b="1" dirty="0"/>
              <a:t>3. Deliberación pública ciudadana</a:t>
            </a:r>
          </a:p>
          <a:p>
            <a:pPr>
              <a:buFont typeface="Wingdings" panose="05000000000000000000" pitchFamily="2" charset="2"/>
              <a:buChar char="§"/>
            </a:pPr>
            <a:r>
              <a:rPr lang="es-EC" dirty="0"/>
              <a:t> La ACL presenta sus opiniones y valoraciones al informe con base al listado de temas. Hace preguntas a las autoridades que hayan quedado sin responder</a:t>
            </a:r>
          </a:p>
          <a:p>
            <a:pPr>
              <a:buFont typeface="Wingdings" panose="05000000000000000000" pitchFamily="2" charset="2"/>
              <a:buChar char="§"/>
            </a:pPr>
            <a:r>
              <a:rPr lang="es-EC" dirty="0"/>
              <a:t> La autoridad del GAD, presenta su informe y responde a la ciudadanía.</a:t>
            </a:r>
          </a:p>
          <a:p>
            <a:pPr>
              <a:buFont typeface="Wingdings" panose="05000000000000000000" pitchFamily="2" charset="2"/>
              <a:buChar char="§"/>
            </a:pPr>
            <a:r>
              <a:rPr lang="es-EC" dirty="0"/>
              <a:t> Los asistentes se dividen en mesas temáticas en función a los ejes de desarrollo, debaten el informe y realizan sugerencias y recomendaciones. </a:t>
            </a:r>
          </a:p>
          <a:p>
            <a:pPr>
              <a:buFont typeface="Wingdings" panose="05000000000000000000" pitchFamily="2" charset="2"/>
              <a:buChar char="§"/>
            </a:pPr>
            <a:r>
              <a:rPr lang="es-EC" dirty="0"/>
              <a:t> Las sugerencias y recomendaciones son recogidas en un documento, por la Comisión 2 y es firmada por los representantes de la ACL y por autoridades del GAD </a:t>
            </a:r>
          </a:p>
          <a:p>
            <a:pPr>
              <a:buFont typeface="Wingdings" panose="05000000000000000000" pitchFamily="2" charset="2"/>
              <a:buChar char="§"/>
            </a:pPr>
            <a:r>
              <a:rPr lang="es-EC" dirty="0"/>
              <a:t> Este documento se incorpora en el informe final, en un acápite que dice: Sugerencias de la Ciudadanía</a:t>
            </a:r>
          </a:p>
          <a:p>
            <a:endParaRPr lang="es-EC" dirty="0"/>
          </a:p>
        </p:txBody>
      </p:sp>
      <p:pic>
        <p:nvPicPr>
          <p:cNvPr id="8" name="Imagen 7">
            <a:extLst>
              <a:ext uri="{FF2B5EF4-FFF2-40B4-BE49-F238E27FC236}">
                <a16:creationId xmlns:a16="http://schemas.microsoft.com/office/drawing/2014/main" id="{5A835ECF-2F22-420A-9BBE-75271D4CD0C6}"/>
              </a:ext>
            </a:extLst>
          </p:cNvPr>
          <p:cNvPicPr>
            <a:picLocks noChangeAspect="1"/>
          </p:cNvPicPr>
          <p:nvPr/>
        </p:nvPicPr>
        <p:blipFill>
          <a:blip r:embed="rId2"/>
          <a:stretch>
            <a:fillRect/>
          </a:stretch>
        </p:blipFill>
        <p:spPr>
          <a:xfrm>
            <a:off x="9046722" y="2756524"/>
            <a:ext cx="3145277" cy="2755462"/>
          </a:xfrm>
          <a:prstGeom prst="rect">
            <a:avLst/>
          </a:prstGeom>
        </p:spPr>
      </p:pic>
      <p:sp>
        <p:nvSpPr>
          <p:cNvPr id="12" name="Título 11">
            <a:extLst>
              <a:ext uri="{FF2B5EF4-FFF2-40B4-BE49-F238E27FC236}">
                <a16:creationId xmlns:a16="http://schemas.microsoft.com/office/drawing/2014/main" id="{AD455134-5715-45A0-933A-6E40AC776A11}"/>
              </a:ext>
            </a:extLst>
          </p:cNvPr>
          <p:cNvSpPr>
            <a:spLocks noGrp="1"/>
          </p:cNvSpPr>
          <p:nvPr>
            <p:ph type="title"/>
          </p:nvPr>
        </p:nvSpPr>
        <p:spPr>
          <a:xfrm>
            <a:off x="1097280" y="836426"/>
            <a:ext cx="10058400" cy="1450757"/>
          </a:xfrm>
        </p:spPr>
        <p:txBody>
          <a:bodyPr>
            <a:normAutofit/>
          </a:bodyPr>
          <a:lstStyle/>
          <a:p>
            <a:r>
              <a:rPr lang="es-MX" sz="3600" b="1" dirty="0"/>
              <a:t>FASE 3: DELIBERACIÓN PÚBLICA Y EVALUACIÓN DE LA CIUDADANÍA DEL INFORME DE RENDICIÓN DE CUENTAS</a:t>
            </a:r>
            <a:endParaRPr lang="es-EC" sz="3600" dirty="0"/>
          </a:p>
        </p:txBody>
      </p:sp>
      <p:pic>
        <p:nvPicPr>
          <p:cNvPr id="13" name="Imagen 12">
            <a:extLst>
              <a:ext uri="{FF2B5EF4-FFF2-40B4-BE49-F238E27FC236}">
                <a16:creationId xmlns:a16="http://schemas.microsoft.com/office/drawing/2014/main" id="{FDFE5BE7-BD83-4E53-BD8E-A7BDE43201D8}"/>
              </a:ext>
            </a:extLst>
          </p:cNvPr>
          <p:cNvPicPr>
            <a:picLocks noChangeAspect="1"/>
          </p:cNvPicPr>
          <p:nvPr/>
        </p:nvPicPr>
        <p:blipFill rotWithShape="1">
          <a:blip r:embed="rId3"/>
          <a:srcRect l="2299" t="9456" r="3073" b="8108"/>
          <a:stretch/>
        </p:blipFill>
        <p:spPr bwMode="auto">
          <a:xfrm>
            <a:off x="391688" y="0"/>
            <a:ext cx="2037736" cy="1006962"/>
          </a:xfrm>
          <a:prstGeom prst="rect">
            <a:avLst/>
          </a:prstGeom>
          <a:noFill/>
          <a:ln>
            <a:noFill/>
          </a:ln>
          <a:extLst>
            <a:ext uri="{53640926-AAD7-44D8-BBD7-CCE9431645EC}">
              <a14:shadowObscured xmlns:a14="http://schemas.microsoft.com/office/drawing/2010/main"/>
            </a:ext>
          </a:extLst>
        </p:spPr>
      </p:pic>
      <p:pic>
        <p:nvPicPr>
          <p:cNvPr id="14" name="Imagen 13" descr="Texto&#10;&#10;Descripción generada automáticamente">
            <a:extLst>
              <a:ext uri="{FF2B5EF4-FFF2-40B4-BE49-F238E27FC236}">
                <a16:creationId xmlns:a16="http://schemas.microsoft.com/office/drawing/2014/main" id="{13F5836D-1678-4228-9AB0-7032F3161C1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50936"/>
          <a:stretch/>
        </p:blipFill>
        <p:spPr bwMode="auto">
          <a:xfrm>
            <a:off x="3402669" y="-23282"/>
            <a:ext cx="1793240" cy="728980"/>
          </a:xfrm>
          <a:prstGeom prst="rect">
            <a:avLst/>
          </a:prstGeom>
          <a:noFill/>
          <a:ln>
            <a:noFill/>
          </a:ln>
          <a:extLst>
            <a:ext uri="{53640926-AAD7-44D8-BBD7-CCE9431645EC}">
              <a14:shadowObscured xmlns:a14="http://schemas.microsoft.com/office/drawing/2010/main"/>
            </a:ext>
          </a:extLst>
        </p:spPr>
      </p:pic>
      <p:pic>
        <p:nvPicPr>
          <p:cNvPr id="15" name="Imagen 14" descr="Icono&#10;&#10;Descripción generada automáticamente">
            <a:extLst>
              <a:ext uri="{FF2B5EF4-FFF2-40B4-BE49-F238E27FC236}">
                <a16:creationId xmlns:a16="http://schemas.microsoft.com/office/drawing/2014/main" id="{7CB6A600-8F5A-4CD3-B8AB-5CC57787150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169154" y="0"/>
            <a:ext cx="671830" cy="800100"/>
          </a:xfrm>
          <a:prstGeom prst="rect">
            <a:avLst/>
          </a:prstGeom>
        </p:spPr>
      </p:pic>
      <p:pic>
        <p:nvPicPr>
          <p:cNvPr id="16" name="Imagen 15" descr="Imagen que contiene Texto&#10;&#10;Descripción generada automáticamente">
            <a:extLst>
              <a:ext uri="{FF2B5EF4-FFF2-40B4-BE49-F238E27FC236}">
                <a16:creationId xmlns:a16="http://schemas.microsoft.com/office/drawing/2014/main" id="{B941A5FA-6126-41F5-B737-ADBC2C1632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17831" y="0"/>
            <a:ext cx="1792796" cy="800100"/>
          </a:xfrm>
          <a:prstGeom prst="rect">
            <a:avLst/>
          </a:prstGeom>
        </p:spPr>
      </p:pic>
      <p:pic>
        <p:nvPicPr>
          <p:cNvPr id="17" name="Imagen 16" descr="Logotipo&#10;&#10;Descripción generada automáticamente">
            <a:extLst>
              <a:ext uri="{FF2B5EF4-FFF2-40B4-BE49-F238E27FC236}">
                <a16:creationId xmlns:a16="http://schemas.microsoft.com/office/drawing/2014/main" id="{7D35EDC1-104D-4DE4-B82F-039E5E70953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911398" y="-23282"/>
            <a:ext cx="1644539" cy="1006961"/>
          </a:xfrm>
          <a:prstGeom prst="rect">
            <a:avLst/>
          </a:prstGeom>
        </p:spPr>
      </p:pic>
    </p:spTree>
    <p:extLst>
      <p:ext uri="{BB962C8B-B14F-4D97-AF65-F5344CB8AC3E}">
        <p14:creationId xmlns:p14="http://schemas.microsoft.com/office/powerpoint/2010/main" val="26090079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F254549-940C-4CF0-98D4-E28128290A4C}"/>
              </a:ext>
            </a:extLst>
          </p:cNvPr>
          <p:cNvSpPr>
            <a:spLocks noGrp="1"/>
          </p:cNvSpPr>
          <p:nvPr>
            <p:ph type="title"/>
          </p:nvPr>
        </p:nvSpPr>
        <p:spPr>
          <a:xfrm>
            <a:off x="1139954" y="1246906"/>
            <a:ext cx="10058400" cy="963637"/>
          </a:xfrm>
        </p:spPr>
        <p:txBody>
          <a:bodyPr>
            <a:noAutofit/>
          </a:bodyPr>
          <a:lstStyle/>
          <a:p>
            <a:r>
              <a:rPr lang="es-MX" sz="3200" b="1" dirty="0"/>
              <a:t>FASE 3: DELIBERACIÓN PÚBLICA Y EVALUACIÓN DE LA CIUDADANÍA DEL INFORME DE RENDICIÓN DE CUENTAS</a:t>
            </a:r>
            <a:endParaRPr lang="es-EC" sz="3200" dirty="0"/>
          </a:p>
        </p:txBody>
      </p:sp>
      <p:pic>
        <p:nvPicPr>
          <p:cNvPr id="5" name="Imagen 4">
            <a:extLst>
              <a:ext uri="{FF2B5EF4-FFF2-40B4-BE49-F238E27FC236}">
                <a16:creationId xmlns:a16="http://schemas.microsoft.com/office/drawing/2014/main" id="{194CCF0B-AA81-401E-AE75-BD3B9DDC2C2E}"/>
              </a:ext>
            </a:extLst>
          </p:cNvPr>
          <p:cNvPicPr>
            <a:picLocks noChangeAspect="1"/>
          </p:cNvPicPr>
          <p:nvPr/>
        </p:nvPicPr>
        <p:blipFill rotWithShape="1">
          <a:blip r:embed="rId2"/>
          <a:srcRect l="2299" t="9456" r="3073" b="8108"/>
          <a:stretch/>
        </p:blipFill>
        <p:spPr bwMode="auto">
          <a:xfrm>
            <a:off x="391688" y="0"/>
            <a:ext cx="2037736" cy="1006962"/>
          </a:xfrm>
          <a:prstGeom prst="rect">
            <a:avLst/>
          </a:prstGeom>
          <a:noFill/>
          <a:ln>
            <a:noFill/>
          </a:ln>
          <a:extLst>
            <a:ext uri="{53640926-AAD7-44D8-BBD7-CCE9431645EC}">
              <a14:shadowObscured xmlns:a14="http://schemas.microsoft.com/office/drawing/2010/main"/>
            </a:ext>
          </a:extLst>
        </p:spPr>
      </p:pic>
      <p:pic>
        <p:nvPicPr>
          <p:cNvPr id="6" name="Imagen 5" descr="Texto&#10;&#10;Descripción generada automáticamente">
            <a:extLst>
              <a:ext uri="{FF2B5EF4-FFF2-40B4-BE49-F238E27FC236}">
                <a16:creationId xmlns:a16="http://schemas.microsoft.com/office/drawing/2014/main" id="{1730FFE5-D837-4FD1-A2FA-37AE8FB7E0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50936"/>
          <a:stretch/>
        </p:blipFill>
        <p:spPr bwMode="auto">
          <a:xfrm>
            <a:off x="3402669" y="-23282"/>
            <a:ext cx="1793240" cy="728980"/>
          </a:xfrm>
          <a:prstGeom prst="rect">
            <a:avLst/>
          </a:prstGeom>
          <a:noFill/>
          <a:ln>
            <a:noFill/>
          </a:ln>
          <a:extLst>
            <a:ext uri="{53640926-AAD7-44D8-BBD7-CCE9431645EC}">
              <a14:shadowObscured xmlns:a14="http://schemas.microsoft.com/office/drawing/2010/main"/>
            </a:ext>
          </a:extLst>
        </p:spPr>
      </p:pic>
      <p:pic>
        <p:nvPicPr>
          <p:cNvPr id="7" name="Imagen 6" descr="Icono&#10;&#10;Descripción generada automáticamente">
            <a:extLst>
              <a:ext uri="{FF2B5EF4-FFF2-40B4-BE49-F238E27FC236}">
                <a16:creationId xmlns:a16="http://schemas.microsoft.com/office/drawing/2014/main" id="{68450AA4-71C4-40C3-9F6C-40B43683675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169154" y="0"/>
            <a:ext cx="671830" cy="800100"/>
          </a:xfrm>
          <a:prstGeom prst="rect">
            <a:avLst/>
          </a:prstGeom>
        </p:spPr>
      </p:pic>
      <p:pic>
        <p:nvPicPr>
          <p:cNvPr id="8" name="Imagen 7" descr="Imagen que contiene Texto&#10;&#10;Descripción generada automáticamente">
            <a:extLst>
              <a:ext uri="{FF2B5EF4-FFF2-40B4-BE49-F238E27FC236}">
                <a16:creationId xmlns:a16="http://schemas.microsoft.com/office/drawing/2014/main" id="{82875144-C2A3-4DA5-A914-1CD7E5AFD7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7831" y="0"/>
            <a:ext cx="1792796" cy="800100"/>
          </a:xfrm>
          <a:prstGeom prst="rect">
            <a:avLst/>
          </a:prstGeom>
        </p:spPr>
      </p:pic>
      <p:pic>
        <p:nvPicPr>
          <p:cNvPr id="9" name="Imagen 8" descr="Logotipo&#10;&#10;Descripción generada automáticamente">
            <a:extLst>
              <a:ext uri="{FF2B5EF4-FFF2-40B4-BE49-F238E27FC236}">
                <a16:creationId xmlns:a16="http://schemas.microsoft.com/office/drawing/2014/main" id="{AEBC251A-5187-482F-9A51-8E45A56BC66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911398" y="-23282"/>
            <a:ext cx="1644539" cy="1006961"/>
          </a:xfrm>
          <a:prstGeom prst="rect">
            <a:avLst/>
          </a:prstGeom>
        </p:spPr>
      </p:pic>
      <p:graphicFrame>
        <p:nvGraphicFramePr>
          <p:cNvPr id="11" name="Diagrama 10">
            <a:extLst>
              <a:ext uri="{FF2B5EF4-FFF2-40B4-BE49-F238E27FC236}">
                <a16:creationId xmlns:a16="http://schemas.microsoft.com/office/drawing/2014/main" id="{4243EB23-9952-4BA4-95EA-2581C78DBC5A}"/>
              </a:ext>
            </a:extLst>
          </p:cNvPr>
          <p:cNvGraphicFramePr/>
          <p:nvPr>
            <p:extLst>
              <p:ext uri="{D42A27DB-BD31-4B8C-83A1-F6EECF244321}">
                <p14:modId xmlns:p14="http://schemas.microsoft.com/office/powerpoint/2010/main" val="1854400800"/>
              </p:ext>
            </p:extLst>
          </p:nvPr>
        </p:nvGraphicFramePr>
        <p:xfrm>
          <a:off x="963978" y="3021386"/>
          <a:ext cx="10193215" cy="14614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Diagrama de flujo: terminador 11">
            <a:extLst>
              <a:ext uri="{FF2B5EF4-FFF2-40B4-BE49-F238E27FC236}">
                <a16:creationId xmlns:a16="http://schemas.microsoft.com/office/drawing/2014/main" id="{B1790A88-2BAF-482D-B6AB-5D127B2F4C7F}"/>
              </a:ext>
            </a:extLst>
          </p:cNvPr>
          <p:cNvSpPr/>
          <p:nvPr/>
        </p:nvSpPr>
        <p:spPr>
          <a:xfrm>
            <a:off x="2474757" y="2227261"/>
            <a:ext cx="2876259" cy="477599"/>
          </a:xfrm>
          <a:prstGeom prst="flowChartTerminator">
            <a:avLst/>
          </a:prstGeom>
          <a:solidFill>
            <a:schemeClr val="accent5">
              <a:lumMod val="60000"/>
              <a:lumOff val="40000"/>
            </a:schemeClr>
          </a:solidFill>
          <a:ln w="28575">
            <a:solidFill>
              <a:schemeClr val="accent5"/>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MX" dirty="0"/>
              <a:t>COMISIÓN 1</a:t>
            </a:r>
            <a:endParaRPr lang="es-EC" dirty="0"/>
          </a:p>
        </p:txBody>
      </p:sp>
      <p:sp>
        <p:nvSpPr>
          <p:cNvPr id="13" name="Diagrama de flujo: terminador 12">
            <a:extLst>
              <a:ext uri="{FF2B5EF4-FFF2-40B4-BE49-F238E27FC236}">
                <a16:creationId xmlns:a16="http://schemas.microsoft.com/office/drawing/2014/main" id="{6625CDF0-2052-4C2E-9031-8EED5FA63333}"/>
              </a:ext>
            </a:extLst>
          </p:cNvPr>
          <p:cNvSpPr/>
          <p:nvPr/>
        </p:nvSpPr>
        <p:spPr>
          <a:xfrm>
            <a:off x="6176262" y="2229535"/>
            <a:ext cx="2876259" cy="477599"/>
          </a:xfrm>
          <a:prstGeom prst="flowChartTerminator">
            <a:avLst/>
          </a:prstGeom>
          <a:solidFill>
            <a:schemeClr val="accent2">
              <a:lumMod val="40000"/>
              <a:lumOff val="60000"/>
            </a:schemeClr>
          </a:solidFill>
          <a:ln w="28575">
            <a:solidFill>
              <a:srgbClr val="99CC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MX" dirty="0"/>
              <a:t>COMISIÓN 2</a:t>
            </a:r>
            <a:endParaRPr lang="es-EC" dirty="0"/>
          </a:p>
        </p:txBody>
      </p:sp>
      <p:sp>
        <p:nvSpPr>
          <p:cNvPr id="14" name="CuadroTexto 13">
            <a:extLst>
              <a:ext uri="{FF2B5EF4-FFF2-40B4-BE49-F238E27FC236}">
                <a16:creationId xmlns:a16="http://schemas.microsoft.com/office/drawing/2014/main" id="{341BD49E-29D6-45FA-9891-BC1AC5E50F7A}"/>
              </a:ext>
            </a:extLst>
          </p:cNvPr>
          <p:cNvSpPr txBox="1"/>
          <p:nvPr/>
        </p:nvSpPr>
        <p:spPr>
          <a:xfrm>
            <a:off x="5492608" y="2432982"/>
            <a:ext cx="341760" cy="369332"/>
          </a:xfrm>
          <a:prstGeom prst="rect">
            <a:avLst/>
          </a:prstGeom>
          <a:noFill/>
        </p:spPr>
        <p:txBody>
          <a:bodyPr wrap="none" rtlCol="0">
            <a:spAutoFit/>
          </a:bodyPr>
          <a:lstStyle/>
          <a:p>
            <a:r>
              <a:rPr lang="es-MX" dirty="0"/>
              <a:t>&amp;</a:t>
            </a:r>
            <a:endParaRPr lang="es-EC" dirty="0"/>
          </a:p>
        </p:txBody>
      </p:sp>
      <p:sp>
        <p:nvSpPr>
          <p:cNvPr id="15" name="Pergamino: vertical 14">
            <a:extLst>
              <a:ext uri="{FF2B5EF4-FFF2-40B4-BE49-F238E27FC236}">
                <a16:creationId xmlns:a16="http://schemas.microsoft.com/office/drawing/2014/main" id="{92D486FC-8317-4E6E-954B-EA2EEDBD868E}"/>
              </a:ext>
            </a:extLst>
          </p:cNvPr>
          <p:cNvSpPr/>
          <p:nvPr/>
        </p:nvSpPr>
        <p:spPr>
          <a:xfrm>
            <a:off x="1183831" y="4799392"/>
            <a:ext cx="2218838" cy="1494693"/>
          </a:xfrm>
          <a:prstGeom prst="verticalScroll">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Informe para conocimiento de la Ciudadanía </a:t>
            </a:r>
            <a:endParaRPr lang="es-EC" dirty="0">
              <a:solidFill>
                <a:schemeClr val="tx1"/>
              </a:solidFill>
            </a:endParaRPr>
          </a:p>
        </p:txBody>
      </p:sp>
      <p:sp>
        <p:nvSpPr>
          <p:cNvPr id="16" name="Pergamino: vertical 15">
            <a:extLst>
              <a:ext uri="{FF2B5EF4-FFF2-40B4-BE49-F238E27FC236}">
                <a16:creationId xmlns:a16="http://schemas.microsoft.com/office/drawing/2014/main" id="{5F1262A8-2F1A-44C8-9E09-21134D9E40A6}"/>
              </a:ext>
            </a:extLst>
          </p:cNvPr>
          <p:cNvSpPr/>
          <p:nvPr/>
        </p:nvSpPr>
        <p:spPr>
          <a:xfrm>
            <a:off x="5288823" y="4791807"/>
            <a:ext cx="1543524" cy="1494693"/>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Invitación amplia: lugar, día, hora </a:t>
            </a:r>
            <a:endParaRPr lang="es-EC" dirty="0">
              <a:solidFill>
                <a:schemeClr val="tx1"/>
              </a:solidFill>
            </a:endParaRPr>
          </a:p>
        </p:txBody>
      </p:sp>
      <p:sp>
        <p:nvSpPr>
          <p:cNvPr id="17" name="Pergamino: vertical 16">
            <a:extLst>
              <a:ext uri="{FF2B5EF4-FFF2-40B4-BE49-F238E27FC236}">
                <a16:creationId xmlns:a16="http://schemas.microsoft.com/office/drawing/2014/main" id="{F2D28068-E386-444B-A8F7-09B43DFF074E}"/>
              </a:ext>
            </a:extLst>
          </p:cNvPr>
          <p:cNvSpPr/>
          <p:nvPr/>
        </p:nvSpPr>
        <p:spPr>
          <a:xfrm>
            <a:off x="7768230" y="4791808"/>
            <a:ext cx="1874519" cy="1494693"/>
          </a:xfrm>
          <a:prstGeom prst="verticalScroll">
            <a:avLst/>
          </a:prstGeom>
          <a:solidFill>
            <a:schemeClr val="bg2"/>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PPT de ACL con inquietudes ciudadanas</a:t>
            </a:r>
            <a:endParaRPr lang="es-EC" dirty="0">
              <a:solidFill>
                <a:schemeClr val="tx1"/>
              </a:solidFill>
            </a:endParaRPr>
          </a:p>
        </p:txBody>
      </p:sp>
      <p:sp>
        <p:nvSpPr>
          <p:cNvPr id="18" name="Pergamino: vertical 17">
            <a:extLst>
              <a:ext uri="{FF2B5EF4-FFF2-40B4-BE49-F238E27FC236}">
                <a16:creationId xmlns:a16="http://schemas.microsoft.com/office/drawing/2014/main" id="{66A66053-55BE-4A70-98E0-08568830CAFB}"/>
              </a:ext>
            </a:extLst>
          </p:cNvPr>
          <p:cNvSpPr/>
          <p:nvPr/>
        </p:nvSpPr>
        <p:spPr>
          <a:xfrm>
            <a:off x="9796407" y="4791807"/>
            <a:ext cx="1874519" cy="1494693"/>
          </a:xfrm>
          <a:prstGeom prst="verticalScroll">
            <a:avLst/>
          </a:prstGeom>
          <a:solidFill>
            <a:schemeClr val="bg2"/>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Acta firmada por ACL, con sugerencias ciudadanas  </a:t>
            </a:r>
            <a:endParaRPr lang="es-EC" dirty="0">
              <a:solidFill>
                <a:schemeClr val="tx1"/>
              </a:solidFill>
            </a:endParaRPr>
          </a:p>
        </p:txBody>
      </p:sp>
      <p:cxnSp>
        <p:nvCxnSpPr>
          <p:cNvPr id="20" name="Conector recto de flecha 19">
            <a:extLst>
              <a:ext uri="{FF2B5EF4-FFF2-40B4-BE49-F238E27FC236}">
                <a16:creationId xmlns:a16="http://schemas.microsoft.com/office/drawing/2014/main" id="{5BDE22FD-0682-4EE0-87AB-9A386ADB6230}"/>
              </a:ext>
            </a:extLst>
          </p:cNvPr>
          <p:cNvCxnSpPr>
            <a:cxnSpLocks/>
            <a:endCxn id="15" idx="0"/>
          </p:cNvCxnSpPr>
          <p:nvPr/>
        </p:nvCxnSpPr>
        <p:spPr>
          <a:xfrm>
            <a:off x="2293250" y="4482866"/>
            <a:ext cx="0" cy="3165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1A18E912-29BD-4F0C-BF17-3F903A73A603}"/>
              </a:ext>
            </a:extLst>
          </p:cNvPr>
          <p:cNvCxnSpPr>
            <a:cxnSpLocks/>
          </p:cNvCxnSpPr>
          <p:nvPr/>
        </p:nvCxnSpPr>
        <p:spPr>
          <a:xfrm>
            <a:off x="6095999" y="4445266"/>
            <a:ext cx="1" cy="3001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E53978BC-5936-40E7-A152-DF5434A1B834}"/>
              </a:ext>
            </a:extLst>
          </p:cNvPr>
          <p:cNvCxnSpPr>
            <a:cxnSpLocks/>
          </p:cNvCxnSpPr>
          <p:nvPr/>
        </p:nvCxnSpPr>
        <p:spPr>
          <a:xfrm flipH="1">
            <a:off x="9214338" y="4474300"/>
            <a:ext cx="228600" cy="3001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a:extLst>
              <a:ext uri="{FF2B5EF4-FFF2-40B4-BE49-F238E27FC236}">
                <a16:creationId xmlns:a16="http://schemas.microsoft.com/office/drawing/2014/main" id="{9CB31AFB-61BB-4526-AE89-BD94146DACD3}"/>
              </a:ext>
            </a:extLst>
          </p:cNvPr>
          <p:cNvCxnSpPr>
            <a:cxnSpLocks/>
          </p:cNvCxnSpPr>
          <p:nvPr/>
        </p:nvCxnSpPr>
        <p:spPr>
          <a:xfrm>
            <a:off x="10269415" y="4474300"/>
            <a:ext cx="298939" cy="3087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3381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89C91-5948-46AA-B813-CC9325182EFB}"/>
              </a:ext>
            </a:extLst>
          </p:cNvPr>
          <p:cNvSpPr>
            <a:spLocks noGrp="1"/>
          </p:cNvSpPr>
          <p:nvPr>
            <p:ph type="title"/>
          </p:nvPr>
        </p:nvSpPr>
        <p:spPr>
          <a:xfrm>
            <a:off x="1097280" y="988908"/>
            <a:ext cx="10058400" cy="1326276"/>
          </a:xfrm>
        </p:spPr>
        <p:txBody>
          <a:bodyPr>
            <a:normAutofit/>
          </a:bodyPr>
          <a:lstStyle/>
          <a:p>
            <a:r>
              <a:rPr lang="es-MX" sz="3600" b="1" dirty="0"/>
              <a:t>FASE 4: INCORPORACIÓN DE LA OPINIÓN CIUDADANA, RETROALIMENTACIÓN Y SEGUIMIENTO</a:t>
            </a:r>
            <a:endParaRPr lang="es-EC" sz="3600" b="1" dirty="0"/>
          </a:p>
        </p:txBody>
      </p:sp>
      <p:sp>
        <p:nvSpPr>
          <p:cNvPr id="3" name="Marcador de contenido 2">
            <a:extLst>
              <a:ext uri="{FF2B5EF4-FFF2-40B4-BE49-F238E27FC236}">
                <a16:creationId xmlns:a16="http://schemas.microsoft.com/office/drawing/2014/main" id="{29DB7A42-3177-406F-8FC4-0D06E29C040D}"/>
              </a:ext>
            </a:extLst>
          </p:cNvPr>
          <p:cNvSpPr>
            <a:spLocks noGrp="1"/>
          </p:cNvSpPr>
          <p:nvPr>
            <p:ph idx="1"/>
          </p:nvPr>
        </p:nvSpPr>
        <p:spPr>
          <a:xfrm>
            <a:off x="1097280" y="2490281"/>
            <a:ext cx="9856065" cy="3968885"/>
          </a:xfrm>
        </p:spPr>
        <p:txBody>
          <a:bodyPr>
            <a:normAutofit fontScale="92500" lnSpcReduction="20000"/>
          </a:bodyPr>
          <a:lstStyle/>
          <a:p>
            <a:r>
              <a:rPr lang="es-MX" b="1" dirty="0"/>
              <a:t>1. Incorporación de la opinión ciudadana</a:t>
            </a:r>
          </a:p>
          <a:p>
            <a:r>
              <a:rPr lang="es-MX" dirty="0"/>
              <a:t>El GAD debe convertir las sugerencias ciudadanas en un Plan de Trabajo.</a:t>
            </a:r>
          </a:p>
          <a:p>
            <a:r>
              <a:rPr lang="es-MX" dirty="0"/>
              <a:t>Este Plan será entregado por el GAD a la instancia de participación, al Consejo de Planificación, a la Asamblea Local y al CPCCS.</a:t>
            </a:r>
          </a:p>
          <a:p>
            <a:r>
              <a:rPr lang="es-MX" b="1" dirty="0"/>
              <a:t>2. Entrega del Informe de Rendición de Cuentas al CPCCS</a:t>
            </a:r>
          </a:p>
          <a:p>
            <a:r>
              <a:rPr lang="es-MX" dirty="0"/>
              <a:t>El GAD ingresa la información registrada en el formulario</a:t>
            </a:r>
            <a:r>
              <a:rPr lang="es-MX" i="1" dirty="0"/>
              <a:t> EXCEL </a:t>
            </a:r>
            <a:r>
              <a:rPr lang="es-MX" dirty="0"/>
              <a:t>a la plataforma virtual del CPCCS, </a:t>
            </a:r>
          </a:p>
          <a:p>
            <a:r>
              <a:rPr lang="es-MX" b="1" dirty="0"/>
              <a:t>3. Monitoreo del cumplimiento del proceso por parte del CPCCS</a:t>
            </a:r>
          </a:p>
          <a:p>
            <a:r>
              <a:rPr lang="es-MX" dirty="0"/>
              <a:t>El GAD debe informar a la ACL y a la instancia de participación, cómo se está cumpliendo el Plan de Trabajo. </a:t>
            </a:r>
          </a:p>
          <a:p>
            <a:r>
              <a:rPr lang="es-MX" dirty="0"/>
              <a:t>El CPCCS, informará al GAD si está cumpliendo o no con la Rendición de Cuentas y con el Plan de trabajo</a:t>
            </a:r>
          </a:p>
          <a:p>
            <a:r>
              <a:rPr lang="es-MX" dirty="0"/>
              <a:t>El GAD debe informar el siguiente año, cómo se ha cumplido el Plan de Trabajo.</a:t>
            </a:r>
            <a:endParaRPr lang="es-EC" dirty="0"/>
          </a:p>
        </p:txBody>
      </p:sp>
      <p:pic>
        <p:nvPicPr>
          <p:cNvPr id="4" name="Imagen 3">
            <a:extLst>
              <a:ext uri="{FF2B5EF4-FFF2-40B4-BE49-F238E27FC236}">
                <a16:creationId xmlns:a16="http://schemas.microsoft.com/office/drawing/2014/main" id="{7909B8E6-5B52-4551-9BEA-B3A6139A0AD1}"/>
              </a:ext>
            </a:extLst>
          </p:cNvPr>
          <p:cNvPicPr>
            <a:picLocks noChangeAspect="1"/>
          </p:cNvPicPr>
          <p:nvPr/>
        </p:nvPicPr>
        <p:blipFill rotWithShape="1">
          <a:blip r:embed="rId2"/>
          <a:srcRect l="2299" t="9456" r="3073" b="8108"/>
          <a:stretch/>
        </p:blipFill>
        <p:spPr bwMode="auto">
          <a:xfrm>
            <a:off x="391688" y="0"/>
            <a:ext cx="2037736" cy="1006962"/>
          </a:xfrm>
          <a:prstGeom prst="rect">
            <a:avLst/>
          </a:prstGeom>
          <a:noFill/>
          <a:ln>
            <a:noFill/>
          </a:ln>
          <a:extLst>
            <a:ext uri="{53640926-AAD7-44D8-BBD7-CCE9431645EC}">
              <a14:shadowObscured xmlns:a14="http://schemas.microsoft.com/office/drawing/2010/main"/>
            </a:ext>
          </a:extLst>
        </p:spPr>
      </p:pic>
      <p:pic>
        <p:nvPicPr>
          <p:cNvPr id="5" name="Imagen 4" descr="Texto&#10;&#10;Descripción generada automáticamente">
            <a:extLst>
              <a:ext uri="{FF2B5EF4-FFF2-40B4-BE49-F238E27FC236}">
                <a16:creationId xmlns:a16="http://schemas.microsoft.com/office/drawing/2014/main" id="{CC82F111-BC9F-4EFD-8FA5-4A445758DF7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50936"/>
          <a:stretch/>
        </p:blipFill>
        <p:spPr bwMode="auto">
          <a:xfrm>
            <a:off x="3402669" y="-23282"/>
            <a:ext cx="1793240" cy="728980"/>
          </a:xfrm>
          <a:prstGeom prst="rect">
            <a:avLst/>
          </a:prstGeom>
          <a:noFill/>
          <a:ln>
            <a:noFill/>
          </a:ln>
          <a:extLst>
            <a:ext uri="{53640926-AAD7-44D8-BBD7-CCE9431645EC}">
              <a14:shadowObscured xmlns:a14="http://schemas.microsoft.com/office/drawing/2010/main"/>
            </a:ext>
          </a:extLst>
        </p:spPr>
      </p:pic>
      <p:pic>
        <p:nvPicPr>
          <p:cNvPr id="6" name="Imagen 5" descr="Icono&#10;&#10;Descripción generada automáticamente">
            <a:extLst>
              <a:ext uri="{FF2B5EF4-FFF2-40B4-BE49-F238E27FC236}">
                <a16:creationId xmlns:a16="http://schemas.microsoft.com/office/drawing/2014/main" id="{2CD06EE2-2843-49AB-AD80-7E7CE011424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169154" y="0"/>
            <a:ext cx="671830" cy="800100"/>
          </a:xfrm>
          <a:prstGeom prst="rect">
            <a:avLst/>
          </a:prstGeom>
        </p:spPr>
      </p:pic>
      <p:pic>
        <p:nvPicPr>
          <p:cNvPr id="7" name="Imagen 6" descr="Imagen que contiene Texto&#10;&#10;Descripción generada automáticamente">
            <a:extLst>
              <a:ext uri="{FF2B5EF4-FFF2-40B4-BE49-F238E27FC236}">
                <a16:creationId xmlns:a16="http://schemas.microsoft.com/office/drawing/2014/main" id="{A5E52DBF-BD71-48FA-9BFA-5EF034832C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7831" y="0"/>
            <a:ext cx="1792796" cy="800100"/>
          </a:xfrm>
          <a:prstGeom prst="rect">
            <a:avLst/>
          </a:prstGeom>
        </p:spPr>
      </p:pic>
      <p:pic>
        <p:nvPicPr>
          <p:cNvPr id="8" name="Imagen 7" descr="Logotipo&#10;&#10;Descripción generada automáticamente">
            <a:extLst>
              <a:ext uri="{FF2B5EF4-FFF2-40B4-BE49-F238E27FC236}">
                <a16:creationId xmlns:a16="http://schemas.microsoft.com/office/drawing/2014/main" id="{E055A13C-84F0-4B0B-8C91-96B3D02C946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911398" y="-23282"/>
            <a:ext cx="1644539" cy="1006961"/>
          </a:xfrm>
          <a:prstGeom prst="rect">
            <a:avLst/>
          </a:prstGeom>
        </p:spPr>
      </p:pic>
    </p:spTree>
    <p:extLst>
      <p:ext uri="{BB962C8B-B14F-4D97-AF65-F5344CB8AC3E}">
        <p14:creationId xmlns:p14="http://schemas.microsoft.com/office/powerpoint/2010/main" val="4632887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402969-5938-4B2D-9B05-63A71DE24028}"/>
              </a:ext>
            </a:extLst>
          </p:cNvPr>
          <p:cNvSpPr>
            <a:spLocks noGrp="1"/>
          </p:cNvSpPr>
          <p:nvPr>
            <p:ph type="title"/>
          </p:nvPr>
        </p:nvSpPr>
        <p:spPr>
          <a:xfrm>
            <a:off x="1139954" y="795385"/>
            <a:ext cx="10058400" cy="1450757"/>
          </a:xfrm>
        </p:spPr>
        <p:txBody>
          <a:bodyPr>
            <a:normAutofit/>
          </a:bodyPr>
          <a:lstStyle/>
          <a:p>
            <a:r>
              <a:rPr lang="es-MX" sz="3600" b="1" dirty="0"/>
              <a:t>FASE 4: INCORPORACIÓN DE LA OPINIÓN CIUDADANA, RETROALIMENTACIÓN Y SEGUIMIENTO</a:t>
            </a:r>
            <a:endParaRPr lang="es-EC" sz="3600" dirty="0"/>
          </a:p>
        </p:txBody>
      </p:sp>
      <p:pic>
        <p:nvPicPr>
          <p:cNvPr id="4" name="Imagen 3">
            <a:extLst>
              <a:ext uri="{FF2B5EF4-FFF2-40B4-BE49-F238E27FC236}">
                <a16:creationId xmlns:a16="http://schemas.microsoft.com/office/drawing/2014/main" id="{038716B5-6D5A-4422-8233-59A759EB5648}"/>
              </a:ext>
            </a:extLst>
          </p:cNvPr>
          <p:cNvPicPr>
            <a:picLocks noChangeAspect="1"/>
          </p:cNvPicPr>
          <p:nvPr/>
        </p:nvPicPr>
        <p:blipFill rotWithShape="1">
          <a:blip r:embed="rId2"/>
          <a:srcRect l="2299" t="9456" r="3073" b="8108"/>
          <a:stretch/>
        </p:blipFill>
        <p:spPr bwMode="auto">
          <a:xfrm>
            <a:off x="391688" y="0"/>
            <a:ext cx="2037736" cy="1006962"/>
          </a:xfrm>
          <a:prstGeom prst="rect">
            <a:avLst/>
          </a:prstGeom>
          <a:noFill/>
          <a:ln>
            <a:noFill/>
          </a:ln>
          <a:extLst>
            <a:ext uri="{53640926-AAD7-44D8-BBD7-CCE9431645EC}">
              <a14:shadowObscured xmlns:a14="http://schemas.microsoft.com/office/drawing/2010/main"/>
            </a:ext>
          </a:extLst>
        </p:spPr>
      </p:pic>
      <p:pic>
        <p:nvPicPr>
          <p:cNvPr id="5" name="Imagen 4" descr="Texto&#10;&#10;Descripción generada automáticamente">
            <a:extLst>
              <a:ext uri="{FF2B5EF4-FFF2-40B4-BE49-F238E27FC236}">
                <a16:creationId xmlns:a16="http://schemas.microsoft.com/office/drawing/2014/main" id="{ADB3D6DB-D4EC-42ED-8CF5-E802E8CABB3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50936"/>
          <a:stretch/>
        </p:blipFill>
        <p:spPr bwMode="auto">
          <a:xfrm>
            <a:off x="3402669" y="-23282"/>
            <a:ext cx="1793240" cy="728980"/>
          </a:xfrm>
          <a:prstGeom prst="rect">
            <a:avLst/>
          </a:prstGeom>
          <a:noFill/>
          <a:ln>
            <a:noFill/>
          </a:ln>
          <a:extLst>
            <a:ext uri="{53640926-AAD7-44D8-BBD7-CCE9431645EC}">
              <a14:shadowObscured xmlns:a14="http://schemas.microsoft.com/office/drawing/2010/main"/>
            </a:ext>
          </a:extLst>
        </p:spPr>
      </p:pic>
      <p:pic>
        <p:nvPicPr>
          <p:cNvPr id="6" name="Imagen 5" descr="Icono&#10;&#10;Descripción generada automáticamente">
            <a:extLst>
              <a:ext uri="{FF2B5EF4-FFF2-40B4-BE49-F238E27FC236}">
                <a16:creationId xmlns:a16="http://schemas.microsoft.com/office/drawing/2014/main" id="{AF2FA060-9C17-4F48-9FD6-C273E44A57F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169154" y="0"/>
            <a:ext cx="671830" cy="800100"/>
          </a:xfrm>
          <a:prstGeom prst="rect">
            <a:avLst/>
          </a:prstGeom>
        </p:spPr>
      </p:pic>
      <p:pic>
        <p:nvPicPr>
          <p:cNvPr id="7" name="Imagen 6" descr="Imagen que contiene Texto&#10;&#10;Descripción generada automáticamente">
            <a:extLst>
              <a:ext uri="{FF2B5EF4-FFF2-40B4-BE49-F238E27FC236}">
                <a16:creationId xmlns:a16="http://schemas.microsoft.com/office/drawing/2014/main" id="{3C0D004F-4302-4FD8-B760-4FF165C532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7831" y="0"/>
            <a:ext cx="1792796" cy="800100"/>
          </a:xfrm>
          <a:prstGeom prst="rect">
            <a:avLst/>
          </a:prstGeom>
        </p:spPr>
      </p:pic>
      <p:pic>
        <p:nvPicPr>
          <p:cNvPr id="8" name="Imagen 7" descr="Logotipo&#10;&#10;Descripción generada automáticamente">
            <a:extLst>
              <a:ext uri="{FF2B5EF4-FFF2-40B4-BE49-F238E27FC236}">
                <a16:creationId xmlns:a16="http://schemas.microsoft.com/office/drawing/2014/main" id="{53CB46B0-E64C-4722-9AB2-B7EAFCF9017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911398" y="-23282"/>
            <a:ext cx="1644539" cy="1006961"/>
          </a:xfrm>
          <a:prstGeom prst="rect">
            <a:avLst/>
          </a:prstGeom>
        </p:spPr>
      </p:pic>
      <p:graphicFrame>
        <p:nvGraphicFramePr>
          <p:cNvPr id="9" name="Diagrama 8">
            <a:extLst>
              <a:ext uri="{FF2B5EF4-FFF2-40B4-BE49-F238E27FC236}">
                <a16:creationId xmlns:a16="http://schemas.microsoft.com/office/drawing/2014/main" id="{C8AAEA93-5CF8-419B-A36D-4555EA809456}"/>
              </a:ext>
            </a:extLst>
          </p:cNvPr>
          <p:cNvGraphicFramePr/>
          <p:nvPr>
            <p:extLst>
              <p:ext uri="{D42A27DB-BD31-4B8C-83A1-F6EECF244321}">
                <p14:modId xmlns:p14="http://schemas.microsoft.com/office/powerpoint/2010/main" val="953913499"/>
              </p:ext>
            </p:extLst>
          </p:nvPr>
        </p:nvGraphicFramePr>
        <p:xfrm>
          <a:off x="1139954" y="2146785"/>
          <a:ext cx="9860619" cy="31965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Pergamino: vertical 9">
            <a:extLst>
              <a:ext uri="{FF2B5EF4-FFF2-40B4-BE49-F238E27FC236}">
                <a16:creationId xmlns:a16="http://schemas.microsoft.com/office/drawing/2014/main" id="{83828825-FA0C-4583-B277-BF21769D5653}"/>
              </a:ext>
            </a:extLst>
          </p:cNvPr>
          <p:cNvSpPr/>
          <p:nvPr/>
        </p:nvSpPr>
        <p:spPr>
          <a:xfrm>
            <a:off x="1821468" y="4727798"/>
            <a:ext cx="1215912" cy="1450757"/>
          </a:xfrm>
          <a:prstGeom prst="verticalScroll">
            <a:avLst/>
          </a:prstGeom>
          <a:solidFill>
            <a:srgbClr val="FFCCFF"/>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MX" dirty="0"/>
              <a:t>Plan de Trabajo</a:t>
            </a:r>
            <a:endParaRPr lang="es-EC" dirty="0"/>
          </a:p>
        </p:txBody>
      </p:sp>
      <p:sp>
        <p:nvSpPr>
          <p:cNvPr id="11" name="Pergamino: vertical 10">
            <a:extLst>
              <a:ext uri="{FF2B5EF4-FFF2-40B4-BE49-F238E27FC236}">
                <a16:creationId xmlns:a16="http://schemas.microsoft.com/office/drawing/2014/main" id="{F0F1AEA0-C549-4126-96B7-DBED7D5D751D}"/>
              </a:ext>
            </a:extLst>
          </p:cNvPr>
          <p:cNvSpPr/>
          <p:nvPr/>
        </p:nvSpPr>
        <p:spPr>
          <a:xfrm>
            <a:off x="5351862" y="4711214"/>
            <a:ext cx="1634583" cy="1450757"/>
          </a:xfrm>
          <a:prstGeom prst="verticalScroll">
            <a:avLst/>
          </a:prstGeom>
          <a:solidFill>
            <a:srgbClr val="CCFFCC"/>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MX" dirty="0"/>
              <a:t>Informe final de Rendición de Cuentas</a:t>
            </a:r>
            <a:endParaRPr lang="es-EC" dirty="0"/>
          </a:p>
        </p:txBody>
      </p:sp>
      <p:sp>
        <p:nvSpPr>
          <p:cNvPr id="12" name="Pergamino: vertical 11">
            <a:extLst>
              <a:ext uri="{FF2B5EF4-FFF2-40B4-BE49-F238E27FC236}">
                <a16:creationId xmlns:a16="http://schemas.microsoft.com/office/drawing/2014/main" id="{A6CCC231-65F1-409B-A917-3CCAAA5BDAE7}"/>
              </a:ext>
            </a:extLst>
          </p:cNvPr>
          <p:cNvSpPr/>
          <p:nvPr/>
        </p:nvSpPr>
        <p:spPr>
          <a:xfrm>
            <a:off x="9094106" y="4711215"/>
            <a:ext cx="1634583" cy="1450757"/>
          </a:xfrm>
          <a:prstGeom prst="verticalScroll">
            <a:avLst/>
          </a:prstGeom>
          <a:solidFill>
            <a:srgbClr val="9999FF"/>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MX" dirty="0"/>
              <a:t>Informe de cumplimiento del Pan de Trabajo</a:t>
            </a:r>
            <a:endParaRPr lang="es-EC" dirty="0"/>
          </a:p>
        </p:txBody>
      </p:sp>
      <p:sp>
        <p:nvSpPr>
          <p:cNvPr id="13" name="CuadroTexto 12">
            <a:extLst>
              <a:ext uri="{FF2B5EF4-FFF2-40B4-BE49-F238E27FC236}">
                <a16:creationId xmlns:a16="http://schemas.microsoft.com/office/drawing/2014/main" id="{A6EA72A9-2F8A-454D-9A01-4B7D48A241A5}"/>
              </a:ext>
            </a:extLst>
          </p:cNvPr>
          <p:cNvSpPr txBox="1"/>
          <p:nvPr/>
        </p:nvSpPr>
        <p:spPr>
          <a:xfrm>
            <a:off x="7311445" y="5343305"/>
            <a:ext cx="1682064" cy="369332"/>
          </a:xfrm>
          <a:prstGeom prst="rect">
            <a:avLst/>
          </a:prstGeom>
          <a:noFill/>
        </p:spPr>
        <p:txBody>
          <a:bodyPr wrap="none" rtlCol="0">
            <a:spAutoFit/>
          </a:bodyPr>
          <a:lstStyle/>
          <a:p>
            <a:r>
              <a:rPr lang="es-MX" dirty="0"/>
              <a:t>Al siguiente año</a:t>
            </a:r>
            <a:endParaRPr lang="es-EC" dirty="0"/>
          </a:p>
        </p:txBody>
      </p:sp>
      <p:sp>
        <p:nvSpPr>
          <p:cNvPr id="14" name="Diagrama de flujo: terminador 13">
            <a:extLst>
              <a:ext uri="{FF2B5EF4-FFF2-40B4-BE49-F238E27FC236}">
                <a16:creationId xmlns:a16="http://schemas.microsoft.com/office/drawing/2014/main" id="{42B73A15-4E24-4AF0-BAEE-6DA560B1E0E3}"/>
              </a:ext>
            </a:extLst>
          </p:cNvPr>
          <p:cNvSpPr/>
          <p:nvPr/>
        </p:nvSpPr>
        <p:spPr>
          <a:xfrm>
            <a:off x="4414009" y="2216012"/>
            <a:ext cx="2876259" cy="477599"/>
          </a:xfrm>
          <a:prstGeom prst="flowChartTerminator">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MX" dirty="0"/>
              <a:t>COMISIÓN 1</a:t>
            </a:r>
            <a:endParaRPr lang="es-EC" dirty="0"/>
          </a:p>
        </p:txBody>
      </p:sp>
    </p:spTree>
    <p:extLst>
      <p:ext uri="{BB962C8B-B14F-4D97-AF65-F5344CB8AC3E}">
        <p14:creationId xmlns:p14="http://schemas.microsoft.com/office/powerpoint/2010/main" val="35912446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FC11FF-8A06-47F4-8B71-1B51772D40DF}"/>
              </a:ext>
            </a:extLst>
          </p:cNvPr>
          <p:cNvSpPr>
            <a:spLocks noGrp="1"/>
          </p:cNvSpPr>
          <p:nvPr>
            <p:ph type="title"/>
          </p:nvPr>
        </p:nvSpPr>
        <p:spPr/>
        <p:txBody>
          <a:bodyPr/>
          <a:lstStyle/>
          <a:p>
            <a:r>
              <a:rPr lang="es-MX" dirty="0"/>
              <a:t>Formulario de Rendición de Cuentas</a:t>
            </a:r>
            <a:endParaRPr lang="es-EC" dirty="0"/>
          </a:p>
        </p:txBody>
      </p:sp>
      <p:sp>
        <p:nvSpPr>
          <p:cNvPr id="3" name="Marcador de contenido 2">
            <a:extLst>
              <a:ext uri="{FF2B5EF4-FFF2-40B4-BE49-F238E27FC236}">
                <a16:creationId xmlns:a16="http://schemas.microsoft.com/office/drawing/2014/main" id="{760561BA-0370-4AE8-ACC7-F7724321B2BA}"/>
              </a:ext>
            </a:extLst>
          </p:cNvPr>
          <p:cNvSpPr>
            <a:spLocks noGrp="1"/>
          </p:cNvSpPr>
          <p:nvPr>
            <p:ph idx="1"/>
          </p:nvPr>
        </p:nvSpPr>
        <p:spPr>
          <a:xfrm>
            <a:off x="1097280" y="2402957"/>
            <a:ext cx="6377408" cy="3816331"/>
          </a:xfrm>
        </p:spPr>
        <p:txBody>
          <a:bodyPr>
            <a:normAutofit/>
          </a:bodyPr>
          <a:lstStyle/>
          <a:p>
            <a:pPr>
              <a:buFont typeface="Wingdings" panose="05000000000000000000" pitchFamily="2" charset="2"/>
              <a:buChar char="§"/>
            </a:pPr>
            <a:r>
              <a:rPr lang="es-MX" sz="2400" dirty="0"/>
              <a:t> El CPCCS revisa el Formulario </a:t>
            </a:r>
            <a:r>
              <a:rPr lang="es-MX" sz="2400" i="1" dirty="0"/>
              <a:t>(Matriz EXCEL) </a:t>
            </a:r>
            <a:r>
              <a:rPr lang="es-MX" sz="2400" dirty="0"/>
              <a:t>y califica como Cumplido o Incumplido.</a:t>
            </a:r>
          </a:p>
          <a:p>
            <a:pPr>
              <a:buFont typeface="Wingdings" panose="05000000000000000000" pitchFamily="2" charset="2"/>
              <a:buChar char="§"/>
            </a:pPr>
            <a:r>
              <a:rPr lang="es-MX" sz="2400" dirty="0"/>
              <a:t>El incumplimiento es considerado por la Contraloría para procesos administrativos.</a:t>
            </a:r>
          </a:p>
          <a:p>
            <a:pPr>
              <a:buFont typeface="Wingdings" panose="05000000000000000000" pitchFamily="2" charset="2"/>
              <a:buChar char="§"/>
            </a:pPr>
            <a:r>
              <a:rPr lang="es-MX" sz="2400" dirty="0"/>
              <a:t>En caso de incumplimiento, las sanciones pueden ser multas (hasta 10 salarios) o revocatoria del mandato en caso de incumplimiento del Plan de trabajo. </a:t>
            </a:r>
          </a:p>
          <a:p>
            <a:pPr>
              <a:buFont typeface="Wingdings" panose="05000000000000000000" pitchFamily="2" charset="2"/>
              <a:buChar char="§"/>
            </a:pPr>
            <a:endParaRPr lang="es-EC" dirty="0"/>
          </a:p>
        </p:txBody>
      </p:sp>
      <p:pic>
        <p:nvPicPr>
          <p:cNvPr id="5" name="Imagen 4" descr="Logotipo&#10;&#10;Descripción generada automáticamente">
            <a:extLst>
              <a:ext uri="{FF2B5EF4-FFF2-40B4-BE49-F238E27FC236}">
                <a16:creationId xmlns:a16="http://schemas.microsoft.com/office/drawing/2014/main" id="{02B5F506-C429-4497-B4D4-58684B2A75D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11398" y="-23282"/>
            <a:ext cx="1644539" cy="1006961"/>
          </a:xfrm>
          <a:prstGeom prst="rect">
            <a:avLst/>
          </a:prstGeom>
        </p:spPr>
      </p:pic>
      <p:pic>
        <p:nvPicPr>
          <p:cNvPr id="6" name="Imagen 5">
            <a:extLst>
              <a:ext uri="{FF2B5EF4-FFF2-40B4-BE49-F238E27FC236}">
                <a16:creationId xmlns:a16="http://schemas.microsoft.com/office/drawing/2014/main" id="{9655A0D1-5794-4E14-B1BD-E19F9BA823F6}"/>
              </a:ext>
            </a:extLst>
          </p:cNvPr>
          <p:cNvPicPr>
            <a:picLocks noChangeAspect="1"/>
          </p:cNvPicPr>
          <p:nvPr/>
        </p:nvPicPr>
        <p:blipFill rotWithShape="1">
          <a:blip r:embed="rId3"/>
          <a:srcRect l="2299" t="9456" r="3073" b="8108"/>
          <a:stretch/>
        </p:blipFill>
        <p:spPr bwMode="auto">
          <a:xfrm>
            <a:off x="391688" y="0"/>
            <a:ext cx="2037736" cy="1006962"/>
          </a:xfrm>
          <a:prstGeom prst="rect">
            <a:avLst/>
          </a:prstGeom>
          <a:noFill/>
          <a:ln>
            <a:noFill/>
          </a:ln>
          <a:extLst>
            <a:ext uri="{53640926-AAD7-44D8-BBD7-CCE9431645EC}">
              <a14:shadowObscured xmlns:a14="http://schemas.microsoft.com/office/drawing/2010/main"/>
            </a:ext>
          </a:extLst>
        </p:spPr>
      </p:pic>
      <p:pic>
        <p:nvPicPr>
          <p:cNvPr id="7" name="Imagen 6" descr="Texto&#10;&#10;Descripción generada automáticamente">
            <a:extLst>
              <a:ext uri="{FF2B5EF4-FFF2-40B4-BE49-F238E27FC236}">
                <a16:creationId xmlns:a16="http://schemas.microsoft.com/office/drawing/2014/main" id="{545A4AFD-BC8E-4554-B2FF-97F59F3F1E23}"/>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50936"/>
          <a:stretch/>
        </p:blipFill>
        <p:spPr bwMode="auto">
          <a:xfrm>
            <a:off x="3402669" y="-23282"/>
            <a:ext cx="1793240" cy="728980"/>
          </a:xfrm>
          <a:prstGeom prst="rect">
            <a:avLst/>
          </a:prstGeom>
          <a:noFill/>
          <a:ln>
            <a:noFill/>
          </a:ln>
          <a:extLst>
            <a:ext uri="{53640926-AAD7-44D8-BBD7-CCE9431645EC}">
              <a14:shadowObscured xmlns:a14="http://schemas.microsoft.com/office/drawing/2010/main"/>
            </a:ext>
          </a:extLst>
        </p:spPr>
      </p:pic>
      <p:pic>
        <p:nvPicPr>
          <p:cNvPr id="8" name="Imagen 7" descr="Icono&#10;&#10;Descripción generada automáticamente">
            <a:extLst>
              <a:ext uri="{FF2B5EF4-FFF2-40B4-BE49-F238E27FC236}">
                <a16:creationId xmlns:a16="http://schemas.microsoft.com/office/drawing/2014/main" id="{0B5A2A9F-811A-4F06-9C3B-68B8EC06918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169154" y="0"/>
            <a:ext cx="671830" cy="800100"/>
          </a:xfrm>
          <a:prstGeom prst="rect">
            <a:avLst/>
          </a:prstGeom>
        </p:spPr>
      </p:pic>
      <p:pic>
        <p:nvPicPr>
          <p:cNvPr id="9" name="Imagen 8" descr="Imagen que contiene Texto&#10;&#10;Descripción generada automáticamente">
            <a:extLst>
              <a:ext uri="{FF2B5EF4-FFF2-40B4-BE49-F238E27FC236}">
                <a16:creationId xmlns:a16="http://schemas.microsoft.com/office/drawing/2014/main" id="{417E354A-5409-436B-A23D-ED80545429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17831" y="0"/>
            <a:ext cx="1792796" cy="800100"/>
          </a:xfrm>
          <a:prstGeom prst="rect">
            <a:avLst/>
          </a:prstGeom>
        </p:spPr>
      </p:pic>
      <p:pic>
        <p:nvPicPr>
          <p:cNvPr id="4" name="Imagen 3">
            <a:extLst>
              <a:ext uri="{FF2B5EF4-FFF2-40B4-BE49-F238E27FC236}">
                <a16:creationId xmlns:a16="http://schemas.microsoft.com/office/drawing/2014/main" id="{BA67ECDD-753E-4CC3-9DCF-157599129988}"/>
              </a:ext>
            </a:extLst>
          </p:cNvPr>
          <p:cNvPicPr>
            <a:picLocks noChangeAspect="1"/>
          </p:cNvPicPr>
          <p:nvPr/>
        </p:nvPicPr>
        <p:blipFill>
          <a:blip r:embed="rId7"/>
          <a:stretch>
            <a:fillRect/>
          </a:stretch>
        </p:blipFill>
        <p:spPr>
          <a:xfrm>
            <a:off x="8868410" y="2684499"/>
            <a:ext cx="2085975" cy="2190750"/>
          </a:xfrm>
          <a:prstGeom prst="rect">
            <a:avLst/>
          </a:prstGeom>
        </p:spPr>
      </p:pic>
    </p:spTree>
    <p:extLst>
      <p:ext uri="{BB962C8B-B14F-4D97-AF65-F5344CB8AC3E}">
        <p14:creationId xmlns:p14="http://schemas.microsoft.com/office/powerpoint/2010/main" val="40952039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402969-5938-4B2D-9B05-63A71DE24028}"/>
              </a:ext>
            </a:extLst>
          </p:cNvPr>
          <p:cNvSpPr>
            <a:spLocks noGrp="1"/>
          </p:cNvSpPr>
          <p:nvPr>
            <p:ph type="title"/>
          </p:nvPr>
        </p:nvSpPr>
        <p:spPr>
          <a:xfrm>
            <a:off x="1139954" y="795386"/>
            <a:ext cx="10058400" cy="982068"/>
          </a:xfrm>
        </p:spPr>
        <p:txBody>
          <a:bodyPr>
            <a:normAutofit/>
          </a:bodyPr>
          <a:lstStyle/>
          <a:p>
            <a:r>
              <a:rPr lang="es-MX" sz="3600" b="1" dirty="0"/>
              <a:t>RESULTADOS DEL PROCESO DE RDC EN EL GAD</a:t>
            </a:r>
            <a:endParaRPr lang="es-EC" sz="3600" b="1" dirty="0"/>
          </a:p>
        </p:txBody>
      </p:sp>
      <p:pic>
        <p:nvPicPr>
          <p:cNvPr id="4" name="Imagen 3">
            <a:extLst>
              <a:ext uri="{FF2B5EF4-FFF2-40B4-BE49-F238E27FC236}">
                <a16:creationId xmlns:a16="http://schemas.microsoft.com/office/drawing/2014/main" id="{038716B5-6D5A-4422-8233-59A759EB5648}"/>
              </a:ext>
            </a:extLst>
          </p:cNvPr>
          <p:cNvPicPr>
            <a:picLocks noChangeAspect="1"/>
          </p:cNvPicPr>
          <p:nvPr/>
        </p:nvPicPr>
        <p:blipFill rotWithShape="1">
          <a:blip r:embed="rId2"/>
          <a:srcRect l="2299" t="9456" r="3073" b="8108"/>
          <a:stretch/>
        </p:blipFill>
        <p:spPr bwMode="auto">
          <a:xfrm>
            <a:off x="391688" y="0"/>
            <a:ext cx="2037736" cy="1006962"/>
          </a:xfrm>
          <a:prstGeom prst="rect">
            <a:avLst/>
          </a:prstGeom>
          <a:noFill/>
          <a:ln>
            <a:noFill/>
          </a:ln>
          <a:extLst>
            <a:ext uri="{53640926-AAD7-44D8-BBD7-CCE9431645EC}">
              <a14:shadowObscured xmlns:a14="http://schemas.microsoft.com/office/drawing/2010/main"/>
            </a:ext>
          </a:extLst>
        </p:spPr>
      </p:pic>
      <p:pic>
        <p:nvPicPr>
          <p:cNvPr id="5" name="Imagen 4" descr="Texto&#10;&#10;Descripción generada automáticamente">
            <a:extLst>
              <a:ext uri="{FF2B5EF4-FFF2-40B4-BE49-F238E27FC236}">
                <a16:creationId xmlns:a16="http://schemas.microsoft.com/office/drawing/2014/main" id="{ADB3D6DB-D4EC-42ED-8CF5-E802E8CABB3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50936"/>
          <a:stretch/>
        </p:blipFill>
        <p:spPr bwMode="auto">
          <a:xfrm>
            <a:off x="3402669" y="-23282"/>
            <a:ext cx="1793240" cy="728980"/>
          </a:xfrm>
          <a:prstGeom prst="rect">
            <a:avLst/>
          </a:prstGeom>
          <a:noFill/>
          <a:ln>
            <a:noFill/>
          </a:ln>
          <a:extLst>
            <a:ext uri="{53640926-AAD7-44D8-BBD7-CCE9431645EC}">
              <a14:shadowObscured xmlns:a14="http://schemas.microsoft.com/office/drawing/2010/main"/>
            </a:ext>
          </a:extLst>
        </p:spPr>
      </p:pic>
      <p:pic>
        <p:nvPicPr>
          <p:cNvPr id="6" name="Imagen 5" descr="Icono&#10;&#10;Descripción generada automáticamente">
            <a:extLst>
              <a:ext uri="{FF2B5EF4-FFF2-40B4-BE49-F238E27FC236}">
                <a16:creationId xmlns:a16="http://schemas.microsoft.com/office/drawing/2014/main" id="{AF2FA060-9C17-4F48-9FD6-C273E44A57F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169154" y="0"/>
            <a:ext cx="671830" cy="800100"/>
          </a:xfrm>
          <a:prstGeom prst="rect">
            <a:avLst/>
          </a:prstGeom>
        </p:spPr>
      </p:pic>
      <p:pic>
        <p:nvPicPr>
          <p:cNvPr id="7" name="Imagen 6" descr="Imagen que contiene Texto&#10;&#10;Descripción generada automáticamente">
            <a:extLst>
              <a:ext uri="{FF2B5EF4-FFF2-40B4-BE49-F238E27FC236}">
                <a16:creationId xmlns:a16="http://schemas.microsoft.com/office/drawing/2014/main" id="{3C0D004F-4302-4FD8-B760-4FF165C532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7831" y="0"/>
            <a:ext cx="1792796" cy="800100"/>
          </a:xfrm>
          <a:prstGeom prst="rect">
            <a:avLst/>
          </a:prstGeom>
        </p:spPr>
      </p:pic>
      <p:pic>
        <p:nvPicPr>
          <p:cNvPr id="8" name="Imagen 7" descr="Logotipo&#10;&#10;Descripción generada automáticamente">
            <a:extLst>
              <a:ext uri="{FF2B5EF4-FFF2-40B4-BE49-F238E27FC236}">
                <a16:creationId xmlns:a16="http://schemas.microsoft.com/office/drawing/2014/main" id="{53CB46B0-E64C-4722-9AB2-B7EAFCF9017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911398" y="-23282"/>
            <a:ext cx="1644539" cy="1006961"/>
          </a:xfrm>
          <a:prstGeom prst="rect">
            <a:avLst/>
          </a:prstGeom>
        </p:spPr>
      </p:pic>
      <p:graphicFrame>
        <p:nvGraphicFramePr>
          <p:cNvPr id="3" name="Diagrama 2">
            <a:extLst>
              <a:ext uri="{FF2B5EF4-FFF2-40B4-BE49-F238E27FC236}">
                <a16:creationId xmlns:a16="http://schemas.microsoft.com/office/drawing/2014/main" id="{D2C91C3B-9AA9-400A-B4E4-11E3A872F1DA}"/>
              </a:ext>
            </a:extLst>
          </p:cNvPr>
          <p:cNvGraphicFramePr/>
          <p:nvPr>
            <p:extLst>
              <p:ext uri="{D42A27DB-BD31-4B8C-83A1-F6EECF244321}">
                <p14:modId xmlns:p14="http://schemas.microsoft.com/office/powerpoint/2010/main" val="2231481343"/>
              </p:ext>
            </p:extLst>
          </p:nvPr>
        </p:nvGraphicFramePr>
        <p:xfrm>
          <a:off x="7315200" y="1867141"/>
          <a:ext cx="4876800" cy="43588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Rectángulo 14">
            <a:extLst>
              <a:ext uri="{FF2B5EF4-FFF2-40B4-BE49-F238E27FC236}">
                <a16:creationId xmlns:a16="http://schemas.microsoft.com/office/drawing/2014/main" id="{E1DE3A92-B71B-4AAA-8C48-24152C530AF2}"/>
              </a:ext>
            </a:extLst>
          </p:cNvPr>
          <p:cNvSpPr/>
          <p:nvPr/>
        </p:nvSpPr>
        <p:spPr>
          <a:xfrm>
            <a:off x="1139954" y="1867141"/>
            <a:ext cx="5701030" cy="4358844"/>
          </a:xfrm>
          <a:prstGeom prst="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endParaRPr lang="es-MX" sz="2000" dirty="0"/>
          </a:p>
          <a:p>
            <a:pPr marL="285750" indent="-285750">
              <a:buFont typeface="Arial" panose="020B0604020202020204" pitchFamily="34" charset="0"/>
              <a:buChar char="•"/>
            </a:pPr>
            <a:r>
              <a:rPr lang="es-MX" sz="2000" dirty="0"/>
              <a:t>Un GAD fortalecido</a:t>
            </a:r>
            <a:r>
              <a:rPr lang="es-EC" sz="2000" dirty="0"/>
              <a:t>, con una gestión abierta:</a:t>
            </a:r>
          </a:p>
          <a:p>
            <a:pPr marL="285750" indent="-285750">
              <a:buFont typeface="Arial" panose="020B0604020202020204" pitchFamily="34" charset="0"/>
              <a:buChar char="•"/>
            </a:pPr>
            <a:r>
              <a:rPr lang="es-EC" sz="2000" dirty="0"/>
              <a:t>Autoridades convencidas de la importancia del diálogo con la ciudadana en los asuntos públicos para lograr eficacia, legitimidad, transparencia</a:t>
            </a:r>
          </a:p>
          <a:p>
            <a:pPr marL="285750" indent="-285750">
              <a:buFont typeface="Arial" panose="020B0604020202020204" pitchFamily="34" charset="0"/>
              <a:buChar char="•"/>
            </a:pPr>
            <a:r>
              <a:rPr lang="es-EC" sz="2000" dirty="0"/>
              <a:t>Ciclo de la gestión pública se cumple con participación, aprobación y ayuda de la  ciudadanía</a:t>
            </a:r>
          </a:p>
          <a:p>
            <a:pPr marL="285750" indent="-285750">
              <a:buFont typeface="Arial" panose="020B0604020202020204" pitchFamily="34" charset="0"/>
              <a:buChar char="•"/>
            </a:pPr>
            <a:r>
              <a:rPr lang="es-EC" sz="2000" dirty="0"/>
              <a:t>Incorpora los enfoques de igualdad en su gestión</a:t>
            </a:r>
          </a:p>
          <a:p>
            <a:pPr marL="285750" indent="-285750">
              <a:buFont typeface="Arial" panose="020B0604020202020204" pitchFamily="34" charset="0"/>
              <a:buChar char="•"/>
            </a:pPr>
            <a:r>
              <a:rPr lang="es-EC" sz="2000" dirty="0"/>
              <a:t>Organiza su gestión por resultados medibles, encadenados, progresivos.</a:t>
            </a:r>
          </a:p>
          <a:p>
            <a:pPr marL="285750" indent="-285750">
              <a:buFont typeface="Arial" panose="020B0604020202020204" pitchFamily="34" charset="0"/>
              <a:buChar char="•"/>
            </a:pPr>
            <a:r>
              <a:rPr lang="es-EC" sz="2000" dirty="0"/>
              <a:t>Da seguimiento al cumplimiento de los resultados</a:t>
            </a:r>
          </a:p>
          <a:p>
            <a:pPr marL="285750" indent="-285750">
              <a:buFont typeface="Arial" panose="020B0604020202020204" pitchFamily="34" charset="0"/>
              <a:buChar char="•"/>
            </a:pPr>
            <a:r>
              <a:rPr lang="es-EC" sz="2000" dirty="0"/>
              <a:t>Informa a la ciudadanía de forma permanente</a:t>
            </a:r>
          </a:p>
          <a:p>
            <a:pPr marL="285750" indent="-285750">
              <a:buFont typeface="Arial" panose="020B0604020202020204" pitchFamily="34" charset="0"/>
              <a:buChar char="•"/>
            </a:pPr>
            <a:r>
              <a:rPr lang="es-EC" sz="2000" dirty="0"/>
              <a:t>Forma a la ciudadanía en una cultura política democrática. </a:t>
            </a:r>
          </a:p>
          <a:p>
            <a:endParaRPr lang="es-EC" dirty="0"/>
          </a:p>
        </p:txBody>
      </p:sp>
      <p:sp>
        <p:nvSpPr>
          <p:cNvPr id="18" name="CuadroTexto 17">
            <a:extLst>
              <a:ext uri="{FF2B5EF4-FFF2-40B4-BE49-F238E27FC236}">
                <a16:creationId xmlns:a16="http://schemas.microsoft.com/office/drawing/2014/main" id="{3963A94C-37AC-4248-A93C-890B87599C40}"/>
              </a:ext>
            </a:extLst>
          </p:cNvPr>
          <p:cNvSpPr txBox="1"/>
          <p:nvPr/>
        </p:nvSpPr>
        <p:spPr>
          <a:xfrm>
            <a:off x="8531214" y="3059668"/>
            <a:ext cx="2444772" cy="369332"/>
          </a:xfrm>
          <a:prstGeom prst="rect">
            <a:avLst/>
          </a:prstGeom>
          <a:noFill/>
        </p:spPr>
        <p:txBody>
          <a:bodyPr wrap="none" rtlCol="0">
            <a:spAutoFit/>
          </a:bodyPr>
          <a:lstStyle/>
          <a:p>
            <a:r>
              <a:rPr lang="es-MX" dirty="0"/>
              <a:t>Participación Ciudadana</a:t>
            </a:r>
            <a:endParaRPr lang="es-EC" dirty="0"/>
          </a:p>
        </p:txBody>
      </p:sp>
      <p:cxnSp>
        <p:nvCxnSpPr>
          <p:cNvPr id="10" name="Conector recto de flecha 9">
            <a:extLst>
              <a:ext uri="{FF2B5EF4-FFF2-40B4-BE49-F238E27FC236}">
                <a16:creationId xmlns:a16="http://schemas.microsoft.com/office/drawing/2014/main" id="{DCFC5BDB-C976-447E-B2CF-B0734CA11D7F}"/>
              </a:ext>
            </a:extLst>
          </p:cNvPr>
          <p:cNvCxnSpPr>
            <a:cxnSpLocks/>
          </p:cNvCxnSpPr>
          <p:nvPr/>
        </p:nvCxnSpPr>
        <p:spPr>
          <a:xfrm>
            <a:off x="6840984" y="3583996"/>
            <a:ext cx="6018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9857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66594A-673F-4A5E-B6FB-6EC12E3F8162}"/>
              </a:ext>
            </a:extLst>
          </p:cNvPr>
          <p:cNvSpPr>
            <a:spLocks noGrp="1"/>
          </p:cNvSpPr>
          <p:nvPr>
            <p:ph type="title"/>
          </p:nvPr>
        </p:nvSpPr>
        <p:spPr/>
        <p:txBody>
          <a:bodyPr>
            <a:normAutofit/>
          </a:bodyPr>
          <a:lstStyle/>
          <a:p>
            <a:r>
              <a:rPr lang="es-MX" sz="3600" dirty="0"/>
              <a:t>RESULTADOS DEL PROCESO DE RDC EN LA CIUDADANÍA</a:t>
            </a:r>
            <a:endParaRPr lang="es-EC" sz="3600" dirty="0"/>
          </a:p>
        </p:txBody>
      </p:sp>
      <p:sp>
        <p:nvSpPr>
          <p:cNvPr id="3" name="Marcador de contenido 2">
            <a:extLst>
              <a:ext uri="{FF2B5EF4-FFF2-40B4-BE49-F238E27FC236}">
                <a16:creationId xmlns:a16="http://schemas.microsoft.com/office/drawing/2014/main" id="{ADA37091-1354-4897-9005-535066B06CA8}"/>
              </a:ext>
            </a:extLst>
          </p:cNvPr>
          <p:cNvSpPr>
            <a:spLocks noGrp="1"/>
          </p:cNvSpPr>
          <p:nvPr>
            <p:ph idx="1"/>
          </p:nvPr>
        </p:nvSpPr>
        <p:spPr>
          <a:xfrm>
            <a:off x="1097280" y="2023352"/>
            <a:ext cx="7813255" cy="4241261"/>
          </a:xfrm>
        </p:spPr>
        <p:txBody>
          <a:bodyPr>
            <a:normAutofit lnSpcReduction="10000"/>
          </a:bodyPr>
          <a:lstStyle/>
          <a:p>
            <a:r>
              <a:rPr lang="es-MX" b="1" dirty="0"/>
              <a:t>Ciudadanía Empoderada</a:t>
            </a:r>
          </a:p>
          <a:p>
            <a:pPr>
              <a:buFont typeface="Wingdings" panose="05000000000000000000" pitchFamily="2" charset="2"/>
              <a:buChar char="§"/>
            </a:pPr>
            <a:r>
              <a:rPr lang="es-MX" dirty="0"/>
              <a:t> Informada sobre la gestión pública</a:t>
            </a:r>
          </a:p>
          <a:p>
            <a:pPr>
              <a:buFont typeface="Wingdings" panose="05000000000000000000" pitchFamily="2" charset="2"/>
              <a:buChar char="§"/>
            </a:pPr>
            <a:r>
              <a:rPr lang="es-MX" dirty="0"/>
              <a:t> Grupos de atención prioritaria – incluidas las mujeres, posicionan sus necesidades de atención, superando las brechas de desigualdad y discriminación</a:t>
            </a:r>
          </a:p>
          <a:p>
            <a:pPr>
              <a:buFont typeface="Wingdings" panose="05000000000000000000" pitchFamily="2" charset="2"/>
              <a:buChar char="§"/>
            </a:pPr>
            <a:r>
              <a:rPr lang="es-MX" dirty="0"/>
              <a:t> Comprende la importancia de su corresponsabilidad, en el cuidado y preservación de los bienes, obras y servicios  públicos.</a:t>
            </a:r>
          </a:p>
          <a:p>
            <a:pPr>
              <a:buFont typeface="Wingdings" panose="05000000000000000000" pitchFamily="2" charset="2"/>
              <a:buChar char="§"/>
            </a:pPr>
            <a:r>
              <a:rPr lang="es-MX" dirty="0"/>
              <a:t> Entra en un proceso permanente de construcción de una cultura de participación. </a:t>
            </a:r>
          </a:p>
          <a:p>
            <a:pPr>
              <a:buFont typeface="Wingdings" panose="05000000000000000000" pitchFamily="2" charset="2"/>
              <a:buChar char="§"/>
            </a:pPr>
            <a:r>
              <a:rPr lang="es-MX" dirty="0"/>
              <a:t> Incorpora el diálogo como forma de expresión de sus requerimientos</a:t>
            </a:r>
          </a:p>
          <a:p>
            <a:pPr>
              <a:buFont typeface="Wingdings" panose="05000000000000000000" pitchFamily="2" charset="2"/>
              <a:buChar char="§"/>
            </a:pPr>
            <a:r>
              <a:rPr lang="es-MX" dirty="0"/>
              <a:t> La honestidad se convierte en un valor superlativo en la relación GAD – Ciudadanía.</a:t>
            </a:r>
            <a:endParaRPr lang="es-EC" dirty="0"/>
          </a:p>
        </p:txBody>
      </p:sp>
      <p:pic>
        <p:nvPicPr>
          <p:cNvPr id="5" name="Imagen 4">
            <a:extLst>
              <a:ext uri="{FF2B5EF4-FFF2-40B4-BE49-F238E27FC236}">
                <a16:creationId xmlns:a16="http://schemas.microsoft.com/office/drawing/2014/main" id="{EC57C87E-61A9-4F51-AB0F-B6F7B6D79DD3}"/>
              </a:ext>
            </a:extLst>
          </p:cNvPr>
          <p:cNvPicPr>
            <a:picLocks noChangeAspect="1"/>
          </p:cNvPicPr>
          <p:nvPr/>
        </p:nvPicPr>
        <p:blipFill>
          <a:blip r:embed="rId2"/>
          <a:stretch>
            <a:fillRect/>
          </a:stretch>
        </p:blipFill>
        <p:spPr>
          <a:xfrm>
            <a:off x="9049247" y="2444198"/>
            <a:ext cx="2753537" cy="2753537"/>
          </a:xfrm>
          <a:prstGeom prst="rect">
            <a:avLst/>
          </a:prstGeom>
        </p:spPr>
      </p:pic>
      <p:pic>
        <p:nvPicPr>
          <p:cNvPr id="6" name="Imagen 5">
            <a:extLst>
              <a:ext uri="{FF2B5EF4-FFF2-40B4-BE49-F238E27FC236}">
                <a16:creationId xmlns:a16="http://schemas.microsoft.com/office/drawing/2014/main" id="{32CE10A0-1B21-42E4-B157-C026DBFB717C}"/>
              </a:ext>
            </a:extLst>
          </p:cNvPr>
          <p:cNvPicPr>
            <a:picLocks noChangeAspect="1"/>
          </p:cNvPicPr>
          <p:nvPr/>
        </p:nvPicPr>
        <p:blipFill rotWithShape="1">
          <a:blip r:embed="rId3"/>
          <a:srcRect l="2299" t="9456" r="3073" b="8108"/>
          <a:stretch/>
        </p:blipFill>
        <p:spPr bwMode="auto">
          <a:xfrm>
            <a:off x="391688" y="0"/>
            <a:ext cx="2037736" cy="1006962"/>
          </a:xfrm>
          <a:prstGeom prst="rect">
            <a:avLst/>
          </a:prstGeom>
          <a:noFill/>
          <a:ln>
            <a:noFill/>
          </a:ln>
          <a:extLst>
            <a:ext uri="{53640926-AAD7-44D8-BBD7-CCE9431645EC}">
              <a14:shadowObscured xmlns:a14="http://schemas.microsoft.com/office/drawing/2010/main"/>
            </a:ext>
          </a:extLst>
        </p:spPr>
      </p:pic>
      <p:pic>
        <p:nvPicPr>
          <p:cNvPr id="7" name="Imagen 6" descr="Texto&#10;&#10;Descripción generada automáticamente">
            <a:extLst>
              <a:ext uri="{FF2B5EF4-FFF2-40B4-BE49-F238E27FC236}">
                <a16:creationId xmlns:a16="http://schemas.microsoft.com/office/drawing/2014/main" id="{67168E74-6886-4BB7-8F98-FDCA9C9187F7}"/>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50936"/>
          <a:stretch/>
        </p:blipFill>
        <p:spPr bwMode="auto">
          <a:xfrm>
            <a:off x="3402669" y="-23282"/>
            <a:ext cx="1793240" cy="728980"/>
          </a:xfrm>
          <a:prstGeom prst="rect">
            <a:avLst/>
          </a:prstGeom>
          <a:noFill/>
          <a:ln>
            <a:noFill/>
          </a:ln>
          <a:extLst>
            <a:ext uri="{53640926-AAD7-44D8-BBD7-CCE9431645EC}">
              <a14:shadowObscured xmlns:a14="http://schemas.microsoft.com/office/drawing/2010/main"/>
            </a:ext>
          </a:extLst>
        </p:spPr>
      </p:pic>
      <p:pic>
        <p:nvPicPr>
          <p:cNvPr id="8" name="Imagen 7" descr="Icono&#10;&#10;Descripción generada automáticamente">
            <a:extLst>
              <a:ext uri="{FF2B5EF4-FFF2-40B4-BE49-F238E27FC236}">
                <a16:creationId xmlns:a16="http://schemas.microsoft.com/office/drawing/2014/main" id="{16B340A9-6CEE-4594-B99E-47F6A82AD49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169154" y="0"/>
            <a:ext cx="671830" cy="800100"/>
          </a:xfrm>
          <a:prstGeom prst="rect">
            <a:avLst/>
          </a:prstGeom>
        </p:spPr>
      </p:pic>
      <p:pic>
        <p:nvPicPr>
          <p:cNvPr id="9" name="Imagen 8" descr="Imagen que contiene Texto&#10;&#10;Descripción generada automáticamente">
            <a:extLst>
              <a:ext uri="{FF2B5EF4-FFF2-40B4-BE49-F238E27FC236}">
                <a16:creationId xmlns:a16="http://schemas.microsoft.com/office/drawing/2014/main" id="{36035F40-011F-4E7A-9D39-8DCB9E7E68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17831" y="0"/>
            <a:ext cx="1792796" cy="800100"/>
          </a:xfrm>
          <a:prstGeom prst="rect">
            <a:avLst/>
          </a:prstGeom>
        </p:spPr>
      </p:pic>
      <p:pic>
        <p:nvPicPr>
          <p:cNvPr id="10" name="Imagen 9" descr="Logotipo&#10;&#10;Descripción generada automáticamente">
            <a:extLst>
              <a:ext uri="{FF2B5EF4-FFF2-40B4-BE49-F238E27FC236}">
                <a16:creationId xmlns:a16="http://schemas.microsoft.com/office/drawing/2014/main" id="{D2BA607D-4234-452C-BB7D-724D5407FC3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911398" y="-23282"/>
            <a:ext cx="1644539" cy="1006961"/>
          </a:xfrm>
          <a:prstGeom prst="rect">
            <a:avLst/>
          </a:prstGeom>
        </p:spPr>
      </p:pic>
    </p:spTree>
    <p:extLst>
      <p:ext uri="{BB962C8B-B14F-4D97-AF65-F5344CB8AC3E}">
        <p14:creationId xmlns:p14="http://schemas.microsoft.com/office/powerpoint/2010/main" val="3576846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16C665-243C-410E-8740-28B6562CC923}"/>
              </a:ext>
            </a:extLst>
          </p:cNvPr>
          <p:cNvSpPr>
            <a:spLocks noGrp="1"/>
          </p:cNvSpPr>
          <p:nvPr>
            <p:ph type="title"/>
          </p:nvPr>
        </p:nvSpPr>
        <p:spPr>
          <a:xfrm>
            <a:off x="1097280" y="1206230"/>
            <a:ext cx="10058400" cy="564203"/>
          </a:xfrm>
        </p:spPr>
        <p:txBody>
          <a:bodyPr>
            <a:normAutofit fontScale="90000"/>
          </a:bodyPr>
          <a:lstStyle/>
          <a:p>
            <a:r>
              <a:rPr lang="es-MX" dirty="0"/>
              <a:t>Marco legal para la Rendición de Cuentas</a:t>
            </a:r>
            <a:endParaRPr lang="es-EC" dirty="0"/>
          </a:p>
        </p:txBody>
      </p:sp>
      <p:sp>
        <p:nvSpPr>
          <p:cNvPr id="3" name="Marcador de contenido 2">
            <a:extLst>
              <a:ext uri="{FF2B5EF4-FFF2-40B4-BE49-F238E27FC236}">
                <a16:creationId xmlns:a16="http://schemas.microsoft.com/office/drawing/2014/main" id="{7B014694-C3D0-4D36-8C4C-9D25FCFEAC82}"/>
              </a:ext>
            </a:extLst>
          </p:cNvPr>
          <p:cNvSpPr>
            <a:spLocks noGrp="1"/>
          </p:cNvSpPr>
          <p:nvPr>
            <p:ph idx="1"/>
          </p:nvPr>
        </p:nvSpPr>
        <p:spPr>
          <a:xfrm>
            <a:off x="1097280" y="1829015"/>
            <a:ext cx="10058400" cy="4459818"/>
          </a:xfrm>
        </p:spPr>
        <p:txBody>
          <a:bodyPr>
            <a:normAutofit/>
          </a:bodyPr>
          <a:lstStyle/>
          <a:p>
            <a:pPr>
              <a:buFont typeface="Wingdings" panose="05000000000000000000" pitchFamily="2" charset="2"/>
              <a:buChar char="§"/>
            </a:pPr>
            <a:r>
              <a:rPr lang="es-MX" dirty="0"/>
              <a:t> Constitución de la República del Ecuador (2008) Arts. 61, 100, 204, 206, 208</a:t>
            </a:r>
          </a:p>
          <a:p>
            <a:pPr>
              <a:buFont typeface="Wingdings" panose="05000000000000000000" pitchFamily="2" charset="2"/>
              <a:buChar char="§"/>
            </a:pPr>
            <a:r>
              <a:rPr lang="es-MX" dirty="0"/>
              <a:t> Ley Orgánica de Participación Ciudadana (2010) Arts. 88, 89. 90, 91, 93, 94, 95, 96. 97. 98</a:t>
            </a:r>
          </a:p>
          <a:p>
            <a:pPr>
              <a:buFont typeface="Wingdings" panose="05000000000000000000" pitchFamily="2" charset="2"/>
              <a:buChar char="§"/>
            </a:pPr>
            <a:r>
              <a:rPr lang="es-MX" dirty="0"/>
              <a:t> Ley Orgánica del Consejo de Participación Ciudadana y Control Social (2009) Art. 5 </a:t>
            </a:r>
            <a:r>
              <a:rPr lang="es-MX" dirty="0" err="1"/>
              <a:t>Num</a:t>
            </a:r>
            <a:r>
              <a:rPr lang="es-MX" dirty="0"/>
              <a:t>. 2, Arts. 9, 10, 11.</a:t>
            </a:r>
          </a:p>
          <a:p>
            <a:pPr>
              <a:buFont typeface="Wingdings" panose="05000000000000000000" pitchFamily="2" charset="2"/>
              <a:buChar char="§"/>
            </a:pPr>
            <a:r>
              <a:rPr lang="es-MX" dirty="0"/>
              <a:t> Ley Orgánica electoral y de organizaciones políticas (Código de la Democracia)  (2009) Arts. 1, 9, 18, 97, 168, 169, 199.</a:t>
            </a:r>
          </a:p>
          <a:p>
            <a:pPr>
              <a:buFont typeface="Wingdings" panose="05000000000000000000" pitchFamily="2" charset="2"/>
              <a:buChar char="§"/>
            </a:pPr>
            <a:r>
              <a:rPr lang="es-MX" dirty="0"/>
              <a:t> Código Orgánico de Planificación y Finanzas Públicas. (2010). Arts. 2, 5, 13, 19, 42, 73, 110, 121, 148, 159, 174, 175, 177.</a:t>
            </a:r>
          </a:p>
          <a:p>
            <a:pPr>
              <a:buFont typeface="Wingdings" panose="05000000000000000000" pitchFamily="2" charset="2"/>
              <a:buChar char="§"/>
            </a:pPr>
            <a:r>
              <a:rPr lang="es-MX" dirty="0"/>
              <a:t> Ley Orgánica de transparencia y acceso a la información pública (2004). Arts. 1, 3, 4, 5, 7, 8, 9, 23</a:t>
            </a:r>
          </a:p>
          <a:p>
            <a:pPr>
              <a:buFont typeface="Wingdings" panose="05000000000000000000" pitchFamily="2" charset="2"/>
              <a:buChar char="§"/>
            </a:pPr>
            <a:r>
              <a:rPr lang="es-MX" dirty="0"/>
              <a:t> Código Orgánico de Organización Territorial Autonomía y Descentralización (2010). Arts. 50. 60, 70, 277, 282, 285</a:t>
            </a:r>
            <a:endParaRPr lang="es-EC" dirty="0"/>
          </a:p>
        </p:txBody>
      </p:sp>
      <p:pic>
        <p:nvPicPr>
          <p:cNvPr id="4" name="Imagen 3">
            <a:extLst>
              <a:ext uri="{FF2B5EF4-FFF2-40B4-BE49-F238E27FC236}">
                <a16:creationId xmlns:a16="http://schemas.microsoft.com/office/drawing/2014/main" id="{A4A028D8-55F7-4FF4-98BA-8842954DB2DE}"/>
              </a:ext>
            </a:extLst>
          </p:cNvPr>
          <p:cNvPicPr>
            <a:picLocks noChangeAspect="1"/>
          </p:cNvPicPr>
          <p:nvPr/>
        </p:nvPicPr>
        <p:blipFill rotWithShape="1">
          <a:blip r:embed="rId2"/>
          <a:srcRect l="2299" t="9456" r="3073" b="8108"/>
          <a:stretch/>
        </p:blipFill>
        <p:spPr bwMode="auto">
          <a:xfrm>
            <a:off x="391688" y="240848"/>
            <a:ext cx="2037736" cy="1006962"/>
          </a:xfrm>
          <a:prstGeom prst="rect">
            <a:avLst/>
          </a:prstGeom>
          <a:noFill/>
          <a:ln>
            <a:noFill/>
          </a:ln>
          <a:extLst>
            <a:ext uri="{53640926-AAD7-44D8-BBD7-CCE9431645EC}">
              <a14:shadowObscured xmlns:a14="http://schemas.microsoft.com/office/drawing/2010/main"/>
            </a:ext>
          </a:extLst>
        </p:spPr>
      </p:pic>
      <p:pic>
        <p:nvPicPr>
          <p:cNvPr id="5" name="Imagen 4" descr="Texto&#10;&#10;Descripción generada automáticamente">
            <a:extLst>
              <a:ext uri="{FF2B5EF4-FFF2-40B4-BE49-F238E27FC236}">
                <a16:creationId xmlns:a16="http://schemas.microsoft.com/office/drawing/2014/main" id="{0D7A21DA-E79A-46E9-B379-E56FB090346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50936"/>
          <a:stretch/>
        </p:blipFill>
        <p:spPr bwMode="auto">
          <a:xfrm>
            <a:off x="3480491" y="333895"/>
            <a:ext cx="1793240" cy="728980"/>
          </a:xfrm>
          <a:prstGeom prst="rect">
            <a:avLst/>
          </a:prstGeom>
          <a:noFill/>
          <a:ln>
            <a:noFill/>
          </a:ln>
          <a:extLst>
            <a:ext uri="{53640926-AAD7-44D8-BBD7-CCE9431645EC}">
              <a14:shadowObscured xmlns:a14="http://schemas.microsoft.com/office/drawing/2010/main"/>
            </a:ext>
          </a:extLst>
        </p:spPr>
      </p:pic>
      <p:pic>
        <p:nvPicPr>
          <p:cNvPr id="6" name="Imagen 5" descr="Icono&#10;&#10;Descripción generada automáticamente">
            <a:extLst>
              <a:ext uri="{FF2B5EF4-FFF2-40B4-BE49-F238E27FC236}">
                <a16:creationId xmlns:a16="http://schemas.microsoft.com/office/drawing/2014/main" id="{2F8BC22E-9FB8-4029-B84D-CF63BD8B798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46439" y="282143"/>
            <a:ext cx="671830" cy="800100"/>
          </a:xfrm>
          <a:prstGeom prst="rect">
            <a:avLst/>
          </a:prstGeom>
        </p:spPr>
      </p:pic>
      <p:pic>
        <p:nvPicPr>
          <p:cNvPr id="7" name="Imagen 6" descr="Imagen que contiene Texto&#10;&#10;Descripción generada automáticamente">
            <a:extLst>
              <a:ext uri="{FF2B5EF4-FFF2-40B4-BE49-F238E27FC236}">
                <a16:creationId xmlns:a16="http://schemas.microsoft.com/office/drawing/2014/main" id="{2062C53D-D11B-4F93-B857-ED6CEB309B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8269" y="347548"/>
            <a:ext cx="1792796" cy="800100"/>
          </a:xfrm>
          <a:prstGeom prst="rect">
            <a:avLst/>
          </a:prstGeom>
        </p:spPr>
      </p:pic>
      <p:pic>
        <p:nvPicPr>
          <p:cNvPr id="8" name="Imagen 7" descr="Logotipo&#10;&#10;Descripción generada automáticamente">
            <a:extLst>
              <a:ext uri="{FF2B5EF4-FFF2-40B4-BE49-F238E27FC236}">
                <a16:creationId xmlns:a16="http://schemas.microsoft.com/office/drawing/2014/main" id="{70395D4B-CAF7-435C-8828-43DA67EB6E1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846141" y="282143"/>
            <a:ext cx="1644539" cy="801222"/>
          </a:xfrm>
          <a:prstGeom prst="rect">
            <a:avLst/>
          </a:prstGeom>
        </p:spPr>
      </p:pic>
    </p:spTree>
    <p:extLst>
      <p:ext uri="{BB962C8B-B14F-4D97-AF65-F5344CB8AC3E}">
        <p14:creationId xmlns:p14="http://schemas.microsoft.com/office/powerpoint/2010/main" val="17094627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FC11FF-8A06-47F4-8B71-1B51772D40DF}"/>
              </a:ext>
            </a:extLst>
          </p:cNvPr>
          <p:cNvSpPr>
            <a:spLocks noGrp="1"/>
          </p:cNvSpPr>
          <p:nvPr>
            <p:ph type="title"/>
          </p:nvPr>
        </p:nvSpPr>
        <p:spPr/>
        <p:txBody>
          <a:bodyPr/>
          <a:lstStyle/>
          <a:p>
            <a:r>
              <a:rPr lang="es-MX" dirty="0"/>
              <a:t>Retos: </a:t>
            </a:r>
            <a:endParaRPr lang="es-EC" dirty="0"/>
          </a:p>
        </p:txBody>
      </p:sp>
      <p:sp>
        <p:nvSpPr>
          <p:cNvPr id="3" name="Marcador de contenido 2">
            <a:extLst>
              <a:ext uri="{FF2B5EF4-FFF2-40B4-BE49-F238E27FC236}">
                <a16:creationId xmlns:a16="http://schemas.microsoft.com/office/drawing/2014/main" id="{760561BA-0370-4AE8-ACC7-F7724321B2BA}"/>
              </a:ext>
            </a:extLst>
          </p:cNvPr>
          <p:cNvSpPr>
            <a:spLocks noGrp="1"/>
          </p:cNvSpPr>
          <p:nvPr>
            <p:ph idx="1"/>
          </p:nvPr>
        </p:nvSpPr>
        <p:spPr>
          <a:xfrm>
            <a:off x="1097280" y="1926077"/>
            <a:ext cx="7073954" cy="4293212"/>
          </a:xfrm>
        </p:spPr>
        <p:txBody>
          <a:bodyPr>
            <a:normAutofit fontScale="92500"/>
          </a:bodyPr>
          <a:lstStyle/>
          <a:p>
            <a:pPr>
              <a:buFont typeface="Wingdings" panose="05000000000000000000" pitchFamily="2" charset="2"/>
              <a:buChar char="§"/>
            </a:pPr>
            <a:r>
              <a:rPr lang="es-MX" sz="2400" dirty="0"/>
              <a:t> El enfoque de igualdad en el proceso de Rendición de cuentas debe ser incorporado, considerando la condición de discriminación en la que se encuentran los grupos vulnerables. El GAD debe hacer un esfuerzo por promover la inclusión con enfoques de igualdad.</a:t>
            </a:r>
          </a:p>
          <a:p>
            <a:pPr>
              <a:buFont typeface="Wingdings" panose="05000000000000000000" pitchFamily="2" charset="2"/>
              <a:buChar char="§"/>
            </a:pPr>
            <a:r>
              <a:rPr lang="es-MX" sz="2400" dirty="0"/>
              <a:t> La ACL debe ser autónoma de las autoridades de los GAD y sus peticiones deben ser respetadas.</a:t>
            </a:r>
          </a:p>
          <a:p>
            <a:pPr>
              <a:buFont typeface="Wingdings" panose="05000000000000000000" pitchFamily="2" charset="2"/>
              <a:buChar char="§"/>
            </a:pPr>
            <a:r>
              <a:rPr lang="es-MX" sz="2400" dirty="0"/>
              <a:t> Para el GAD la Rendición de Cuentas ha sido considerada un requisito formal, sin comprender que le ayuda en su gobernanza.</a:t>
            </a:r>
          </a:p>
          <a:p>
            <a:pPr>
              <a:buFont typeface="Wingdings" panose="05000000000000000000" pitchFamily="2" charset="2"/>
              <a:buChar char="§"/>
            </a:pPr>
            <a:r>
              <a:rPr lang="es-MX" sz="2400" dirty="0"/>
              <a:t> El GAD debe esforzarse por informar y formar a la ciudadanía para que haya una fuerte participación ciudadana</a:t>
            </a:r>
            <a:r>
              <a:rPr lang="es-MX" dirty="0"/>
              <a:t>. </a:t>
            </a:r>
            <a:endParaRPr lang="es-EC" dirty="0"/>
          </a:p>
        </p:txBody>
      </p:sp>
      <p:pic>
        <p:nvPicPr>
          <p:cNvPr id="4" name="Imagen 3">
            <a:extLst>
              <a:ext uri="{FF2B5EF4-FFF2-40B4-BE49-F238E27FC236}">
                <a16:creationId xmlns:a16="http://schemas.microsoft.com/office/drawing/2014/main" id="{ED9BC20F-F5BB-4732-85CD-30A2430D4906}"/>
              </a:ext>
            </a:extLst>
          </p:cNvPr>
          <p:cNvPicPr>
            <a:picLocks noChangeAspect="1"/>
          </p:cNvPicPr>
          <p:nvPr/>
        </p:nvPicPr>
        <p:blipFill>
          <a:blip r:embed="rId2"/>
          <a:stretch>
            <a:fillRect/>
          </a:stretch>
        </p:blipFill>
        <p:spPr>
          <a:xfrm>
            <a:off x="8976036" y="2529527"/>
            <a:ext cx="2973321" cy="2973321"/>
          </a:xfrm>
          <a:prstGeom prst="rect">
            <a:avLst/>
          </a:prstGeom>
        </p:spPr>
      </p:pic>
      <p:pic>
        <p:nvPicPr>
          <p:cNvPr id="5" name="Imagen 4" descr="Logotipo&#10;&#10;Descripción generada automáticamente">
            <a:extLst>
              <a:ext uri="{FF2B5EF4-FFF2-40B4-BE49-F238E27FC236}">
                <a16:creationId xmlns:a16="http://schemas.microsoft.com/office/drawing/2014/main" id="{02B5F506-C429-4497-B4D4-58684B2A75D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911398" y="-23282"/>
            <a:ext cx="1644539" cy="1006961"/>
          </a:xfrm>
          <a:prstGeom prst="rect">
            <a:avLst/>
          </a:prstGeom>
        </p:spPr>
      </p:pic>
      <p:pic>
        <p:nvPicPr>
          <p:cNvPr id="6" name="Imagen 5">
            <a:extLst>
              <a:ext uri="{FF2B5EF4-FFF2-40B4-BE49-F238E27FC236}">
                <a16:creationId xmlns:a16="http://schemas.microsoft.com/office/drawing/2014/main" id="{9655A0D1-5794-4E14-B1BD-E19F9BA823F6}"/>
              </a:ext>
            </a:extLst>
          </p:cNvPr>
          <p:cNvPicPr>
            <a:picLocks noChangeAspect="1"/>
          </p:cNvPicPr>
          <p:nvPr/>
        </p:nvPicPr>
        <p:blipFill rotWithShape="1">
          <a:blip r:embed="rId4"/>
          <a:srcRect l="2299" t="9456" r="3073" b="8108"/>
          <a:stretch/>
        </p:blipFill>
        <p:spPr bwMode="auto">
          <a:xfrm>
            <a:off x="391688" y="0"/>
            <a:ext cx="2037736" cy="1006962"/>
          </a:xfrm>
          <a:prstGeom prst="rect">
            <a:avLst/>
          </a:prstGeom>
          <a:noFill/>
          <a:ln>
            <a:noFill/>
          </a:ln>
          <a:extLst>
            <a:ext uri="{53640926-AAD7-44D8-BBD7-CCE9431645EC}">
              <a14:shadowObscured xmlns:a14="http://schemas.microsoft.com/office/drawing/2010/main"/>
            </a:ext>
          </a:extLst>
        </p:spPr>
      </p:pic>
      <p:pic>
        <p:nvPicPr>
          <p:cNvPr id="7" name="Imagen 6" descr="Texto&#10;&#10;Descripción generada automáticamente">
            <a:extLst>
              <a:ext uri="{FF2B5EF4-FFF2-40B4-BE49-F238E27FC236}">
                <a16:creationId xmlns:a16="http://schemas.microsoft.com/office/drawing/2014/main" id="{545A4AFD-BC8E-4554-B2FF-97F59F3F1E23}"/>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50936"/>
          <a:stretch/>
        </p:blipFill>
        <p:spPr bwMode="auto">
          <a:xfrm>
            <a:off x="3402669" y="-23282"/>
            <a:ext cx="1793240" cy="728980"/>
          </a:xfrm>
          <a:prstGeom prst="rect">
            <a:avLst/>
          </a:prstGeom>
          <a:noFill/>
          <a:ln>
            <a:noFill/>
          </a:ln>
          <a:extLst>
            <a:ext uri="{53640926-AAD7-44D8-BBD7-CCE9431645EC}">
              <a14:shadowObscured xmlns:a14="http://schemas.microsoft.com/office/drawing/2010/main"/>
            </a:ext>
          </a:extLst>
        </p:spPr>
      </p:pic>
      <p:pic>
        <p:nvPicPr>
          <p:cNvPr id="8" name="Imagen 7" descr="Icono&#10;&#10;Descripción generada automáticamente">
            <a:extLst>
              <a:ext uri="{FF2B5EF4-FFF2-40B4-BE49-F238E27FC236}">
                <a16:creationId xmlns:a16="http://schemas.microsoft.com/office/drawing/2014/main" id="{0B5A2A9F-811A-4F06-9C3B-68B8EC06918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169154" y="0"/>
            <a:ext cx="671830" cy="800100"/>
          </a:xfrm>
          <a:prstGeom prst="rect">
            <a:avLst/>
          </a:prstGeom>
        </p:spPr>
      </p:pic>
      <p:pic>
        <p:nvPicPr>
          <p:cNvPr id="9" name="Imagen 8" descr="Imagen que contiene Texto&#10;&#10;Descripción generada automáticamente">
            <a:extLst>
              <a:ext uri="{FF2B5EF4-FFF2-40B4-BE49-F238E27FC236}">
                <a16:creationId xmlns:a16="http://schemas.microsoft.com/office/drawing/2014/main" id="{417E354A-5409-436B-A23D-ED80545429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17831" y="0"/>
            <a:ext cx="1792796" cy="800100"/>
          </a:xfrm>
          <a:prstGeom prst="rect">
            <a:avLst/>
          </a:prstGeom>
        </p:spPr>
      </p:pic>
    </p:spTree>
    <p:extLst>
      <p:ext uri="{BB962C8B-B14F-4D97-AF65-F5344CB8AC3E}">
        <p14:creationId xmlns:p14="http://schemas.microsoft.com/office/powerpoint/2010/main" val="35043698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080480DB-339B-4AED-A1E0-FE39A8ACBC48}"/>
              </a:ext>
            </a:extLst>
          </p:cNvPr>
          <p:cNvSpPr>
            <a:spLocks noGrp="1"/>
          </p:cNvSpPr>
          <p:nvPr>
            <p:ph type="title"/>
          </p:nvPr>
        </p:nvSpPr>
        <p:spPr/>
        <p:txBody>
          <a:bodyPr>
            <a:normAutofit/>
          </a:bodyPr>
          <a:lstStyle/>
          <a:p>
            <a:r>
              <a:rPr lang="es-MX" sz="5400" b="1" dirty="0"/>
              <a:t>MECANISMOS DE CONTROL SOCIAL</a:t>
            </a:r>
            <a:endParaRPr lang="es-EC" sz="5400" b="1" dirty="0"/>
          </a:p>
        </p:txBody>
      </p:sp>
      <p:sp>
        <p:nvSpPr>
          <p:cNvPr id="8" name="Marcador de texto 7">
            <a:extLst>
              <a:ext uri="{FF2B5EF4-FFF2-40B4-BE49-F238E27FC236}">
                <a16:creationId xmlns:a16="http://schemas.microsoft.com/office/drawing/2014/main" id="{E6CB6C12-89D1-4D29-8D0E-40EB6BD3731D}"/>
              </a:ext>
            </a:extLst>
          </p:cNvPr>
          <p:cNvSpPr>
            <a:spLocks noGrp="1"/>
          </p:cNvSpPr>
          <p:nvPr>
            <p:ph type="body" idx="1"/>
          </p:nvPr>
        </p:nvSpPr>
        <p:spPr>
          <a:xfrm>
            <a:off x="1097280" y="4495659"/>
            <a:ext cx="9918050" cy="1143000"/>
          </a:xfrm>
        </p:spPr>
        <p:txBody>
          <a:bodyPr/>
          <a:lstStyle/>
          <a:p>
            <a:pPr algn="ctr"/>
            <a:r>
              <a:rPr lang="es-MX" dirty="0"/>
              <a:t>VEEDURÍA CIUDADANA, OBSERVATORIOS CIUDADANOS, COMITÉS DE USUARIOS</a:t>
            </a:r>
            <a:endParaRPr lang="es-EC" dirty="0"/>
          </a:p>
        </p:txBody>
      </p:sp>
      <p:pic>
        <p:nvPicPr>
          <p:cNvPr id="9" name="Imagen 8">
            <a:extLst>
              <a:ext uri="{FF2B5EF4-FFF2-40B4-BE49-F238E27FC236}">
                <a16:creationId xmlns:a16="http://schemas.microsoft.com/office/drawing/2014/main" id="{9ABF87B7-E017-4921-A5FC-C517CB2A9617}"/>
              </a:ext>
            </a:extLst>
          </p:cNvPr>
          <p:cNvPicPr>
            <a:picLocks noChangeAspect="1"/>
          </p:cNvPicPr>
          <p:nvPr/>
        </p:nvPicPr>
        <p:blipFill rotWithShape="1">
          <a:blip r:embed="rId2"/>
          <a:srcRect l="2299" t="9456" r="3073" b="8108"/>
          <a:stretch/>
        </p:blipFill>
        <p:spPr bwMode="auto">
          <a:xfrm>
            <a:off x="484313" y="286619"/>
            <a:ext cx="1852487" cy="915420"/>
          </a:xfrm>
          <a:prstGeom prst="rect">
            <a:avLst/>
          </a:prstGeom>
          <a:noFill/>
          <a:ln>
            <a:noFill/>
          </a:ln>
          <a:extLst>
            <a:ext uri="{53640926-AAD7-44D8-BBD7-CCE9431645EC}">
              <a14:shadowObscured xmlns:a14="http://schemas.microsoft.com/office/drawing/2010/main"/>
            </a:ext>
          </a:extLst>
        </p:spPr>
      </p:pic>
      <p:pic>
        <p:nvPicPr>
          <p:cNvPr id="10" name="Imagen 9" descr="Texto&#10;&#10;Descripción generada automáticamente">
            <a:extLst>
              <a:ext uri="{FF2B5EF4-FFF2-40B4-BE49-F238E27FC236}">
                <a16:creationId xmlns:a16="http://schemas.microsoft.com/office/drawing/2014/main" id="{FCA1169C-A52B-429E-8F12-2746AAA2C00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50936"/>
          <a:stretch/>
        </p:blipFill>
        <p:spPr bwMode="auto">
          <a:xfrm>
            <a:off x="3480491" y="333895"/>
            <a:ext cx="1793240" cy="728980"/>
          </a:xfrm>
          <a:prstGeom prst="rect">
            <a:avLst/>
          </a:prstGeom>
          <a:noFill/>
          <a:ln>
            <a:noFill/>
          </a:ln>
          <a:extLst>
            <a:ext uri="{53640926-AAD7-44D8-BBD7-CCE9431645EC}">
              <a14:shadowObscured xmlns:a14="http://schemas.microsoft.com/office/drawing/2010/main"/>
            </a:ext>
          </a:extLst>
        </p:spPr>
      </p:pic>
      <p:pic>
        <p:nvPicPr>
          <p:cNvPr id="11" name="Imagen 10" descr="Icono&#10;&#10;Descripción generada automáticamente">
            <a:extLst>
              <a:ext uri="{FF2B5EF4-FFF2-40B4-BE49-F238E27FC236}">
                <a16:creationId xmlns:a16="http://schemas.microsoft.com/office/drawing/2014/main" id="{7A34423D-08BC-44A8-B440-10D77E8D669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46439" y="282143"/>
            <a:ext cx="671830" cy="800100"/>
          </a:xfrm>
          <a:prstGeom prst="rect">
            <a:avLst/>
          </a:prstGeom>
        </p:spPr>
      </p:pic>
      <p:pic>
        <p:nvPicPr>
          <p:cNvPr id="12" name="Imagen 11" descr="Imagen que contiene Texto&#10;&#10;Descripción generada automáticamente">
            <a:extLst>
              <a:ext uri="{FF2B5EF4-FFF2-40B4-BE49-F238E27FC236}">
                <a16:creationId xmlns:a16="http://schemas.microsoft.com/office/drawing/2014/main" id="{0CAB0E7B-A812-4564-A89C-84A21D9E53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8269" y="347548"/>
            <a:ext cx="1792796" cy="800100"/>
          </a:xfrm>
          <a:prstGeom prst="rect">
            <a:avLst/>
          </a:prstGeom>
        </p:spPr>
      </p:pic>
      <p:pic>
        <p:nvPicPr>
          <p:cNvPr id="13" name="Imagen 12" descr="Logotipo&#10;&#10;Descripción generada automáticamente">
            <a:extLst>
              <a:ext uri="{FF2B5EF4-FFF2-40B4-BE49-F238E27FC236}">
                <a16:creationId xmlns:a16="http://schemas.microsoft.com/office/drawing/2014/main" id="{01D23A2B-7A94-4183-92C5-196C976BCF9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846141" y="282142"/>
            <a:ext cx="1878933" cy="915419"/>
          </a:xfrm>
          <a:prstGeom prst="rect">
            <a:avLst/>
          </a:prstGeom>
        </p:spPr>
      </p:pic>
      <p:pic>
        <p:nvPicPr>
          <p:cNvPr id="2" name="Imagen 1">
            <a:extLst>
              <a:ext uri="{FF2B5EF4-FFF2-40B4-BE49-F238E27FC236}">
                <a16:creationId xmlns:a16="http://schemas.microsoft.com/office/drawing/2014/main" id="{C1C5AF50-FA22-4DC2-B38F-13822F6CCFF5}"/>
              </a:ext>
            </a:extLst>
          </p:cNvPr>
          <p:cNvPicPr>
            <a:picLocks noChangeAspect="1"/>
          </p:cNvPicPr>
          <p:nvPr/>
        </p:nvPicPr>
        <p:blipFill>
          <a:blip r:embed="rId7"/>
          <a:stretch>
            <a:fillRect/>
          </a:stretch>
        </p:blipFill>
        <p:spPr>
          <a:xfrm>
            <a:off x="4556069" y="1474279"/>
            <a:ext cx="2362200" cy="1933575"/>
          </a:xfrm>
          <a:prstGeom prst="rect">
            <a:avLst/>
          </a:prstGeom>
        </p:spPr>
      </p:pic>
    </p:spTree>
    <p:extLst>
      <p:ext uri="{BB962C8B-B14F-4D97-AF65-F5344CB8AC3E}">
        <p14:creationId xmlns:p14="http://schemas.microsoft.com/office/powerpoint/2010/main" val="31347061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FC4294F-EF0D-41BE-8917-6824111E0CB7}"/>
              </a:ext>
            </a:extLst>
          </p:cNvPr>
          <p:cNvSpPr>
            <a:spLocks noGrp="1"/>
          </p:cNvSpPr>
          <p:nvPr>
            <p:ph type="title"/>
          </p:nvPr>
        </p:nvSpPr>
        <p:spPr>
          <a:xfrm>
            <a:off x="1217239" y="798466"/>
            <a:ext cx="10058400" cy="1057422"/>
          </a:xfrm>
        </p:spPr>
        <p:txBody>
          <a:bodyPr/>
          <a:lstStyle/>
          <a:p>
            <a:r>
              <a:rPr lang="es-MX" b="1" dirty="0"/>
              <a:t>VEEDURÍA CIUDADANA</a:t>
            </a:r>
            <a:endParaRPr lang="es-EC" b="1" dirty="0"/>
          </a:p>
        </p:txBody>
      </p:sp>
      <p:sp>
        <p:nvSpPr>
          <p:cNvPr id="6" name="Marcador de contenido 5">
            <a:extLst>
              <a:ext uri="{FF2B5EF4-FFF2-40B4-BE49-F238E27FC236}">
                <a16:creationId xmlns:a16="http://schemas.microsoft.com/office/drawing/2014/main" id="{C18CCC4E-E9AC-4CBE-9495-013C51E503CF}"/>
              </a:ext>
            </a:extLst>
          </p:cNvPr>
          <p:cNvSpPr>
            <a:spLocks noGrp="1"/>
          </p:cNvSpPr>
          <p:nvPr>
            <p:ph sz="half" idx="2"/>
          </p:nvPr>
        </p:nvSpPr>
        <p:spPr>
          <a:xfrm>
            <a:off x="6705600" y="2094439"/>
            <a:ext cx="4572000" cy="4083623"/>
          </a:xfrm>
          <a:solidFill>
            <a:schemeClr val="accent4">
              <a:lumMod val="20000"/>
              <a:lumOff val="80000"/>
            </a:schemeClr>
          </a:solidFill>
          <a:ln>
            <a:solidFill>
              <a:schemeClr val="tx1"/>
            </a:solidFill>
          </a:ln>
        </p:spPr>
        <p:txBody>
          <a:bodyPr>
            <a:normAutofit fontScale="92500" lnSpcReduction="20000"/>
          </a:bodyPr>
          <a:lstStyle/>
          <a:p>
            <a:pPr marL="0" indent="0">
              <a:buNone/>
            </a:pPr>
            <a:r>
              <a:rPr lang="es-MX" b="1" dirty="0">
                <a:solidFill>
                  <a:schemeClr val="tx1"/>
                </a:solidFill>
                <a:cs typeface="Calibri" panose="020F0502020204030204" pitchFamily="34" charset="0"/>
              </a:rPr>
              <a:t>Funcionamiento: </a:t>
            </a:r>
          </a:p>
          <a:p>
            <a:pPr>
              <a:buFont typeface="Wingdings" panose="05000000000000000000" pitchFamily="2" charset="2"/>
              <a:buChar char="§"/>
            </a:pPr>
            <a:r>
              <a:rPr lang="es-MX" dirty="0">
                <a:solidFill>
                  <a:schemeClr val="tx1"/>
                </a:solidFill>
                <a:cs typeface="Calibri" panose="020F0502020204030204" pitchFamily="34" charset="0"/>
              </a:rPr>
              <a:t> Convoca el </a:t>
            </a:r>
            <a:r>
              <a:rPr lang="es-MX" dirty="0" err="1" smtClean="0">
                <a:solidFill>
                  <a:schemeClr val="tx1"/>
                </a:solidFill>
                <a:cs typeface="Calibri" panose="020F0502020204030204" pitchFamily="34" charset="0"/>
              </a:rPr>
              <a:t>CPCCS</a:t>
            </a:r>
            <a:r>
              <a:rPr lang="es-MX" dirty="0" smtClean="0">
                <a:solidFill>
                  <a:schemeClr val="tx1"/>
                </a:solidFill>
                <a:cs typeface="Calibri" panose="020F0502020204030204" pitchFamily="34" charset="0"/>
              </a:rPr>
              <a:t> </a:t>
            </a:r>
            <a:endParaRPr lang="es-MX" dirty="0">
              <a:solidFill>
                <a:schemeClr val="tx1"/>
              </a:solidFill>
              <a:cs typeface="Calibri" panose="020F0502020204030204" pitchFamily="34" charset="0"/>
            </a:endParaRPr>
          </a:p>
          <a:p>
            <a:pPr>
              <a:buFont typeface="Wingdings" panose="05000000000000000000" pitchFamily="2" charset="2"/>
              <a:buChar char="§"/>
            </a:pPr>
            <a:r>
              <a:rPr lang="es-MX" dirty="0">
                <a:solidFill>
                  <a:schemeClr val="tx1"/>
                </a:solidFill>
                <a:cs typeface="Calibri" panose="020F0502020204030204" pitchFamily="34" charset="0"/>
              </a:rPr>
              <a:t> La ciudadanía debe llenar un formulario de inscripción </a:t>
            </a:r>
          </a:p>
          <a:p>
            <a:pPr>
              <a:buFont typeface="Wingdings" panose="05000000000000000000" pitchFamily="2" charset="2"/>
              <a:buChar char="§"/>
            </a:pPr>
            <a:r>
              <a:rPr lang="es-MX" dirty="0">
                <a:solidFill>
                  <a:schemeClr val="tx1"/>
                </a:solidFill>
              </a:rPr>
              <a:t> Participan ecuatorianos o extranjeros en situación migratoria regular y </a:t>
            </a:r>
            <a:r>
              <a:rPr lang="es-MX" dirty="0">
                <a:solidFill>
                  <a:schemeClr val="tx1"/>
                </a:solidFill>
                <a:cs typeface="Calibri" panose="020F0502020204030204" pitchFamily="34" charset="0"/>
              </a:rPr>
              <a:t>organizaciones</a:t>
            </a:r>
            <a:r>
              <a:rPr lang="es-MX" dirty="0">
                <a:solidFill>
                  <a:schemeClr val="tx1"/>
                </a:solidFill>
              </a:rPr>
              <a:t> reconocidas.</a:t>
            </a:r>
          </a:p>
          <a:p>
            <a:pPr>
              <a:buFont typeface="Wingdings" panose="05000000000000000000" pitchFamily="2" charset="2"/>
              <a:buChar char="§"/>
            </a:pPr>
            <a:r>
              <a:rPr lang="es-MX" dirty="0">
                <a:solidFill>
                  <a:schemeClr val="tx1"/>
                </a:solidFill>
              </a:rPr>
              <a:t> Hay inhabilidades para ser veedor:</a:t>
            </a:r>
          </a:p>
          <a:p>
            <a:pPr marL="292608" lvl="1" indent="0">
              <a:buNone/>
            </a:pPr>
            <a:r>
              <a:rPr lang="es-MX" dirty="0">
                <a:solidFill>
                  <a:schemeClr val="tx1"/>
                </a:solidFill>
              </a:rPr>
              <a:t>Tener interés en las obras, vinculación familiar con el contratista, ser funcionario público relacionado con la obra, adeudar pensiones alimenticias, no haber cumplido con rehabilitación por violencia intrafamiliar, pertenecer a otra veeduría; ser autoridad electa o pertenecer a un partido político.</a:t>
            </a:r>
            <a:endParaRPr lang="es-EC" dirty="0">
              <a:solidFill>
                <a:schemeClr val="tx1"/>
              </a:solidFill>
            </a:endParaRPr>
          </a:p>
        </p:txBody>
      </p:sp>
      <p:pic>
        <p:nvPicPr>
          <p:cNvPr id="7" name="Imagen 6" descr="Logotipo&#10;&#10;Descripción generada automáticamente">
            <a:extLst>
              <a:ext uri="{FF2B5EF4-FFF2-40B4-BE49-F238E27FC236}">
                <a16:creationId xmlns:a16="http://schemas.microsoft.com/office/drawing/2014/main" id="{B4C24EB0-99A5-4BB5-A6DD-6D016FC928C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827346" y="-17179"/>
            <a:ext cx="1878933" cy="915419"/>
          </a:xfrm>
          <a:prstGeom prst="rect">
            <a:avLst/>
          </a:prstGeom>
        </p:spPr>
      </p:pic>
      <p:pic>
        <p:nvPicPr>
          <p:cNvPr id="8" name="Imagen 7">
            <a:extLst>
              <a:ext uri="{FF2B5EF4-FFF2-40B4-BE49-F238E27FC236}">
                <a16:creationId xmlns:a16="http://schemas.microsoft.com/office/drawing/2014/main" id="{683A6A1E-ABA3-47C5-89B3-9FDF5986E72D}"/>
              </a:ext>
            </a:extLst>
          </p:cNvPr>
          <p:cNvPicPr>
            <a:picLocks noChangeAspect="1"/>
          </p:cNvPicPr>
          <p:nvPr/>
        </p:nvPicPr>
        <p:blipFill rotWithShape="1">
          <a:blip r:embed="rId3"/>
          <a:srcRect l="2299" t="9456" r="3073" b="8108"/>
          <a:stretch/>
        </p:blipFill>
        <p:spPr bwMode="auto">
          <a:xfrm>
            <a:off x="376306" y="82594"/>
            <a:ext cx="1852487" cy="915420"/>
          </a:xfrm>
          <a:prstGeom prst="rect">
            <a:avLst/>
          </a:prstGeom>
          <a:noFill/>
          <a:ln>
            <a:noFill/>
          </a:ln>
          <a:extLst>
            <a:ext uri="{53640926-AAD7-44D8-BBD7-CCE9431645EC}">
              <a14:shadowObscured xmlns:a14="http://schemas.microsoft.com/office/drawing/2010/main"/>
            </a:ext>
          </a:extLst>
        </p:spPr>
      </p:pic>
      <p:pic>
        <p:nvPicPr>
          <p:cNvPr id="9" name="Imagen 8" descr="Texto&#10;&#10;Descripción generada automáticamente">
            <a:extLst>
              <a:ext uri="{FF2B5EF4-FFF2-40B4-BE49-F238E27FC236}">
                <a16:creationId xmlns:a16="http://schemas.microsoft.com/office/drawing/2014/main" id="{E553DC49-5202-417B-8923-699A9BBE52F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50936"/>
          <a:stretch/>
        </p:blipFill>
        <p:spPr bwMode="auto">
          <a:xfrm>
            <a:off x="3220664" y="83891"/>
            <a:ext cx="1793240" cy="728980"/>
          </a:xfrm>
          <a:prstGeom prst="rect">
            <a:avLst/>
          </a:prstGeom>
          <a:noFill/>
          <a:ln>
            <a:noFill/>
          </a:ln>
          <a:extLst>
            <a:ext uri="{53640926-AAD7-44D8-BBD7-CCE9431645EC}">
              <a14:shadowObscured xmlns:a14="http://schemas.microsoft.com/office/drawing/2010/main"/>
            </a:ext>
          </a:extLst>
        </p:spPr>
      </p:pic>
      <p:pic>
        <p:nvPicPr>
          <p:cNvPr id="10" name="Imagen 9" descr="Icono&#10;&#10;Descripción generada automáticamente">
            <a:extLst>
              <a:ext uri="{FF2B5EF4-FFF2-40B4-BE49-F238E27FC236}">
                <a16:creationId xmlns:a16="http://schemas.microsoft.com/office/drawing/2014/main" id="{10C1B1A3-7F6F-4080-BDB6-82BD715DE7B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161888" y="53500"/>
            <a:ext cx="671830" cy="800100"/>
          </a:xfrm>
          <a:prstGeom prst="rect">
            <a:avLst/>
          </a:prstGeom>
        </p:spPr>
      </p:pic>
      <p:pic>
        <p:nvPicPr>
          <p:cNvPr id="11" name="Imagen 10" descr="Imagen que contiene Texto&#10;&#10;Descripción generada automáticamente">
            <a:extLst>
              <a:ext uri="{FF2B5EF4-FFF2-40B4-BE49-F238E27FC236}">
                <a16:creationId xmlns:a16="http://schemas.microsoft.com/office/drawing/2014/main" id="{3E426799-E05A-4347-A8C4-06BA4C1CAC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9992" y="82594"/>
            <a:ext cx="1792796" cy="800100"/>
          </a:xfrm>
          <a:prstGeom prst="rect">
            <a:avLst/>
          </a:prstGeom>
        </p:spPr>
      </p:pic>
      <p:pic>
        <p:nvPicPr>
          <p:cNvPr id="2" name="Imagen 1">
            <a:extLst>
              <a:ext uri="{FF2B5EF4-FFF2-40B4-BE49-F238E27FC236}">
                <a16:creationId xmlns:a16="http://schemas.microsoft.com/office/drawing/2014/main" id="{CD536578-1950-44EF-B7B5-BEFD21AEEC48}"/>
              </a:ext>
            </a:extLst>
          </p:cNvPr>
          <p:cNvPicPr>
            <a:picLocks noChangeAspect="1"/>
          </p:cNvPicPr>
          <p:nvPr/>
        </p:nvPicPr>
        <p:blipFill>
          <a:blip r:embed="rId7"/>
          <a:stretch>
            <a:fillRect/>
          </a:stretch>
        </p:blipFill>
        <p:spPr>
          <a:xfrm>
            <a:off x="2251766" y="2039085"/>
            <a:ext cx="2457450" cy="1857375"/>
          </a:xfrm>
          <a:prstGeom prst="rect">
            <a:avLst/>
          </a:prstGeom>
        </p:spPr>
      </p:pic>
      <p:sp>
        <p:nvSpPr>
          <p:cNvPr id="3" name="Rectángulo 2">
            <a:extLst>
              <a:ext uri="{FF2B5EF4-FFF2-40B4-BE49-F238E27FC236}">
                <a16:creationId xmlns:a16="http://schemas.microsoft.com/office/drawing/2014/main" id="{EDF7C48D-BD43-455C-866C-5EEF2E0916D9}"/>
              </a:ext>
            </a:extLst>
          </p:cNvPr>
          <p:cNvSpPr/>
          <p:nvPr/>
        </p:nvSpPr>
        <p:spPr>
          <a:xfrm>
            <a:off x="1065537" y="4198186"/>
            <a:ext cx="4913232" cy="1979875"/>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b="0" i="0" dirty="0">
                <a:solidFill>
                  <a:srgbClr val="000000"/>
                </a:solidFill>
                <a:effectLst/>
                <a:cs typeface="Calibri" panose="020F0502020204030204" pitchFamily="34" charset="0"/>
              </a:rPr>
              <a:t>La veeduría ciudadana es un mecanismo de </a:t>
            </a:r>
            <a:r>
              <a:rPr lang="es-MX" i="0" dirty="0">
                <a:solidFill>
                  <a:srgbClr val="000000"/>
                </a:solidFill>
                <a:effectLst/>
                <a:cs typeface="Calibri" panose="020F0502020204030204" pitchFamily="34" charset="0"/>
              </a:rPr>
              <a:t>control social, mediante el cual los ciudadanos y ciudadanas vigilan, fiscalizan y controlan la administración y gestión de lo público y también del sector privado que maneje recursos públicos o desarrolle actividades de interés público.</a:t>
            </a:r>
            <a:endParaRPr lang="es-EC" dirty="0"/>
          </a:p>
        </p:txBody>
      </p:sp>
    </p:spTree>
    <p:extLst>
      <p:ext uri="{BB962C8B-B14F-4D97-AF65-F5344CB8AC3E}">
        <p14:creationId xmlns:p14="http://schemas.microsoft.com/office/powerpoint/2010/main" val="10348050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9311D3-9F52-4562-8DDC-46D1C822EE2E}"/>
              </a:ext>
            </a:extLst>
          </p:cNvPr>
          <p:cNvSpPr>
            <a:spLocks noGrp="1"/>
          </p:cNvSpPr>
          <p:nvPr>
            <p:ph type="title"/>
          </p:nvPr>
        </p:nvSpPr>
        <p:spPr>
          <a:xfrm>
            <a:off x="1097280" y="821940"/>
            <a:ext cx="10058400" cy="915420"/>
          </a:xfrm>
        </p:spPr>
        <p:txBody>
          <a:bodyPr/>
          <a:lstStyle/>
          <a:p>
            <a:r>
              <a:rPr lang="es-MX" b="1" dirty="0"/>
              <a:t>OBSERVATORIOS CIUDADANOS </a:t>
            </a:r>
            <a:endParaRPr lang="es-EC" b="1" dirty="0"/>
          </a:p>
        </p:txBody>
      </p:sp>
      <p:sp>
        <p:nvSpPr>
          <p:cNvPr id="3" name="Marcador de contenido 2">
            <a:extLst>
              <a:ext uri="{FF2B5EF4-FFF2-40B4-BE49-F238E27FC236}">
                <a16:creationId xmlns:a16="http://schemas.microsoft.com/office/drawing/2014/main" id="{7E3DD0D5-7292-4570-9D8E-493E49670D25}"/>
              </a:ext>
            </a:extLst>
          </p:cNvPr>
          <p:cNvSpPr>
            <a:spLocks noGrp="1"/>
          </p:cNvSpPr>
          <p:nvPr>
            <p:ph idx="1"/>
          </p:nvPr>
        </p:nvSpPr>
        <p:spPr>
          <a:xfrm>
            <a:off x="1097280" y="2126512"/>
            <a:ext cx="6568117" cy="4138100"/>
          </a:xfrm>
        </p:spPr>
        <p:txBody>
          <a:bodyPr>
            <a:normAutofit/>
          </a:bodyPr>
          <a:lstStyle/>
          <a:p>
            <a:pPr>
              <a:buFont typeface="Arial" panose="020B0604020202020204" pitchFamily="34" charset="0"/>
              <a:buChar char="•"/>
            </a:pPr>
            <a:r>
              <a:rPr lang="es-MX" dirty="0"/>
              <a:t> Es un mecanismo de CONTROL SOCIAL, constituido por ciudadanos/as y organizaciones interesados en elaborar junto con la academia y expertos, diagnósticos, seguimiento técnico e independiente para impulsar, evaluar, monitorear y vigilar el cumplimiento de la política pública. </a:t>
            </a:r>
          </a:p>
          <a:p>
            <a:pPr>
              <a:buFont typeface="Arial" panose="020B0604020202020204" pitchFamily="34" charset="0"/>
              <a:buChar char="•"/>
            </a:pPr>
            <a:r>
              <a:rPr lang="es-MX" dirty="0"/>
              <a:t> Quienes participan no deben tener conflicto de intereses con la política pública a ser observada. </a:t>
            </a:r>
          </a:p>
          <a:p>
            <a:r>
              <a:rPr lang="es-MX" b="1" i="0" dirty="0">
                <a:solidFill>
                  <a:srgbClr val="333333"/>
                </a:solidFill>
                <a:effectLst/>
              </a:rPr>
              <a:t>Ejemplo:</a:t>
            </a:r>
          </a:p>
          <a:p>
            <a:r>
              <a:rPr lang="es-MX" b="0" i="0" dirty="0">
                <a:solidFill>
                  <a:srgbClr val="333333"/>
                </a:solidFill>
                <a:effectLst/>
              </a:rPr>
              <a:t>Observatorio ciudadano para vigilar el cumplimiento de la política pública: garantizar el derecho a la salud integral, gratuita y de calidad, en la ciudad de Guayaquil</a:t>
            </a:r>
            <a:endParaRPr lang="es-EC" dirty="0"/>
          </a:p>
          <a:p>
            <a:pPr>
              <a:buFont typeface="Arial" panose="020B0604020202020204" pitchFamily="34" charset="0"/>
              <a:buChar char="•"/>
            </a:pPr>
            <a:endParaRPr lang="es-EC" dirty="0"/>
          </a:p>
        </p:txBody>
      </p:sp>
      <p:pic>
        <p:nvPicPr>
          <p:cNvPr id="10" name="Imagen 9">
            <a:extLst>
              <a:ext uri="{FF2B5EF4-FFF2-40B4-BE49-F238E27FC236}">
                <a16:creationId xmlns:a16="http://schemas.microsoft.com/office/drawing/2014/main" id="{C4AEEF89-FC7B-4FFA-B542-C474ABFCCF48}"/>
              </a:ext>
            </a:extLst>
          </p:cNvPr>
          <p:cNvPicPr>
            <a:picLocks noChangeAspect="1"/>
          </p:cNvPicPr>
          <p:nvPr/>
        </p:nvPicPr>
        <p:blipFill rotWithShape="1">
          <a:blip r:embed="rId2"/>
          <a:srcRect l="2299" t="9456" r="3073" b="8108"/>
          <a:stretch/>
        </p:blipFill>
        <p:spPr bwMode="auto">
          <a:xfrm>
            <a:off x="527886" y="67494"/>
            <a:ext cx="1852487" cy="915420"/>
          </a:xfrm>
          <a:prstGeom prst="rect">
            <a:avLst/>
          </a:prstGeom>
          <a:noFill/>
          <a:ln>
            <a:noFill/>
          </a:ln>
          <a:extLst>
            <a:ext uri="{53640926-AAD7-44D8-BBD7-CCE9431645EC}">
              <a14:shadowObscured xmlns:a14="http://schemas.microsoft.com/office/drawing/2010/main"/>
            </a:ext>
          </a:extLst>
        </p:spPr>
      </p:pic>
      <p:pic>
        <p:nvPicPr>
          <p:cNvPr id="11" name="Imagen 10" descr="Texto&#10;&#10;Descripción generada automáticamente">
            <a:extLst>
              <a:ext uri="{FF2B5EF4-FFF2-40B4-BE49-F238E27FC236}">
                <a16:creationId xmlns:a16="http://schemas.microsoft.com/office/drawing/2014/main" id="{0D313521-290A-4C30-ADC9-82E00829E13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50936"/>
          <a:stretch/>
        </p:blipFill>
        <p:spPr bwMode="auto">
          <a:xfrm>
            <a:off x="3359740" y="57096"/>
            <a:ext cx="1793240" cy="728980"/>
          </a:xfrm>
          <a:prstGeom prst="rect">
            <a:avLst/>
          </a:prstGeom>
          <a:noFill/>
          <a:ln>
            <a:noFill/>
          </a:ln>
          <a:extLst>
            <a:ext uri="{53640926-AAD7-44D8-BBD7-CCE9431645EC}">
              <a14:shadowObscured xmlns:a14="http://schemas.microsoft.com/office/drawing/2010/main"/>
            </a:ext>
          </a:extLst>
        </p:spPr>
      </p:pic>
      <p:pic>
        <p:nvPicPr>
          <p:cNvPr id="12" name="Imagen 11" descr="Icono&#10;&#10;Descripción generada automáticamente">
            <a:extLst>
              <a:ext uri="{FF2B5EF4-FFF2-40B4-BE49-F238E27FC236}">
                <a16:creationId xmlns:a16="http://schemas.microsoft.com/office/drawing/2014/main" id="{F33AB431-8EAC-4331-8FCA-32C9013E696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126480" y="3908"/>
            <a:ext cx="671830" cy="800100"/>
          </a:xfrm>
          <a:prstGeom prst="rect">
            <a:avLst/>
          </a:prstGeom>
        </p:spPr>
      </p:pic>
      <p:pic>
        <p:nvPicPr>
          <p:cNvPr id="13" name="Imagen 12" descr="Imagen que contiene Texto&#10;&#10;Descripción generada automáticamente">
            <a:extLst>
              <a:ext uri="{FF2B5EF4-FFF2-40B4-BE49-F238E27FC236}">
                <a16:creationId xmlns:a16="http://schemas.microsoft.com/office/drawing/2014/main" id="{E9327EFB-5729-43DA-8861-36D3ACD9E2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8269" y="-26156"/>
            <a:ext cx="1792796" cy="800100"/>
          </a:xfrm>
          <a:prstGeom prst="rect">
            <a:avLst/>
          </a:prstGeom>
        </p:spPr>
      </p:pic>
      <p:pic>
        <p:nvPicPr>
          <p:cNvPr id="14" name="Imagen 13" descr="Logotipo&#10;&#10;Descripción generada automáticamente">
            <a:extLst>
              <a:ext uri="{FF2B5EF4-FFF2-40B4-BE49-F238E27FC236}">
                <a16:creationId xmlns:a16="http://schemas.microsoft.com/office/drawing/2014/main" id="{A2F69AA9-B64A-4245-A387-7CB10E7363E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846141" y="-24831"/>
            <a:ext cx="1878933" cy="915419"/>
          </a:xfrm>
          <a:prstGeom prst="rect">
            <a:avLst/>
          </a:prstGeom>
        </p:spPr>
      </p:pic>
      <p:pic>
        <p:nvPicPr>
          <p:cNvPr id="5" name="Imagen 4">
            <a:extLst>
              <a:ext uri="{FF2B5EF4-FFF2-40B4-BE49-F238E27FC236}">
                <a16:creationId xmlns:a16="http://schemas.microsoft.com/office/drawing/2014/main" id="{B9E48029-7664-4775-B351-5C02439A9859}"/>
              </a:ext>
            </a:extLst>
          </p:cNvPr>
          <p:cNvPicPr>
            <a:picLocks noChangeAspect="1"/>
          </p:cNvPicPr>
          <p:nvPr/>
        </p:nvPicPr>
        <p:blipFill>
          <a:blip r:embed="rId7"/>
          <a:stretch>
            <a:fillRect/>
          </a:stretch>
        </p:blipFill>
        <p:spPr>
          <a:xfrm>
            <a:off x="7869896" y="2416559"/>
            <a:ext cx="3855177" cy="3176167"/>
          </a:xfrm>
          <a:prstGeom prst="rect">
            <a:avLst/>
          </a:prstGeom>
        </p:spPr>
      </p:pic>
    </p:spTree>
    <p:extLst>
      <p:ext uri="{BB962C8B-B14F-4D97-AF65-F5344CB8AC3E}">
        <p14:creationId xmlns:p14="http://schemas.microsoft.com/office/powerpoint/2010/main" val="421601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3CDD1B-2553-4F39-B4A6-24AFDDC3D67D}"/>
              </a:ext>
            </a:extLst>
          </p:cNvPr>
          <p:cNvSpPr>
            <a:spLocks noGrp="1"/>
          </p:cNvSpPr>
          <p:nvPr>
            <p:ph type="title"/>
          </p:nvPr>
        </p:nvSpPr>
        <p:spPr/>
        <p:txBody>
          <a:bodyPr/>
          <a:lstStyle/>
          <a:p>
            <a:r>
              <a:rPr lang="es-MX" dirty="0"/>
              <a:t>COMITÉS DE USUARIOS - CU</a:t>
            </a:r>
            <a:endParaRPr lang="es-EC" dirty="0"/>
          </a:p>
        </p:txBody>
      </p:sp>
      <p:sp>
        <p:nvSpPr>
          <p:cNvPr id="3" name="Marcador de contenido 2">
            <a:extLst>
              <a:ext uri="{FF2B5EF4-FFF2-40B4-BE49-F238E27FC236}">
                <a16:creationId xmlns:a16="http://schemas.microsoft.com/office/drawing/2014/main" id="{7A93DCE7-6A01-4A71-B34A-4A509D2C6AA0}"/>
              </a:ext>
            </a:extLst>
          </p:cNvPr>
          <p:cNvSpPr>
            <a:spLocks noGrp="1"/>
          </p:cNvSpPr>
          <p:nvPr>
            <p:ph idx="1"/>
          </p:nvPr>
        </p:nvSpPr>
        <p:spPr>
          <a:xfrm>
            <a:off x="1097280" y="2000007"/>
            <a:ext cx="4544763" cy="4376487"/>
          </a:xfrm>
        </p:spPr>
        <p:txBody>
          <a:bodyPr>
            <a:normAutofit fontScale="92500"/>
          </a:bodyPr>
          <a:lstStyle/>
          <a:p>
            <a:pPr>
              <a:buFont typeface="Arial" panose="020B0604020202020204" pitchFamily="34" charset="0"/>
              <a:buChar char="•"/>
            </a:pPr>
            <a:r>
              <a:rPr lang="es-MX" dirty="0"/>
              <a:t> </a:t>
            </a:r>
            <a:r>
              <a:rPr lang="es-MX" sz="2400" dirty="0"/>
              <a:t>Son formas organizativas que efectivizan el mecanismo de Control Social, de carácter permanente, cuyo espacio sirve para interlocutar entre los prestadores de servicios y los usuarios/as.</a:t>
            </a:r>
          </a:p>
          <a:p>
            <a:pPr>
              <a:buFont typeface="Arial" panose="020B0604020202020204" pitchFamily="34" charset="0"/>
              <a:buChar char="•"/>
            </a:pPr>
            <a:r>
              <a:rPr lang="es-MX" sz="2400" dirty="0"/>
              <a:t>Las personas se agrupan libre y voluntariamente para observar e incidir en la calidad de los servicios.</a:t>
            </a:r>
          </a:p>
          <a:p>
            <a:pPr>
              <a:buFont typeface="Arial" panose="020B0604020202020204" pitchFamily="34" charset="0"/>
              <a:buChar char="•"/>
            </a:pPr>
            <a:r>
              <a:rPr lang="es-MX" sz="2400" dirty="0"/>
              <a:t>Reciben quejas y denuncias ciudadanas respecto a los servicios.</a:t>
            </a:r>
          </a:p>
          <a:p>
            <a:pPr>
              <a:buFont typeface="Arial" panose="020B0604020202020204" pitchFamily="34" charset="0"/>
              <a:buChar char="•"/>
            </a:pPr>
            <a:r>
              <a:rPr lang="es-MX" sz="2400" dirty="0"/>
              <a:t>Convoca el CPCCS</a:t>
            </a:r>
            <a:endParaRPr lang="es-EC" sz="2400" dirty="0"/>
          </a:p>
        </p:txBody>
      </p:sp>
      <p:pic>
        <p:nvPicPr>
          <p:cNvPr id="5" name="Imagen 4" descr="Logotipo&#10;&#10;Descripción generada automáticamente">
            <a:extLst>
              <a:ext uri="{FF2B5EF4-FFF2-40B4-BE49-F238E27FC236}">
                <a16:creationId xmlns:a16="http://schemas.microsoft.com/office/drawing/2014/main" id="{B06259D8-3567-4108-9634-3B8DE06DB55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61984" y="1"/>
            <a:ext cx="1878933" cy="915419"/>
          </a:xfrm>
          <a:prstGeom prst="rect">
            <a:avLst/>
          </a:prstGeom>
        </p:spPr>
      </p:pic>
      <p:pic>
        <p:nvPicPr>
          <p:cNvPr id="6" name="Imagen 5">
            <a:extLst>
              <a:ext uri="{FF2B5EF4-FFF2-40B4-BE49-F238E27FC236}">
                <a16:creationId xmlns:a16="http://schemas.microsoft.com/office/drawing/2014/main" id="{652A92F7-2C36-4C50-BC7B-409739E91595}"/>
              </a:ext>
            </a:extLst>
          </p:cNvPr>
          <p:cNvPicPr>
            <a:picLocks noChangeAspect="1"/>
          </p:cNvPicPr>
          <p:nvPr/>
        </p:nvPicPr>
        <p:blipFill rotWithShape="1">
          <a:blip r:embed="rId3"/>
          <a:srcRect l="2299" t="9456" r="3073" b="8108"/>
          <a:stretch/>
        </p:blipFill>
        <p:spPr bwMode="auto">
          <a:xfrm>
            <a:off x="552619" y="0"/>
            <a:ext cx="1852487" cy="915420"/>
          </a:xfrm>
          <a:prstGeom prst="rect">
            <a:avLst/>
          </a:prstGeom>
          <a:noFill/>
          <a:ln>
            <a:noFill/>
          </a:ln>
          <a:extLst>
            <a:ext uri="{53640926-AAD7-44D8-BBD7-CCE9431645EC}">
              <a14:shadowObscured xmlns:a14="http://schemas.microsoft.com/office/drawing/2010/main"/>
            </a:ext>
          </a:extLst>
        </p:spPr>
      </p:pic>
      <p:pic>
        <p:nvPicPr>
          <p:cNvPr id="7" name="Imagen 6" descr="Texto&#10;&#10;Descripción generada automáticamente">
            <a:extLst>
              <a:ext uri="{FF2B5EF4-FFF2-40B4-BE49-F238E27FC236}">
                <a16:creationId xmlns:a16="http://schemas.microsoft.com/office/drawing/2014/main" id="{483AF2A8-8ED0-4120-A910-35D210E0ADC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50936"/>
          <a:stretch/>
        </p:blipFill>
        <p:spPr bwMode="auto">
          <a:xfrm>
            <a:off x="3435763" y="20873"/>
            <a:ext cx="1793240" cy="728980"/>
          </a:xfrm>
          <a:prstGeom prst="rect">
            <a:avLst/>
          </a:prstGeom>
          <a:noFill/>
          <a:ln>
            <a:noFill/>
          </a:ln>
          <a:extLst>
            <a:ext uri="{53640926-AAD7-44D8-BBD7-CCE9431645EC}">
              <a14:shadowObscured xmlns:a14="http://schemas.microsoft.com/office/drawing/2010/main"/>
            </a:ext>
          </a:extLst>
        </p:spPr>
      </p:pic>
      <p:pic>
        <p:nvPicPr>
          <p:cNvPr id="8" name="Imagen 7" descr="Icono&#10;&#10;Descripción generada automáticamente">
            <a:extLst>
              <a:ext uri="{FF2B5EF4-FFF2-40B4-BE49-F238E27FC236}">
                <a16:creationId xmlns:a16="http://schemas.microsoft.com/office/drawing/2014/main" id="{7171EFD7-45A6-4223-8A14-C43123FB1E1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126480" y="23956"/>
            <a:ext cx="671830" cy="800100"/>
          </a:xfrm>
          <a:prstGeom prst="rect">
            <a:avLst/>
          </a:prstGeom>
        </p:spPr>
      </p:pic>
      <p:pic>
        <p:nvPicPr>
          <p:cNvPr id="9" name="Imagen 8" descr="Imagen que contiene Texto&#10;&#10;Descripción generada automáticamente">
            <a:extLst>
              <a:ext uri="{FF2B5EF4-FFF2-40B4-BE49-F238E27FC236}">
                <a16:creationId xmlns:a16="http://schemas.microsoft.com/office/drawing/2014/main" id="{9D643897-0136-411B-B82F-CFB41D14D9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4617" y="77472"/>
            <a:ext cx="1792796" cy="800100"/>
          </a:xfrm>
          <a:prstGeom prst="rect">
            <a:avLst/>
          </a:prstGeom>
        </p:spPr>
      </p:pic>
      <p:pic>
        <p:nvPicPr>
          <p:cNvPr id="11" name="Imagen 10">
            <a:extLst>
              <a:ext uri="{FF2B5EF4-FFF2-40B4-BE49-F238E27FC236}">
                <a16:creationId xmlns:a16="http://schemas.microsoft.com/office/drawing/2014/main" id="{9D6D59D4-2911-47A5-8055-43D40D9A7FF5}"/>
              </a:ext>
            </a:extLst>
          </p:cNvPr>
          <p:cNvPicPr>
            <a:picLocks noChangeAspect="1"/>
          </p:cNvPicPr>
          <p:nvPr/>
        </p:nvPicPr>
        <p:blipFill>
          <a:blip r:embed="rId7"/>
          <a:stretch>
            <a:fillRect/>
          </a:stretch>
        </p:blipFill>
        <p:spPr>
          <a:xfrm>
            <a:off x="5823157" y="1946491"/>
            <a:ext cx="5966765" cy="4376487"/>
          </a:xfrm>
          <a:prstGeom prst="rect">
            <a:avLst/>
          </a:prstGeom>
        </p:spPr>
      </p:pic>
    </p:spTree>
    <p:extLst>
      <p:ext uri="{BB962C8B-B14F-4D97-AF65-F5344CB8AC3E}">
        <p14:creationId xmlns:p14="http://schemas.microsoft.com/office/powerpoint/2010/main" val="38128484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46A58B-5ECC-9254-C143-5EC6178A3917}"/>
              </a:ext>
            </a:extLst>
          </p:cNvPr>
          <p:cNvSpPr>
            <a:spLocks noGrp="1"/>
          </p:cNvSpPr>
          <p:nvPr>
            <p:ph type="title"/>
          </p:nvPr>
        </p:nvSpPr>
        <p:spPr/>
        <p:txBody>
          <a:bodyPr/>
          <a:lstStyle/>
          <a:p>
            <a:r>
              <a:rPr lang="es-MX" dirty="0"/>
              <a:t>Pizarra interactiva </a:t>
            </a:r>
            <a:endParaRPr lang="es-EC" dirty="0"/>
          </a:p>
        </p:txBody>
      </p:sp>
      <p:sp>
        <p:nvSpPr>
          <p:cNvPr id="3" name="Marcador de contenido 2">
            <a:extLst>
              <a:ext uri="{FF2B5EF4-FFF2-40B4-BE49-F238E27FC236}">
                <a16:creationId xmlns:a16="http://schemas.microsoft.com/office/drawing/2014/main" id="{C76E1856-6A2B-6250-1BF0-692DB96E017A}"/>
              </a:ext>
            </a:extLst>
          </p:cNvPr>
          <p:cNvSpPr>
            <a:spLocks noGrp="1"/>
          </p:cNvSpPr>
          <p:nvPr>
            <p:ph idx="1"/>
          </p:nvPr>
        </p:nvSpPr>
        <p:spPr/>
        <p:txBody>
          <a:bodyPr/>
          <a:lstStyle/>
          <a:p>
            <a:endParaRPr lang="es-EC" dirty="0"/>
          </a:p>
        </p:txBody>
      </p:sp>
      <p:pic>
        <p:nvPicPr>
          <p:cNvPr id="4" name="Imagen 3">
            <a:extLst>
              <a:ext uri="{FF2B5EF4-FFF2-40B4-BE49-F238E27FC236}">
                <a16:creationId xmlns:a16="http://schemas.microsoft.com/office/drawing/2014/main" id="{50CA914A-52AC-4CF5-8249-21068F931A13}"/>
              </a:ext>
            </a:extLst>
          </p:cNvPr>
          <p:cNvPicPr>
            <a:picLocks noChangeAspect="1"/>
          </p:cNvPicPr>
          <p:nvPr/>
        </p:nvPicPr>
        <p:blipFill rotWithShape="1">
          <a:blip r:embed="rId2"/>
          <a:srcRect l="2299" t="9456" r="3073" b="8108"/>
          <a:stretch/>
        </p:blipFill>
        <p:spPr bwMode="auto">
          <a:xfrm>
            <a:off x="391688" y="0"/>
            <a:ext cx="2037736" cy="1006962"/>
          </a:xfrm>
          <a:prstGeom prst="rect">
            <a:avLst/>
          </a:prstGeom>
          <a:noFill/>
          <a:ln>
            <a:noFill/>
          </a:ln>
          <a:extLst>
            <a:ext uri="{53640926-AAD7-44D8-BBD7-CCE9431645EC}">
              <a14:shadowObscured xmlns:a14="http://schemas.microsoft.com/office/drawing/2010/main"/>
            </a:ext>
          </a:extLst>
        </p:spPr>
      </p:pic>
      <p:pic>
        <p:nvPicPr>
          <p:cNvPr id="5" name="Imagen 4" descr="Texto&#10;&#10;Descripción generada automáticamente">
            <a:extLst>
              <a:ext uri="{FF2B5EF4-FFF2-40B4-BE49-F238E27FC236}">
                <a16:creationId xmlns:a16="http://schemas.microsoft.com/office/drawing/2014/main" id="{82CAD58F-4B5E-4958-8974-09971700CBA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50936"/>
          <a:stretch/>
        </p:blipFill>
        <p:spPr bwMode="auto">
          <a:xfrm>
            <a:off x="3402669" y="-23282"/>
            <a:ext cx="1793240" cy="728980"/>
          </a:xfrm>
          <a:prstGeom prst="rect">
            <a:avLst/>
          </a:prstGeom>
          <a:noFill/>
          <a:ln>
            <a:noFill/>
          </a:ln>
          <a:extLst>
            <a:ext uri="{53640926-AAD7-44D8-BBD7-CCE9431645EC}">
              <a14:shadowObscured xmlns:a14="http://schemas.microsoft.com/office/drawing/2010/main"/>
            </a:ext>
          </a:extLst>
        </p:spPr>
      </p:pic>
      <p:pic>
        <p:nvPicPr>
          <p:cNvPr id="6" name="Imagen 5" descr="Icono&#10;&#10;Descripción generada automáticamente">
            <a:extLst>
              <a:ext uri="{FF2B5EF4-FFF2-40B4-BE49-F238E27FC236}">
                <a16:creationId xmlns:a16="http://schemas.microsoft.com/office/drawing/2014/main" id="{EC7B4376-9569-4ABA-A888-DDF8DE3F70A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169154" y="0"/>
            <a:ext cx="671830" cy="800100"/>
          </a:xfrm>
          <a:prstGeom prst="rect">
            <a:avLst/>
          </a:prstGeom>
        </p:spPr>
      </p:pic>
      <p:pic>
        <p:nvPicPr>
          <p:cNvPr id="7" name="Imagen 6" descr="Imagen que contiene Texto&#10;&#10;Descripción generada automáticamente">
            <a:extLst>
              <a:ext uri="{FF2B5EF4-FFF2-40B4-BE49-F238E27FC236}">
                <a16:creationId xmlns:a16="http://schemas.microsoft.com/office/drawing/2014/main" id="{0880E5C4-5611-494E-9437-903683E928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7831" y="0"/>
            <a:ext cx="1792796" cy="800100"/>
          </a:xfrm>
          <a:prstGeom prst="rect">
            <a:avLst/>
          </a:prstGeom>
        </p:spPr>
      </p:pic>
      <p:pic>
        <p:nvPicPr>
          <p:cNvPr id="8" name="Imagen 7" descr="Logotipo&#10;&#10;Descripción generada automáticamente">
            <a:extLst>
              <a:ext uri="{FF2B5EF4-FFF2-40B4-BE49-F238E27FC236}">
                <a16:creationId xmlns:a16="http://schemas.microsoft.com/office/drawing/2014/main" id="{25663043-67AF-4DCA-A3A1-42863D55716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911398" y="-23282"/>
            <a:ext cx="1644539" cy="1006961"/>
          </a:xfrm>
          <a:prstGeom prst="rect">
            <a:avLst/>
          </a:prstGeom>
        </p:spPr>
      </p:pic>
    </p:spTree>
    <p:extLst>
      <p:ext uri="{BB962C8B-B14F-4D97-AF65-F5344CB8AC3E}">
        <p14:creationId xmlns:p14="http://schemas.microsoft.com/office/powerpoint/2010/main" val="26570777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193CBE-17BB-4740-9944-5314E118C8E8}"/>
              </a:ext>
            </a:extLst>
          </p:cNvPr>
          <p:cNvSpPr>
            <a:spLocks noGrp="1"/>
          </p:cNvSpPr>
          <p:nvPr>
            <p:ph type="title"/>
          </p:nvPr>
        </p:nvSpPr>
        <p:spPr/>
        <p:txBody>
          <a:bodyPr/>
          <a:lstStyle/>
          <a:p>
            <a:r>
              <a:rPr lang="es-MX" dirty="0"/>
              <a:t>Bibliografía</a:t>
            </a:r>
            <a:endParaRPr lang="es-EC" dirty="0"/>
          </a:p>
        </p:txBody>
      </p:sp>
      <p:sp>
        <p:nvSpPr>
          <p:cNvPr id="3" name="Marcador de contenido 2">
            <a:extLst>
              <a:ext uri="{FF2B5EF4-FFF2-40B4-BE49-F238E27FC236}">
                <a16:creationId xmlns:a16="http://schemas.microsoft.com/office/drawing/2014/main" id="{F0F7644D-68B6-4EB3-A961-8A7A71FAC73F}"/>
              </a:ext>
            </a:extLst>
          </p:cNvPr>
          <p:cNvSpPr>
            <a:spLocks noGrp="1"/>
          </p:cNvSpPr>
          <p:nvPr>
            <p:ph idx="1"/>
          </p:nvPr>
        </p:nvSpPr>
        <p:spPr/>
        <p:txBody>
          <a:bodyPr/>
          <a:lstStyle/>
          <a:p>
            <a:r>
              <a:rPr lang="es-MX" dirty="0"/>
              <a:t>CPCCS, GIZ, CONGOPE (s/f) Guía Especializada de Rendición de Cuentas para los Gobiernos Autónomos Descentralizados. </a:t>
            </a:r>
            <a:endParaRPr lang="es-EC" dirty="0"/>
          </a:p>
        </p:txBody>
      </p:sp>
      <p:pic>
        <p:nvPicPr>
          <p:cNvPr id="4" name="Imagen 3">
            <a:extLst>
              <a:ext uri="{FF2B5EF4-FFF2-40B4-BE49-F238E27FC236}">
                <a16:creationId xmlns:a16="http://schemas.microsoft.com/office/drawing/2014/main" id="{C1E3F998-941B-4EE2-9BB5-58D3CF08AFB4}"/>
              </a:ext>
            </a:extLst>
          </p:cNvPr>
          <p:cNvPicPr>
            <a:picLocks noChangeAspect="1"/>
          </p:cNvPicPr>
          <p:nvPr/>
        </p:nvPicPr>
        <p:blipFill rotWithShape="1">
          <a:blip r:embed="rId2"/>
          <a:srcRect l="2299" t="9456" r="3073" b="8108"/>
          <a:stretch/>
        </p:blipFill>
        <p:spPr bwMode="auto">
          <a:xfrm>
            <a:off x="552619" y="0"/>
            <a:ext cx="1852487" cy="915420"/>
          </a:xfrm>
          <a:prstGeom prst="rect">
            <a:avLst/>
          </a:prstGeom>
          <a:noFill/>
          <a:ln>
            <a:noFill/>
          </a:ln>
          <a:extLst>
            <a:ext uri="{53640926-AAD7-44D8-BBD7-CCE9431645EC}">
              <a14:shadowObscured xmlns:a14="http://schemas.microsoft.com/office/drawing/2010/main"/>
            </a:ext>
          </a:extLst>
        </p:spPr>
      </p:pic>
      <p:pic>
        <p:nvPicPr>
          <p:cNvPr id="5" name="Imagen 4" descr="Texto&#10;&#10;Descripción generada automáticamente">
            <a:extLst>
              <a:ext uri="{FF2B5EF4-FFF2-40B4-BE49-F238E27FC236}">
                <a16:creationId xmlns:a16="http://schemas.microsoft.com/office/drawing/2014/main" id="{54EFD070-DAC6-4DD1-9D17-70DD48AF78B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50936"/>
          <a:stretch/>
        </p:blipFill>
        <p:spPr bwMode="auto">
          <a:xfrm>
            <a:off x="3435763" y="20873"/>
            <a:ext cx="1793240" cy="728980"/>
          </a:xfrm>
          <a:prstGeom prst="rect">
            <a:avLst/>
          </a:prstGeom>
          <a:noFill/>
          <a:ln>
            <a:noFill/>
          </a:ln>
          <a:extLst>
            <a:ext uri="{53640926-AAD7-44D8-BBD7-CCE9431645EC}">
              <a14:shadowObscured xmlns:a14="http://schemas.microsoft.com/office/drawing/2010/main"/>
            </a:ext>
          </a:extLst>
        </p:spPr>
      </p:pic>
      <p:pic>
        <p:nvPicPr>
          <p:cNvPr id="6" name="Imagen 5" descr="Icono&#10;&#10;Descripción generada automáticamente">
            <a:extLst>
              <a:ext uri="{FF2B5EF4-FFF2-40B4-BE49-F238E27FC236}">
                <a16:creationId xmlns:a16="http://schemas.microsoft.com/office/drawing/2014/main" id="{A8C5082D-FE23-4F9A-B797-B0979F4376D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126480" y="23956"/>
            <a:ext cx="671830" cy="800100"/>
          </a:xfrm>
          <a:prstGeom prst="rect">
            <a:avLst/>
          </a:prstGeom>
        </p:spPr>
      </p:pic>
      <p:pic>
        <p:nvPicPr>
          <p:cNvPr id="7" name="Imagen 6" descr="Imagen que contiene Texto&#10;&#10;Descripción generada automáticamente">
            <a:extLst>
              <a:ext uri="{FF2B5EF4-FFF2-40B4-BE49-F238E27FC236}">
                <a16:creationId xmlns:a16="http://schemas.microsoft.com/office/drawing/2014/main" id="{FA4CDC93-5C7D-4504-9AD3-35FEE5E1A6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4617" y="77472"/>
            <a:ext cx="1792796" cy="800100"/>
          </a:xfrm>
          <a:prstGeom prst="rect">
            <a:avLst/>
          </a:prstGeom>
        </p:spPr>
      </p:pic>
      <p:pic>
        <p:nvPicPr>
          <p:cNvPr id="8" name="Imagen 7" descr="Logotipo&#10;&#10;Descripción generada automáticamente">
            <a:extLst>
              <a:ext uri="{FF2B5EF4-FFF2-40B4-BE49-F238E27FC236}">
                <a16:creationId xmlns:a16="http://schemas.microsoft.com/office/drawing/2014/main" id="{56532044-C266-4930-A105-E1466E074AA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661984" y="1"/>
            <a:ext cx="1878933" cy="915419"/>
          </a:xfrm>
          <a:prstGeom prst="rect">
            <a:avLst/>
          </a:prstGeom>
        </p:spPr>
      </p:pic>
    </p:spTree>
    <p:extLst>
      <p:ext uri="{BB962C8B-B14F-4D97-AF65-F5344CB8AC3E}">
        <p14:creationId xmlns:p14="http://schemas.microsoft.com/office/powerpoint/2010/main" val="2578721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EC97D51-055C-49D4-A1EB-BD568B804036}"/>
              </a:ext>
            </a:extLst>
          </p:cNvPr>
          <p:cNvSpPr>
            <a:spLocks noGrp="1"/>
          </p:cNvSpPr>
          <p:nvPr>
            <p:ph type="title"/>
          </p:nvPr>
        </p:nvSpPr>
        <p:spPr>
          <a:xfrm>
            <a:off x="1610139" y="2040835"/>
            <a:ext cx="8971722" cy="2054087"/>
          </a:xfrm>
        </p:spPr>
        <p:txBody>
          <a:bodyPr>
            <a:noAutofit/>
          </a:bodyPr>
          <a:lstStyle/>
          <a:p>
            <a:pPr algn="ctr"/>
            <a:r>
              <a:rPr lang="es-MX" sz="5400" b="1" dirty="0"/>
              <a:t>Proceso de Rendición de Cuentas con enfoque de género</a:t>
            </a:r>
            <a:endParaRPr lang="es-EC" sz="5400" b="1" dirty="0"/>
          </a:p>
        </p:txBody>
      </p:sp>
      <p:pic>
        <p:nvPicPr>
          <p:cNvPr id="6" name="Imagen 5">
            <a:extLst>
              <a:ext uri="{FF2B5EF4-FFF2-40B4-BE49-F238E27FC236}">
                <a16:creationId xmlns:a16="http://schemas.microsoft.com/office/drawing/2014/main" id="{9B218737-FD67-4AD8-A2B3-C4C5D8599BF9}"/>
              </a:ext>
            </a:extLst>
          </p:cNvPr>
          <p:cNvPicPr>
            <a:picLocks noChangeAspect="1"/>
          </p:cNvPicPr>
          <p:nvPr/>
        </p:nvPicPr>
        <p:blipFill rotWithShape="1">
          <a:blip r:embed="rId2"/>
          <a:srcRect l="2299" t="9456" r="3073" b="8108"/>
          <a:stretch/>
        </p:blipFill>
        <p:spPr bwMode="auto">
          <a:xfrm>
            <a:off x="391688" y="240848"/>
            <a:ext cx="2037736" cy="1006962"/>
          </a:xfrm>
          <a:prstGeom prst="rect">
            <a:avLst/>
          </a:prstGeom>
          <a:noFill/>
          <a:ln>
            <a:noFill/>
          </a:ln>
          <a:extLst>
            <a:ext uri="{53640926-AAD7-44D8-BBD7-CCE9431645EC}">
              <a14:shadowObscured xmlns:a14="http://schemas.microsoft.com/office/drawing/2010/main"/>
            </a:ext>
          </a:extLst>
        </p:spPr>
      </p:pic>
      <p:pic>
        <p:nvPicPr>
          <p:cNvPr id="7" name="Imagen 6" descr="Texto&#10;&#10;Descripción generada automáticamente">
            <a:extLst>
              <a:ext uri="{FF2B5EF4-FFF2-40B4-BE49-F238E27FC236}">
                <a16:creationId xmlns:a16="http://schemas.microsoft.com/office/drawing/2014/main" id="{DBAA73DA-59AB-4DD7-B0A4-D06C8A85707C}"/>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50936"/>
          <a:stretch/>
        </p:blipFill>
        <p:spPr bwMode="auto">
          <a:xfrm>
            <a:off x="3480491" y="333895"/>
            <a:ext cx="1793240" cy="728980"/>
          </a:xfrm>
          <a:prstGeom prst="rect">
            <a:avLst/>
          </a:prstGeom>
          <a:noFill/>
          <a:ln>
            <a:noFill/>
          </a:ln>
          <a:extLst>
            <a:ext uri="{53640926-AAD7-44D8-BBD7-CCE9431645EC}">
              <a14:shadowObscured xmlns:a14="http://schemas.microsoft.com/office/drawing/2010/main"/>
            </a:ext>
          </a:extLst>
        </p:spPr>
      </p:pic>
      <p:pic>
        <p:nvPicPr>
          <p:cNvPr id="8" name="Imagen 7" descr="Icono&#10;&#10;Descripción generada automáticamente">
            <a:extLst>
              <a:ext uri="{FF2B5EF4-FFF2-40B4-BE49-F238E27FC236}">
                <a16:creationId xmlns:a16="http://schemas.microsoft.com/office/drawing/2014/main" id="{0A824DD8-4B2D-4392-8B5D-B7698F51739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46439" y="282143"/>
            <a:ext cx="671830" cy="800100"/>
          </a:xfrm>
          <a:prstGeom prst="rect">
            <a:avLst/>
          </a:prstGeom>
        </p:spPr>
      </p:pic>
      <p:pic>
        <p:nvPicPr>
          <p:cNvPr id="9" name="Imagen 8" descr="Imagen que contiene Texto&#10;&#10;Descripción generada automáticamente">
            <a:extLst>
              <a:ext uri="{FF2B5EF4-FFF2-40B4-BE49-F238E27FC236}">
                <a16:creationId xmlns:a16="http://schemas.microsoft.com/office/drawing/2014/main" id="{B0974336-C9D2-47E4-A979-9189B310C6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8269" y="347548"/>
            <a:ext cx="1792796" cy="800100"/>
          </a:xfrm>
          <a:prstGeom prst="rect">
            <a:avLst/>
          </a:prstGeom>
        </p:spPr>
      </p:pic>
      <p:pic>
        <p:nvPicPr>
          <p:cNvPr id="10" name="Imagen 9" descr="Logotipo&#10;&#10;Descripción generada automáticamente">
            <a:extLst>
              <a:ext uri="{FF2B5EF4-FFF2-40B4-BE49-F238E27FC236}">
                <a16:creationId xmlns:a16="http://schemas.microsoft.com/office/drawing/2014/main" id="{67E66E20-4A93-46CC-B618-C37CBEDBCF6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846141" y="282143"/>
            <a:ext cx="1644539" cy="801222"/>
          </a:xfrm>
          <a:prstGeom prst="rect">
            <a:avLst/>
          </a:prstGeom>
        </p:spPr>
      </p:pic>
    </p:spTree>
    <p:extLst>
      <p:ext uri="{BB962C8B-B14F-4D97-AF65-F5344CB8AC3E}">
        <p14:creationId xmlns:p14="http://schemas.microsoft.com/office/powerpoint/2010/main" val="3340986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AF77030-B3B7-4EA0-836A-4F47F64DBC5F}"/>
              </a:ext>
            </a:extLst>
          </p:cNvPr>
          <p:cNvPicPr>
            <a:picLocks noChangeAspect="1"/>
          </p:cNvPicPr>
          <p:nvPr/>
        </p:nvPicPr>
        <p:blipFill rotWithShape="1">
          <a:blip r:embed="rId2"/>
          <a:srcRect l="2299" t="9456" r="3073" b="8108"/>
          <a:stretch/>
        </p:blipFill>
        <p:spPr bwMode="auto">
          <a:xfrm>
            <a:off x="391688" y="-23282"/>
            <a:ext cx="2037736" cy="1006962"/>
          </a:xfrm>
          <a:prstGeom prst="rect">
            <a:avLst/>
          </a:prstGeom>
          <a:noFill/>
          <a:ln>
            <a:noFill/>
          </a:ln>
          <a:extLst>
            <a:ext uri="{53640926-AAD7-44D8-BBD7-CCE9431645EC}">
              <a14:shadowObscured xmlns:a14="http://schemas.microsoft.com/office/drawing/2010/main"/>
            </a:ext>
          </a:extLst>
        </p:spPr>
      </p:pic>
      <p:pic>
        <p:nvPicPr>
          <p:cNvPr id="5" name="Imagen 4" descr="Texto&#10;&#10;Descripción generada automáticamente">
            <a:extLst>
              <a:ext uri="{FF2B5EF4-FFF2-40B4-BE49-F238E27FC236}">
                <a16:creationId xmlns:a16="http://schemas.microsoft.com/office/drawing/2014/main" id="{301E8994-5F0E-437D-ADD2-B7E6E41A87DC}"/>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50936"/>
          <a:stretch/>
        </p:blipFill>
        <p:spPr bwMode="auto">
          <a:xfrm>
            <a:off x="3402669" y="-23282"/>
            <a:ext cx="1793240" cy="728980"/>
          </a:xfrm>
          <a:prstGeom prst="rect">
            <a:avLst/>
          </a:prstGeom>
          <a:noFill/>
          <a:ln>
            <a:noFill/>
          </a:ln>
          <a:extLst>
            <a:ext uri="{53640926-AAD7-44D8-BBD7-CCE9431645EC}">
              <a14:shadowObscured xmlns:a14="http://schemas.microsoft.com/office/drawing/2010/main"/>
            </a:ext>
          </a:extLst>
        </p:spPr>
      </p:pic>
      <p:pic>
        <p:nvPicPr>
          <p:cNvPr id="6" name="Imagen 5" descr="Icono&#10;&#10;Descripción generada automáticamente">
            <a:extLst>
              <a:ext uri="{FF2B5EF4-FFF2-40B4-BE49-F238E27FC236}">
                <a16:creationId xmlns:a16="http://schemas.microsoft.com/office/drawing/2014/main" id="{2C172496-B613-44E9-A536-11A13AD7DDE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169154" y="0"/>
            <a:ext cx="671830" cy="800100"/>
          </a:xfrm>
          <a:prstGeom prst="rect">
            <a:avLst/>
          </a:prstGeom>
        </p:spPr>
      </p:pic>
      <p:pic>
        <p:nvPicPr>
          <p:cNvPr id="7" name="Imagen 6" descr="Imagen que contiene Texto&#10;&#10;Descripción generada automáticamente">
            <a:extLst>
              <a:ext uri="{FF2B5EF4-FFF2-40B4-BE49-F238E27FC236}">
                <a16:creationId xmlns:a16="http://schemas.microsoft.com/office/drawing/2014/main" id="{A391B822-561B-4E33-8FFC-A8D1C6228B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7831" y="0"/>
            <a:ext cx="1792796" cy="800100"/>
          </a:xfrm>
          <a:prstGeom prst="rect">
            <a:avLst/>
          </a:prstGeom>
        </p:spPr>
      </p:pic>
      <p:pic>
        <p:nvPicPr>
          <p:cNvPr id="8" name="Imagen 7" descr="Logotipo&#10;&#10;Descripción generada automáticamente">
            <a:extLst>
              <a:ext uri="{FF2B5EF4-FFF2-40B4-BE49-F238E27FC236}">
                <a16:creationId xmlns:a16="http://schemas.microsoft.com/office/drawing/2014/main" id="{54C69320-B9DF-4910-9610-1325A042698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911398" y="-23282"/>
            <a:ext cx="1644539" cy="1006961"/>
          </a:xfrm>
          <a:prstGeom prst="rect">
            <a:avLst/>
          </a:prstGeom>
        </p:spPr>
      </p:pic>
      <p:graphicFrame>
        <p:nvGraphicFramePr>
          <p:cNvPr id="10" name="Diagrama 9">
            <a:extLst>
              <a:ext uri="{FF2B5EF4-FFF2-40B4-BE49-F238E27FC236}">
                <a16:creationId xmlns:a16="http://schemas.microsoft.com/office/drawing/2014/main" id="{9E80B33F-A2CF-4F34-993B-577C7E796353}"/>
              </a:ext>
            </a:extLst>
          </p:cNvPr>
          <p:cNvGraphicFramePr/>
          <p:nvPr>
            <p:extLst>
              <p:ext uri="{D42A27DB-BD31-4B8C-83A1-F6EECF244321}">
                <p14:modId xmlns:p14="http://schemas.microsoft.com/office/powerpoint/2010/main" val="2680929727"/>
              </p:ext>
            </p:extLst>
          </p:nvPr>
        </p:nvGraphicFramePr>
        <p:xfrm>
          <a:off x="559837" y="1007428"/>
          <a:ext cx="11140751" cy="52627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03772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387A5324-9A5D-4D23-BAE5-7CB9BF99972C}"/>
              </a:ext>
            </a:extLst>
          </p:cNvPr>
          <p:cNvSpPr/>
          <p:nvPr/>
        </p:nvSpPr>
        <p:spPr>
          <a:xfrm>
            <a:off x="1144465" y="2321169"/>
            <a:ext cx="6723628" cy="3587262"/>
          </a:xfrm>
          <a:prstGeom prst="roundRect">
            <a:avLst/>
          </a:prstGeom>
          <a:solidFill>
            <a:schemeClr val="accent6">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s-MX" sz="2400" dirty="0"/>
          </a:p>
          <a:p>
            <a:pPr algn="ctr"/>
            <a:r>
              <a:rPr lang="es-MX" sz="2400" dirty="0"/>
              <a:t>“Es un proceso sistemático, deliberado, interactivo y universal, que involucra a autoridades, funcionarias y funcionarios o sus representantes, según sea el caso, que estén obligadas u obligados a informar y someterse a evaluación de la ciudadanía por las acciones u omisiones en el ejercicio de su gestión y en la administración de recursos públicos.”</a:t>
            </a:r>
          </a:p>
          <a:p>
            <a:pPr algn="ctr"/>
            <a:r>
              <a:rPr lang="es-MX" sz="2400" dirty="0"/>
              <a:t> (LOPCCS, 2013)</a:t>
            </a:r>
          </a:p>
          <a:p>
            <a:pPr algn="ctr"/>
            <a:endParaRPr lang="es-EC" dirty="0"/>
          </a:p>
        </p:txBody>
      </p:sp>
      <p:pic>
        <p:nvPicPr>
          <p:cNvPr id="5" name="Imagen 4">
            <a:extLst>
              <a:ext uri="{FF2B5EF4-FFF2-40B4-BE49-F238E27FC236}">
                <a16:creationId xmlns:a16="http://schemas.microsoft.com/office/drawing/2014/main" id="{E487BCC7-D01D-4E22-A1CE-DA6B287446B0}"/>
              </a:ext>
            </a:extLst>
          </p:cNvPr>
          <p:cNvPicPr>
            <a:picLocks noChangeAspect="1"/>
          </p:cNvPicPr>
          <p:nvPr/>
        </p:nvPicPr>
        <p:blipFill rotWithShape="1">
          <a:blip r:embed="rId2"/>
          <a:srcRect l="2299" t="9456" r="3073" b="8108"/>
          <a:stretch/>
        </p:blipFill>
        <p:spPr bwMode="auto">
          <a:xfrm>
            <a:off x="391688" y="0"/>
            <a:ext cx="2037736" cy="1006962"/>
          </a:xfrm>
          <a:prstGeom prst="rect">
            <a:avLst/>
          </a:prstGeom>
          <a:noFill/>
          <a:ln>
            <a:noFill/>
          </a:ln>
          <a:extLst>
            <a:ext uri="{53640926-AAD7-44D8-BBD7-CCE9431645EC}">
              <a14:shadowObscured xmlns:a14="http://schemas.microsoft.com/office/drawing/2010/main"/>
            </a:ext>
          </a:extLst>
        </p:spPr>
      </p:pic>
      <p:pic>
        <p:nvPicPr>
          <p:cNvPr id="6" name="Imagen 5" descr="Texto&#10;&#10;Descripción generada automáticamente">
            <a:extLst>
              <a:ext uri="{FF2B5EF4-FFF2-40B4-BE49-F238E27FC236}">
                <a16:creationId xmlns:a16="http://schemas.microsoft.com/office/drawing/2014/main" id="{08A54011-48A8-4644-A497-6BFF7277EE8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50936"/>
          <a:stretch/>
        </p:blipFill>
        <p:spPr bwMode="auto">
          <a:xfrm>
            <a:off x="3402669" y="-23282"/>
            <a:ext cx="1793240" cy="728980"/>
          </a:xfrm>
          <a:prstGeom prst="rect">
            <a:avLst/>
          </a:prstGeom>
          <a:noFill/>
          <a:ln>
            <a:noFill/>
          </a:ln>
          <a:extLst>
            <a:ext uri="{53640926-AAD7-44D8-BBD7-CCE9431645EC}">
              <a14:shadowObscured xmlns:a14="http://schemas.microsoft.com/office/drawing/2010/main"/>
            </a:ext>
          </a:extLst>
        </p:spPr>
      </p:pic>
      <p:pic>
        <p:nvPicPr>
          <p:cNvPr id="7" name="Imagen 6" descr="Icono&#10;&#10;Descripción generada automáticamente">
            <a:extLst>
              <a:ext uri="{FF2B5EF4-FFF2-40B4-BE49-F238E27FC236}">
                <a16:creationId xmlns:a16="http://schemas.microsoft.com/office/drawing/2014/main" id="{DA5D6FD1-6554-4FB6-AA9E-C4793668016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169154" y="0"/>
            <a:ext cx="671830" cy="800100"/>
          </a:xfrm>
          <a:prstGeom prst="rect">
            <a:avLst/>
          </a:prstGeom>
        </p:spPr>
      </p:pic>
      <p:pic>
        <p:nvPicPr>
          <p:cNvPr id="8" name="Imagen 7" descr="Imagen que contiene Texto&#10;&#10;Descripción generada automáticamente">
            <a:extLst>
              <a:ext uri="{FF2B5EF4-FFF2-40B4-BE49-F238E27FC236}">
                <a16:creationId xmlns:a16="http://schemas.microsoft.com/office/drawing/2014/main" id="{7F386D4B-E1B3-4281-8363-D445EF0B88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7831" y="0"/>
            <a:ext cx="1792796" cy="800100"/>
          </a:xfrm>
          <a:prstGeom prst="rect">
            <a:avLst/>
          </a:prstGeom>
        </p:spPr>
      </p:pic>
      <p:pic>
        <p:nvPicPr>
          <p:cNvPr id="9" name="Imagen 8" descr="Logotipo&#10;&#10;Descripción generada automáticamente">
            <a:extLst>
              <a:ext uri="{FF2B5EF4-FFF2-40B4-BE49-F238E27FC236}">
                <a16:creationId xmlns:a16="http://schemas.microsoft.com/office/drawing/2014/main" id="{4FF475AF-054F-4E54-881D-781B34431F4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911398" y="-23282"/>
            <a:ext cx="1644539" cy="1006961"/>
          </a:xfrm>
          <a:prstGeom prst="rect">
            <a:avLst/>
          </a:prstGeom>
        </p:spPr>
      </p:pic>
      <p:sp>
        <p:nvSpPr>
          <p:cNvPr id="11" name="Rectángulo: esquinas redondeadas 10">
            <a:extLst>
              <a:ext uri="{FF2B5EF4-FFF2-40B4-BE49-F238E27FC236}">
                <a16:creationId xmlns:a16="http://schemas.microsoft.com/office/drawing/2014/main" id="{B9749770-9D1A-4C35-8BE5-EECAEC18CEB4}"/>
              </a:ext>
            </a:extLst>
          </p:cNvPr>
          <p:cNvSpPr/>
          <p:nvPr/>
        </p:nvSpPr>
        <p:spPr>
          <a:xfrm>
            <a:off x="2016254" y="1301027"/>
            <a:ext cx="4833258" cy="519214"/>
          </a:xfrm>
          <a:prstGeom prst="roundRect">
            <a:avLst/>
          </a:prstGeom>
          <a:solidFill>
            <a:schemeClr val="accent6">
              <a:lumMod val="40000"/>
              <a:lumOff val="60000"/>
            </a:schemeClr>
          </a:solidFill>
          <a:ln>
            <a:solidFill>
              <a:srgbClr val="0070C0"/>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pPr algn="ctr"/>
            <a:r>
              <a:rPr lang="es-MX" sz="2400" b="1" dirty="0">
                <a:solidFill>
                  <a:schemeClr val="tx1"/>
                </a:solidFill>
              </a:rPr>
              <a:t>¿QUÉ ES RENDICIÓN DE CUENTAS?</a:t>
            </a:r>
            <a:endParaRPr lang="es-EC" sz="2400" b="1" dirty="0">
              <a:solidFill>
                <a:schemeClr val="tx1"/>
              </a:solidFill>
            </a:endParaRPr>
          </a:p>
        </p:txBody>
      </p:sp>
      <p:pic>
        <p:nvPicPr>
          <p:cNvPr id="2" name="Imagen 1">
            <a:extLst>
              <a:ext uri="{FF2B5EF4-FFF2-40B4-BE49-F238E27FC236}">
                <a16:creationId xmlns:a16="http://schemas.microsoft.com/office/drawing/2014/main" id="{ED8B7A9E-72CD-4112-A619-F77D2C6AE988}"/>
              </a:ext>
            </a:extLst>
          </p:cNvPr>
          <p:cNvPicPr>
            <a:picLocks noChangeAspect="1"/>
          </p:cNvPicPr>
          <p:nvPr/>
        </p:nvPicPr>
        <p:blipFill>
          <a:blip r:embed="rId7"/>
          <a:stretch>
            <a:fillRect/>
          </a:stretch>
        </p:blipFill>
        <p:spPr>
          <a:xfrm>
            <a:off x="8795344" y="2114550"/>
            <a:ext cx="3000375" cy="2628900"/>
          </a:xfrm>
          <a:prstGeom prst="rect">
            <a:avLst/>
          </a:prstGeom>
        </p:spPr>
      </p:pic>
    </p:spTree>
    <p:extLst>
      <p:ext uri="{BB962C8B-B14F-4D97-AF65-F5344CB8AC3E}">
        <p14:creationId xmlns:p14="http://schemas.microsoft.com/office/powerpoint/2010/main" val="3553560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013170A-5FD5-457D-8962-8419B830FB86}"/>
              </a:ext>
            </a:extLst>
          </p:cNvPr>
          <p:cNvPicPr>
            <a:picLocks noChangeAspect="1"/>
          </p:cNvPicPr>
          <p:nvPr/>
        </p:nvPicPr>
        <p:blipFill rotWithShape="1">
          <a:blip r:embed="rId2"/>
          <a:srcRect l="2299" t="9456" r="3073" b="8108"/>
          <a:stretch/>
        </p:blipFill>
        <p:spPr bwMode="auto">
          <a:xfrm>
            <a:off x="391688" y="0"/>
            <a:ext cx="2037736" cy="1006962"/>
          </a:xfrm>
          <a:prstGeom prst="rect">
            <a:avLst/>
          </a:prstGeom>
          <a:noFill/>
          <a:ln>
            <a:noFill/>
          </a:ln>
          <a:extLst>
            <a:ext uri="{53640926-AAD7-44D8-BBD7-CCE9431645EC}">
              <a14:shadowObscured xmlns:a14="http://schemas.microsoft.com/office/drawing/2010/main"/>
            </a:ext>
          </a:extLst>
        </p:spPr>
      </p:pic>
      <p:pic>
        <p:nvPicPr>
          <p:cNvPr id="3" name="Imagen 2" descr="Texto&#10;&#10;Descripción generada automáticamente">
            <a:extLst>
              <a:ext uri="{FF2B5EF4-FFF2-40B4-BE49-F238E27FC236}">
                <a16:creationId xmlns:a16="http://schemas.microsoft.com/office/drawing/2014/main" id="{AF6B7EDA-70A2-430B-BB35-67B6A3D22A4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50936"/>
          <a:stretch/>
        </p:blipFill>
        <p:spPr bwMode="auto">
          <a:xfrm>
            <a:off x="3402669" y="-23282"/>
            <a:ext cx="1793240" cy="728980"/>
          </a:xfrm>
          <a:prstGeom prst="rect">
            <a:avLst/>
          </a:prstGeom>
          <a:noFill/>
          <a:ln>
            <a:noFill/>
          </a:ln>
          <a:extLst>
            <a:ext uri="{53640926-AAD7-44D8-BBD7-CCE9431645EC}">
              <a14:shadowObscured xmlns:a14="http://schemas.microsoft.com/office/drawing/2010/main"/>
            </a:ext>
          </a:extLst>
        </p:spPr>
      </p:pic>
      <p:pic>
        <p:nvPicPr>
          <p:cNvPr id="4" name="Imagen 3" descr="Icono&#10;&#10;Descripción generada automáticamente">
            <a:extLst>
              <a:ext uri="{FF2B5EF4-FFF2-40B4-BE49-F238E27FC236}">
                <a16:creationId xmlns:a16="http://schemas.microsoft.com/office/drawing/2014/main" id="{6F0FA003-8367-4FE6-B3DC-A478C6FDCDB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169154" y="0"/>
            <a:ext cx="671830" cy="800100"/>
          </a:xfrm>
          <a:prstGeom prst="rect">
            <a:avLst/>
          </a:prstGeom>
        </p:spPr>
      </p:pic>
      <p:pic>
        <p:nvPicPr>
          <p:cNvPr id="5" name="Imagen 4" descr="Imagen que contiene Texto&#10;&#10;Descripción generada automáticamente">
            <a:extLst>
              <a:ext uri="{FF2B5EF4-FFF2-40B4-BE49-F238E27FC236}">
                <a16:creationId xmlns:a16="http://schemas.microsoft.com/office/drawing/2014/main" id="{9F93EC60-93BF-4D09-92B7-58541B1A59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7831" y="0"/>
            <a:ext cx="1792796" cy="800100"/>
          </a:xfrm>
          <a:prstGeom prst="rect">
            <a:avLst/>
          </a:prstGeom>
        </p:spPr>
      </p:pic>
      <p:pic>
        <p:nvPicPr>
          <p:cNvPr id="6" name="Imagen 5" descr="Logotipo&#10;&#10;Descripción generada automáticamente">
            <a:extLst>
              <a:ext uri="{FF2B5EF4-FFF2-40B4-BE49-F238E27FC236}">
                <a16:creationId xmlns:a16="http://schemas.microsoft.com/office/drawing/2014/main" id="{D4766AF6-A81D-4D0C-A4FA-9614CEAC0F8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911398" y="-23282"/>
            <a:ext cx="1644539" cy="1006961"/>
          </a:xfrm>
          <a:prstGeom prst="rect">
            <a:avLst/>
          </a:prstGeom>
        </p:spPr>
      </p:pic>
      <p:sp>
        <p:nvSpPr>
          <p:cNvPr id="7" name="Elipse 6">
            <a:extLst>
              <a:ext uri="{FF2B5EF4-FFF2-40B4-BE49-F238E27FC236}">
                <a16:creationId xmlns:a16="http://schemas.microsoft.com/office/drawing/2014/main" id="{AA61BA52-3044-414D-BB40-B27F06BF908F}"/>
              </a:ext>
            </a:extLst>
          </p:cNvPr>
          <p:cNvSpPr/>
          <p:nvPr/>
        </p:nvSpPr>
        <p:spPr>
          <a:xfrm>
            <a:off x="1519256" y="1914801"/>
            <a:ext cx="2365153" cy="1806819"/>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OBJETIVOS DE LA RENDICIÓN DE CUENTAS</a:t>
            </a:r>
            <a:endParaRPr lang="es-EC" dirty="0">
              <a:solidFill>
                <a:schemeClr val="tx1"/>
              </a:solidFill>
            </a:endParaRPr>
          </a:p>
        </p:txBody>
      </p:sp>
      <p:sp>
        <p:nvSpPr>
          <p:cNvPr id="8" name="Rectángulo: esquinas redondeadas 7">
            <a:extLst>
              <a:ext uri="{FF2B5EF4-FFF2-40B4-BE49-F238E27FC236}">
                <a16:creationId xmlns:a16="http://schemas.microsoft.com/office/drawing/2014/main" id="{B17C6869-50A5-4A00-B031-487C74F31F44}"/>
              </a:ext>
            </a:extLst>
          </p:cNvPr>
          <p:cNvSpPr/>
          <p:nvPr/>
        </p:nvSpPr>
        <p:spPr>
          <a:xfrm>
            <a:off x="5195907" y="1006962"/>
            <a:ext cx="6170475" cy="5216037"/>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MX" b="0" i="0" dirty="0">
                <a:solidFill>
                  <a:srgbClr val="333333"/>
                </a:solidFill>
                <a:effectLst/>
                <a:latin typeface="Roboto" panose="02000000000000000000" pitchFamily="2" charset="0"/>
              </a:rPr>
              <a:t>Garantizar a los mandantes el acceso a la información de manera periódica y permanente, con respecto a la gesti</a:t>
            </a:r>
            <a:r>
              <a:rPr lang="es-MX" dirty="0">
                <a:solidFill>
                  <a:srgbClr val="333333"/>
                </a:solidFill>
                <a:latin typeface="Roboto" panose="02000000000000000000" pitchFamily="2" charset="0"/>
              </a:rPr>
              <a:t>ón pública.</a:t>
            </a:r>
          </a:p>
          <a:p>
            <a:pPr marL="285750" indent="-285750">
              <a:buFont typeface="Arial" panose="020B0604020202020204" pitchFamily="34" charset="0"/>
              <a:buChar char="•"/>
            </a:pPr>
            <a:endParaRPr lang="es-MX" dirty="0">
              <a:solidFill>
                <a:srgbClr val="333333"/>
              </a:solidFill>
              <a:latin typeface="Roboto" panose="02000000000000000000" pitchFamily="2" charset="0"/>
            </a:endParaRPr>
          </a:p>
          <a:p>
            <a:pPr marL="285750" indent="-285750">
              <a:buFont typeface="Arial" panose="020B0604020202020204" pitchFamily="34" charset="0"/>
              <a:buChar char="•"/>
            </a:pPr>
            <a:r>
              <a:rPr lang="es-MX" dirty="0">
                <a:solidFill>
                  <a:srgbClr val="333333"/>
                </a:solidFill>
                <a:latin typeface="Roboto" panose="02000000000000000000" pitchFamily="2" charset="0"/>
              </a:rPr>
              <a:t>Facilitar el ejercicio del derecho del control social de las acciones u omisiones de autoridades electas, funcionarios o quien maneja fondos públicos.</a:t>
            </a:r>
          </a:p>
          <a:p>
            <a:pPr marL="285750" indent="-285750">
              <a:buFont typeface="Arial" panose="020B0604020202020204" pitchFamily="34" charset="0"/>
              <a:buChar char="•"/>
            </a:pPr>
            <a:endParaRPr lang="es-MX" dirty="0">
              <a:solidFill>
                <a:srgbClr val="333333"/>
              </a:solidFill>
              <a:latin typeface="Roboto" panose="02000000000000000000" pitchFamily="2" charset="0"/>
            </a:endParaRPr>
          </a:p>
          <a:p>
            <a:pPr marL="285750" indent="-285750">
              <a:buFont typeface="Arial" panose="020B0604020202020204" pitchFamily="34" charset="0"/>
              <a:buChar char="•"/>
            </a:pPr>
            <a:r>
              <a:rPr lang="es-MX" dirty="0">
                <a:solidFill>
                  <a:srgbClr val="333333"/>
                </a:solidFill>
                <a:latin typeface="Roboto" panose="02000000000000000000" pitchFamily="2" charset="0"/>
              </a:rPr>
              <a:t>Vigilar el cumplimiento de las políticas públicas</a:t>
            </a:r>
          </a:p>
          <a:p>
            <a:pPr marL="285750" indent="-285750">
              <a:buFont typeface="Arial" panose="020B0604020202020204" pitchFamily="34" charset="0"/>
              <a:buChar char="•"/>
            </a:pPr>
            <a:endParaRPr lang="es-MX" dirty="0">
              <a:solidFill>
                <a:srgbClr val="333333"/>
              </a:solidFill>
              <a:latin typeface="Roboto" panose="02000000000000000000" pitchFamily="2" charset="0"/>
            </a:endParaRPr>
          </a:p>
          <a:p>
            <a:pPr marL="285750" indent="-285750">
              <a:buFont typeface="Arial" panose="020B0604020202020204" pitchFamily="34" charset="0"/>
              <a:buChar char="•"/>
            </a:pPr>
            <a:r>
              <a:rPr lang="es-MX" dirty="0">
                <a:solidFill>
                  <a:srgbClr val="333333"/>
                </a:solidFill>
                <a:latin typeface="Roboto" panose="02000000000000000000" pitchFamily="2" charset="0"/>
              </a:rPr>
              <a:t>Prevenir y evitar la corrupción y el mal gobierno. </a:t>
            </a:r>
            <a:endParaRPr lang="es-EC" dirty="0"/>
          </a:p>
        </p:txBody>
      </p:sp>
      <p:sp>
        <p:nvSpPr>
          <p:cNvPr id="9" name="Flecha: a la derecha 8">
            <a:extLst>
              <a:ext uri="{FF2B5EF4-FFF2-40B4-BE49-F238E27FC236}">
                <a16:creationId xmlns:a16="http://schemas.microsoft.com/office/drawing/2014/main" id="{19908699-587D-4606-9A07-785518FC4A77}"/>
              </a:ext>
            </a:extLst>
          </p:cNvPr>
          <p:cNvSpPr/>
          <p:nvPr/>
        </p:nvSpPr>
        <p:spPr>
          <a:xfrm>
            <a:off x="3993109" y="2723418"/>
            <a:ext cx="985399" cy="43961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Imagen 9">
            <a:extLst>
              <a:ext uri="{FF2B5EF4-FFF2-40B4-BE49-F238E27FC236}">
                <a16:creationId xmlns:a16="http://schemas.microsoft.com/office/drawing/2014/main" id="{42198C2C-76CD-450E-82B4-70B94C1182D8}"/>
              </a:ext>
            </a:extLst>
          </p:cNvPr>
          <p:cNvPicPr>
            <a:picLocks noChangeAspect="1"/>
          </p:cNvPicPr>
          <p:nvPr/>
        </p:nvPicPr>
        <p:blipFill>
          <a:blip r:embed="rId7"/>
          <a:stretch>
            <a:fillRect/>
          </a:stretch>
        </p:blipFill>
        <p:spPr>
          <a:xfrm>
            <a:off x="1863311" y="3964046"/>
            <a:ext cx="1830882" cy="1830882"/>
          </a:xfrm>
          <a:prstGeom prst="rect">
            <a:avLst/>
          </a:prstGeom>
        </p:spPr>
      </p:pic>
    </p:spTree>
    <p:extLst>
      <p:ext uri="{BB962C8B-B14F-4D97-AF65-F5344CB8AC3E}">
        <p14:creationId xmlns:p14="http://schemas.microsoft.com/office/powerpoint/2010/main" val="2417160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061EC6-53CE-455E-8682-92FD2BD82489}"/>
              </a:ext>
            </a:extLst>
          </p:cNvPr>
          <p:cNvSpPr>
            <a:spLocks noGrp="1"/>
          </p:cNvSpPr>
          <p:nvPr>
            <p:ph type="title"/>
          </p:nvPr>
        </p:nvSpPr>
        <p:spPr>
          <a:xfrm>
            <a:off x="1117927" y="998753"/>
            <a:ext cx="10058400" cy="800101"/>
          </a:xfrm>
        </p:spPr>
        <p:txBody>
          <a:bodyPr>
            <a:normAutofit/>
          </a:bodyPr>
          <a:lstStyle/>
          <a:p>
            <a:pPr algn="ctr"/>
            <a:r>
              <a:rPr lang="es-MX" sz="3600" b="1" dirty="0"/>
              <a:t>¿Quién organiza el Proceso de Rendición de Cuentas? </a:t>
            </a:r>
            <a:endParaRPr lang="es-EC" sz="3600" b="1" dirty="0"/>
          </a:p>
        </p:txBody>
      </p:sp>
      <p:sp>
        <p:nvSpPr>
          <p:cNvPr id="3" name="Marcador de contenido 2">
            <a:extLst>
              <a:ext uri="{FF2B5EF4-FFF2-40B4-BE49-F238E27FC236}">
                <a16:creationId xmlns:a16="http://schemas.microsoft.com/office/drawing/2014/main" id="{A234F297-0716-43CE-BC46-C334A23135A8}"/>
              </a:ext>
            </a:extLst>
          </p:cNvPr>
          <p:cNvSpPr>
            <a:spLocks noGrp="1"/>
          </p:cNvSpPr>
          <p:nvPr>
            <p:ph idx="1"/>
          </p:nvPr>
        </p:nvSpPr>
        <p:spPr>
          <a:xfrm>
            <a:off x="1117927" y="1982635"/>
            <a:ext cx="7111673" cy="4438015"/>
          </a:xfrm>
        </p:spPr>
        <p:txBody>
          <a:bodyPr>
            <a:normAutofit lnSpcReduction="10000"/>
          </a:bodyPr>
          <a:lstStyle/>
          <a:p>
            <a:r>
              <a:rPr lang="es-MX" dirty="0"/>
              <a:t>El CPCCS es el ente rector que establece los mecanismos de Rendiciones de Cuentas de las instituciones y entidades del sector público. </a:t>
            </a:r>
          </a:p>
          <a:p>
            <a:pPr lvl="1">
              <a:buFont typeface="Wingdings" panose="05000000000000000000" pitchFamily="2" charset="2"/>
              <a:buChar char="ü"/>
            </a:pPr>
            <a:r>
              <a:rPr lang="es-MX" sz="2100" dirty="0"/>
              <a:t>Establece y coordina los mecanismos, instrumentos y procedimientos para la Rendición de Cuentas</a:t>
            </a:r>
          </a:p>
          <a:p>
            <a:pPr lvl="1">
              <a:buFont typeface="Wingdings" panose="05000000000000000000" pitchFamily="2" charset="2"/>
              <a:buChar char="ü"/>
            </a:pPr>
            <a:r>
              <a:rPr lang="es-MX" sz="2100" dirty="0"/>
              <a:t>Recepta los Informes de Rendición de Cuentas</a:t>
            </a:r>
          </a:p>
          <a:p>
            <a:pPr lvl="1">
              <a:buFont typeface="Wingdings" panose="05000000000000000000" pitchFamily="2" charset="2"/>
              <a:buChar char="ü"/>
            </a:pPr>
            <a:r>
              <a:rPr lang="es-MX" sz="2100" dirty="0"/>
              <a:t>Monitorea y da seguimiento a los procesos de Rendición de Cuentas</a:t>
            </a:r>
          </a:p>
          <a:p>
            <a:pPr lvl="1">
              <a:buFont typeface="Wingdings" panose="05000000000000000000" pitchFamily="2" charset="2"/>
              <a:buChar char="ü"/>
            </a:pPr>
            <a:r>
              <a:rPr lang="es-MX" sz="2100" dirty="0"/>
              <a:t>Publica a través de su página electrónica, la lista de autoridades e instituciones que rindieron cuentas y las que no lo hicieron. </a:t>
            </a:r>
          </a:p>
          <a:p>
            <a:pPr lvl="1">
              <a:buFont typeface="Wingdings" panose="05000000000000000000" pitchFamily="2" charset="2"/>
              <a:buChar char="ü"/>
            </a:pPr>
            <a:r>
              <a:rPr lang="es-MX" sz="2100" dirty="0"/>
              <a:t>Esta información es utilizada por otros mecanismos de Control como la Contraloría General del Estado para auditorias posteriores.</a:t>
            </a:r>
            <a:endParaRPr lang="es-EC" dirty="0"/>
          </a:p>
        </p:txBody>
      </p:sp>
      <p:pic>
        <p:nvPicPr>
          <p:cNvPr id="4" name="Imagen 3">
            <a:extLst>
              <a:ext uri="{FF2B5EF4-FFF2-40B4-BE49-F238E27FC236}">
                <a16:creationId xmlns:a16="http://schemas.microsoft.com/office/drawing/2014/main" id="{2B36DECB-DC1B-408D-AFD1-1C5AC4D2F2C1}"/>
              </a:ext>
            </a:extLst>
          </p:cNvPr>
          <p:cNvPicPr>
            <a:picLocks noChangeAspect="1"/>
          </p:cNvPicPr>
          <p:nvPr/>
        </p:nvPicPr>
        <p:blipFill>
          <a:blip r:embed="rId2"/>
          <a:stretch>
            <a:fillRect/>
          </a:stretch>
        </p:blipFill>
        <p:spPr>
          <a:xfrm>
            <a:off x="8612316" y="3042137"/>
            <a:ext cx="3296883" cy="2429655"/>
          </a:xfrm>
          <a:prstGeom prst="rect">
            <a:avLst/>
          </a:prstGeom>
        </p:spPr>
      </p:pic>
      <p:pic>
        <p:nvPicPr>
          <p:cNvPr id="5" name="Imagen 4">
            <a:extLst>
              <a:ext uri="{FF2B5EF4-FFF2-40B4-BE49-F238E27FC236}">
                <a16:creationId xmlns:a16="http://schemas.microsoft.com/office/drawing/2014/main" id="{035784B4-8013-46F4-AAC8-48A29C496554}"/>
              </a:ext>
            </a:extLst>
          </p:cNvPr>
          <p:cNvPicPr>
            <a:picLocks noChangeAspect="1"/>
          </p:cNvPicPr>
          <p:nvPr/>
        </p:nvPicPr>
        <p:blipFill rotWithShape="1">
          <a:blip r:embed="rId3"/>
          <a:srcRect l="2299" t="9456" r="3073" b="8108"/>
          <a:stretch/>
        </p:blipFill>
        <p:spPr bwMode="auto">
          <a:xfrm>
            <a:off x="391688" y="0"/>
            <a:ext cx="2037736" cy="1006962"/>
          </a:xfrm>
          <a:prstGeom prst="rect">
            <a:avLst/>
          </a:prstGeom>
          <a:noFill/>
          <a:ln>
            <a:noFill/>
          </a:ln>
          <a:extLst>
            <a:ext uri="{53640926-AAD7-44D8-BBD7-CCE9431645EC}">
              <a14:shadowObscured xmlns:a14="http://schemas.microsoft.com/office/drawing/2010/main"/>
            </a:ext>
          </a:extLst>
        </p:spPr>
      </p:pic>
      <p:pic>
        <p:nvPicPr>
          <p:cNvPr id="6" name="Imagen 5" descr="Texto&#10;&#10;Descripción generada automáticamente">
            <a:extLst>
              <a:ext uri="{FF2B5EF4-FFF2-40B4-BE49-F238E27FC236}">
                <a16:creationId xmlns:a16="http://schemas.microsoft.com/office/drawing/2014/main" id="{CD3B2098-AB8A-40A6-BF63-2387C1549B56}"/>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50936"/>
          <a:stretch/>
        </p:blipFill>
        <p:spPr bwMode="auto">
          <a:xfrm>
            <a:off x="3402669" y="-23282"/>
            <a:ext cx="1793240" cy="728980"/>
          </a:xfrm>
          <a:prstGeom prst="rect">
            <a:avLst/>
          </a:prstGeom>
          <a:noFill/>
          <a:ln>
            <a:noFill/>
          </a:ln>
          <a:extLst>
            <a:ext uri="{53640926-AAD7-44D8-BBD7-CCE9431645EC}">
              <a14:shadowObscured xmlns:a14="http://schemas.microsoft.com/office/drawing/2010/main"/>
            </a:ext>
          </a:extLst>
        </p:spPr>
      </p:pic>
      <p:pic>
        <p:nvPicPr>
          <p:cNvPr id="7" name="Imagen 6" descr="Icono&#10;&#10;Descripción generada automáticamente">
            <a:extLst>
              <a:ext uri="{FF2B5EF4-FFF2-40B4-BE49-F238E27FC236}">
                <a16:creationId xmlns:a16="http://schemas.microsoft.com/office/drawing/2014/main" id="{9908A2B2-4D51-4D16-9BEB-5FDB9728B49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169154" y="0"/>
            <a:ext cx="671830" cy="800100"/>
          </a:xfrm>
          <a:prstGeom prst="rect">
            <a:avLst/>
          </a:prstGeom>
        </p:spPr>
      </p:pic>
      <p:pic>
        <p:nvPicPr>
          <p:cNvPr id="8" name="Imagen 7" descr="Imagen que contiene Texto&#10;&#10;Descripción generada automáticamente">
            <a:extLst>
              <a:ext uri="{FF2B5EF4-FFF2-40B4-BE49-F238E27FC236}">
                <a16:creationId xmlns:a16="http://schemas.microsoft.com/office/drawing/2014/main" id="{21A6AE75-89D1-4D0B-A7F9-BB8C0255D6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17831" y="0"/>
            <a:ext cx="1792796" cy="800100"/>
          </a:xfrm>
          <a:prstGeom prst="rect">
            <a:avLst/>
          </a:prstGeom>
        </p:spPr>
      </p:pic>
      <p:pic>
        <p:nvPicPr>
          <p:cNvPr id="9" name="Imagen 8" descr="Logotipo&#10;&#10;Descripción generada automáticamente">
            <a:extLst>
              <a:ext uri="{FF2B5EF4-FFF2-40B4-BE49-F238E27FC236}">
                <a16:creationId xmlns:a16="http://schemas.microsoft.com/office/drawing/2014/main" id="{379ADC39-1503-4530-815A-B6E2B21A3873}"/>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911398" y="-23282"/>
            <a:ext cx="1644539" cy="1006961"/>
          </a:xfrm>
          <a:prstGeom prst="rect">
            <a:avLst/>
          </a:prstGeom>
        </p:spPr>
      </p:pic>
    </p:spTree>
    <p:extLst>
      <p:ext uri="{BB962C8B-B14F-4D97-AF65-F5344CB8AC3E}">
        <p14:creationId xmlns:p14="http://schemas.microsoft.com/office/powerpoint/2010/main" val="313179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330A25FE-7EC0-4344-A8A6-ADED79409F8F}"/>
              </a:ext>
            </a:extLst>
          </p:cNvPr>
          <p:cNvSpPr>
            <a:spLocks noGrp="1"/>
          </p:cNvSpPr>
          <p:nvPr>
            <p:ph type="title"/>
          </p:nvPr>
        </p:nvSpPr>
        <p:spPr>
          <a:xfrm>
            <a:off x="1066800" y="1029404"/>
            <a:ext cx="10058400" cy="728569"/>
          </a:xfrm>
        </p:spPr>
        <p:txBody>
          <a:bodyPr>
            <a:normAutofit/>
          </a:bodyPr>
          <a:lstStyle/>
          <a:p>
            <a:pPr algn="ctr"/>
            <a:r>
              <a:rPr lang="es-MX" sz="3600" b="1" dirty="0"/>
              <a:t>¿Quiénes intervienen en la Rendición de Cuentas?</a:t>
            </a:r>
            <a:endParaRPr lang="es-EC" sz="3600" b="1" dirty="0"/>
          </a:p>
        </p:txBody>
      </p:sp>
      <p:sp>
        <p:nvSpPr>
          <p:cNvPr id="8" name="Rectángulo 7">
            <a:extLst>
              <a:ext uri="{FF2B5EF4-FFF2-40B4-BE49-F238E27FC236}">
                <a16:creationId xmlns:a16="http://schemas.microsoft.com/office/drawing/2014/main" id="{81EE9F91-352B-4B81-A8C6-C1769555AF75}"/>
              </a:ext>
            </a:extLst>
          </p:cNvPr>
          <p:cNvSpPr/>
          <p:nvPr/>
        </p:nvSpPr>
        <p:spPr>
          <a:xfrm>
            <a:off x="1254397" y="2472690"/>
            <a:ext cx="2343150" cy="6096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ysClr val="windowText" lastClr="000000"/>
                </a:solidFill>
              </a:rPr>
              <a:t>INSTITUCIONES</a:t>
            </a:r>
            <a:endParaRPr lang="es-EC" sz="2400" b="1" dirty="0">
              <a:solidFill>
                <a:sysClr val="windowText" lastClr="000000"/>
              </a:solidFill>
            </a:endParaRPr>
          </a:p>
        </p:txBody>
      </p:sp>
      <p:sp>
        <p:nvSpPr>
          <p:cNvPr id="9" name="Rectángulo 8">
            <a:extLst>
              <a:ext uri="{FF2B5EF4-FFF2-40B4-BE49-F238E27FC236}">
                <a16:creationId xmlns:a16="http://schemas.microsoft.com/office/drawing/2014/main" id="{65D34F66-3E2B-4B11-A222-5FB830FB3BE2}"/>
              </a:ext>
            </a:extLst>
          </p:cNvPr>
          <p:cNvSpPr/>
          <p:nvPr/>
        </p:nvSpPr>
        <p:spPr>
          <a:xfrm>
            <a:off x="8515352" y="2472690"/>
            <a:ext cx="2076450" cy="609600"/>
          </a:xfrm>
          <a:prstGeom prst="rect">
            <a:avLst/>
          </a:prstGeom>
          <a:solidFill>
            <a:schemeClr val="accent6">
              <a:lumMod val="40000"/>
              <a:lumOff val="60000"/>
            </a:schemeClr>
          </a:solidFill>
          <a:ln>
            <a:solidFill>
              <a:schemeClr val="tx2"/>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s-MX" sz="2400" b="1" dirty="0">
                <a:solidFill>
                  <a:sysClr val="windowText" lastClr="000000"/>
                </a:solidFill>
              </a:rPr>
              <a:t>CIUDADANÍA</a:t>
            </a:r>
            <a:endParaRPr lang="es-EC" sz="2400" b="1" dirty="0">
              <a:solidFill>
                <a:sysClr val="windowText" lastClr="000000"/>
              </a:solidFill>
            </a:endParaRPr>
          </a:p>
        </p:txBody>
      </p:sp>
      <p:sp>
        <p:nvSpPr>
          <p:cNvPr id="10" name="Rectángulo 9">
            <a:extLst>
              <a:ext uri="{FF2B5EF4-FFF2-40B4-BE49-F238E27FC236}">
                <a16:creationId xmlns:a16="http://schemas.microsoft.com/office/drawing/2014/main" id="{49696742-BB86-48CC-BDD7-22D003AED6EC}"/>
              </a:ext>
            </a:extLst>
          </p:cNvPr>
          <p:cNvSpPr/>
          <p:nvPr/>
        </p:nvSpPr>
        <p:spPr>
          <a:xfrm>
            <a:off x="1333500" y="3608070"/>
            <a:ext cx="2343150" cy="252602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MX" dirty="0">
                <a:solidFill>
                  <a:sysClr val="windowText" lastClr="000000"/>
                </a:solidFill>
              </a:rPr>
              <a:t>Del sector público</a:t>
            </a:r>
          </a:p>
          <a:p>
            <a:pPr marL="285750" indent="-285750">
              <a:buFont typeface="Arial" panose="020B0604020202020204" pitchFamily="34" charset="0"/>
              <a:buChar char="•"/>
            </a:pPr>
            <a:r>
              <a:rPr lang="es-MX" dirty="0">
                <a:solidFill>
                  <a:sysClr val="windowText" lastClr="000000"/>
                </a:solidFill>
              </a:rPr>
              <a:t>Medios de comunicación </a:t>
            </a:r>
          </a:p>
          <a:p>
            <a:pPr marL="285750" indent="-285750">
              <a:buFont typeface="Arial" panose="020B0604020202020204" pitchFamily="34" charset="0"/>
              <a:buChar char="•"/>
            </a:pPr>
            <a:r>
              <a:rPr lang="es-MX" dirty="0">
                <a:solidFill>
                  <a:sysClr val="windowText" lastClr="000000"/>
                </a:solidFill>
              </a:rPr>
              <a:t>Entidades que recibe fondos públicos</a:t>
            </a:r>
          </a:p>
          <a:p>
            <a:pPr marL="285750" indent="-285750">
              <a:buFont typeface="Arial" panose="020B0604020202020204" pitchFamily="34" charset="0"/>
              <a:buChar char="•"/>
            </a:pPr>
            <a:r>
              <a:rPr lang="es-MX" dirty="0">
                <a:solidFill>
                  <a:sysClr val="windowText" lastClr="000000"/>
                </a:solidFill>
              </a:rPr>
              <a:t>Autoridades de elección popular</a:t>
            </a:r>
            <a:endParaRPr lang="es-EC" dirty="0">
              <a:solidFill>
                <a:sysClr val="windowText" lastClr="000000"/>
              </a:solidFill>
            </a:endParaRPr>
          </a:p>
        </p:txBody>
      </p:sp>
      <p:sp>
        <p:nvSpPr>
          <p:cNvPr id="11" name="Rectángulo 10">
            <a:extLst>
              <a:ext uri="{FF2B5EF4-FFF2-40B4-BE49-F238E27FC236}">
                <a16:creationId xmlns:a16="http://schemas.microsoft.com/office/drawing/2014/main" id="{F2A7F299-EDD2-4316-986F-D00E725368BA}"/>
              </a:ext>
            </a:extLst>
          </p:cNvPr>
          <p:cNvSpPr/>
          <p:nvPr/>
        </p:nvSpPr>
        <p:spPr>
          <a:xfrm>
            <a:off x="4186238" y="2081680"/>
            <a:ext cx="2343145" cy="10757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sysClr val="windowText" lastClr="000000"/>
                </a:solidFill>
              </a:rPr>
              <a:t>Es su obligación informar sobre su gestión a la ciudadanía</a:t>
            </a:r>
          </a:p>
        </p:txBody>
      </p:sp>
      <p:sp>
        <p:nvSpPr>
          <p:cNvPr id="12" name="Rectángulo 11">
            <a:extLst>
              <a:ext uri="{FF2B5EF4-FFF2-40B4-BE49-F238E27FC236}">
                <a16:creationId xmlns:a16="http://schemas.microsoft.com/office/drawing/2014/main" id="{ACA2ED50-60FA-49C9-8C9E-7988F2FFD251}"/>
              </a:ext>
            </a:extLst>
          </p:cNvPr>
          <p:cNvSpPr/>
          <p:nvPr/>
        </p:nvSpPr>
        <p:spPr>
          <a:xfrm>
            <a:off x="7543800" y="3565106"/>
            <a:ext cx="4057650" cy="2568993"/>
          </a:xfrm>
          <a:prstGeom prst="rect">
            <a:avLst/>
          </a:prstGeom>
          <a:solidFill>
            <a:schemeClr val="accent6">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indent="-285750">
              <a:buFont typeface="Arial" panose="020B0604020202020204" pitchFamily="34" charset="0"/>
              <a:buChar char="•"/>
            </a:pPr>
            <a:r>
              <a:rPr lang="es-MX" dirty="0">
                <a:solidFill>
                  <a:sysClr val="windowText" lastClr="000000"/>
                </a:solidFill>
              </a:rPr>
              <a:t>Es su derecho ser parte de lo público </a:t>
            </a:r>
          </a:p>
          <a:p>
            <a:pPr marL="285750" indent="-285750">
              <a:buFont typeface="Arial" panose="020B0604020202020204" pitchFamily="34" charset="0"/>
              <a:buChar char="•"/>
            </a:pPr>
            <a:r>
              <a:rPr lang="es-MX" dirty="0">
                <a:solidFill>
                  <a:sysClr val="windowText" lastClr="000000"/>
                </a:solidFill>
              </a:rPr>
              <a:t>Puede opinar, proponer</a:t>
            </a:r>
          </a:p>
          <a:p>
            <a:pPr marL="285750" indent="-285750">
              <a:buFont typeface="Arial" panose="020B0604020202020204" pitchFamily="34" charset="0"/>
              <a:buChar char="•"/>
            </a:pPr>
            <a:r>
              <a:rPr lang="es-MX" dirty="0">
                <a:solidFill>
                  <a:sysClr val="windowText" lastClr="000000"/>
                </a:solidFill>
              </a:rPr>
              <a:t>Asume su rol de mandante y primer fiscalizador de lo público</a:t>
            </a:r>
          </a:p>
          <a:p>
            <a:pPr marL="285750" indent="-285750">
              <a:buFont typeface="Arial" panose="020B0604020202020204" pitchFamily="34" charset="0"/>
              <a:buChar char="•"/>
            </a:pPr>
            <a:r>
              <a:rPr lang="es-MX" dirty="0">
                <a:solidFill>
                  <a:sysClr val="windowText" lastClr="000000"/>
                </a:solidFill>
              </a:rPr>
              <a:t>Al evaluar, se retroalimenta de la gestión pública y promueve la corresponsabilidad.</a:t>
            </a:r>
          </a:p>
          <a:p>
            <a:pPr marL="285750" indent="-285750">
              <a:buFont typeface="Arial" panose="020B0604020202020204" pitchFamily="34" charset="0"/>
              <a:buChar char="•"/>
            </a:pPr>
            <a:r>
              <a:rPr lang="es-MX" dirty="0">
                <a:solidFill>
                  <a:sysClr val="windowText" lastClr="000000"/>
                </a:solidFill>
              </a:rPr>
              <a:t>Se construye como </a:t>
            </a:r>
            <a:r>
              <a:rPr lang="es-MX" b="1" dirty="0">
                <a:solidFill>
                  <a:sysClr val="windowText" lastClr="000000"/>
                </a:solidFill>
              </a:rPr>
              <a:t>Poder Ciudadano </a:t>
            </a:r>
            <a:endParaRPr lang="es-EC" b="1" dirty="0">
              <a:solidFill>
                <a:sysClr val="windowText" lastClr="000000"/>
              </a:solidFill>
            </a:endParaRPr>
          </a:p>
        </p:txBody>
      </p:sp>
      <p:pic>
        <p:nvPicPr>
          <p:cNvPr id="13" name="Imagen 12">
            <a:extLst>
              <a:ext uri="{FF2B5EF4-FFF2-40B4-BE49-F238E27FC236}">
                <a16:creationId xmlns:a16="http://schemas.microsoft.com/office/drawing/2014/main" id="{519BBB27-9A22-4BDB-A77A-1E8206FCAD8B}"/>
              </a:ext>
            </a:extLst>
          </p:cNvPr>
          <p:cNvPicPr>
            <a:picLocks noChangeAspect="1"/>
          </p:cNvPicPr>
          <p:nvPr/>
        </p:nvPicPr>
        <p:blipFill rotWithShape="1">
          <a:blip r:embed="rId2"/>
          <a:srcRect l="2299" t="9456" r="3073" b="8108"/>
          <a:stretch/>
        </p:blipFill>
        <p:spPr bwMode="auto">
          <a:xfrm>
            <a:off x="391688" y="0"/>
            <a:ext cx="2037736" cy="1006962"/>
          </a:xfrm>
          <a:prstGeom prst="rect">
            <a:avLst/>
          </a:prstGeom>
          <a:noFill/>
          <a:ln>
            <a:noFill/>
          </a:ln>
          <a:extLst>
            <a:ext uri="{53640926-AAD7-44D8-BBD7-CCE9431645EC}">
              <a14:shadowObscured xmlns:a14="http://schemas.microsoft.com/office/drawing/2010/main"/>
            </a:ext>
          </a:extLst>
        </p:spPr>
      </p:pic>
      <p:pic>
        <p:nvPicPr>
          <p:cNvPr id="14" name="Imagen 13" descr="Texto&#10;&#10;Descripción generada automáticamente">
            <a:extLst>
              <a:ext uri="{FF2B5EF4-FFF2-40B4-BE49-F238E27FC236}">
                <a16:creationId xmlns:a16="http://schemas.microsoft.com/office/drawing/2014/main" id="{317FA4EB-86D3-4E87-8E0D-F7D9572CBAC0}"/>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50936"/>
          <a:stretch/>
        </p:blipFill>
        <p:spPr bwMode="auto">
          <a:xfrm>
            <a:off x="3402669" y="-23282"/>
            <a:ext cx="1793240" cy="728980"/>
          </a:xfrm>
          <a:prstGeom prst="rect">
            <a:avLst/>
          </a:prstGeom>
          <a:noFill/>
          <a:ln>
            <a:noFill/>
          </a:ln>
          <a:extLst>
            <a:ext uri="{53640926-AAD7-44D8-BBD7-CCE9431645EC}">
              <a14:shadowObscured xmlns:a14="http://schemas.microsoft.com/office/drawing/2010/main"/>
            </a:ext>
          </a:extLst>
        </p:spPr>
      </p:pic>
      <p:pic>
        <p:nvPicPr>
          <p:cNvPr id="15" name="Imagen 14" descr="Icono&#10;&#10;Descripción generada automáticamente">
            <a:extLst>
              <a:ext uri="{FF2B5EF4-FFF2-40B4-BE49-F238E27FC236}">
                <a16:creationId xmlns:a16="http://schemas.microsoft.com/office/drawing/2014/main" id="{3C96D22D-DFFC-4439-9D6C-43DEDB2C2ED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169154" y="0"/>
            <a:ext cx="671830" cy="800100"/>
          </a:xfrm>
          <a:prstGeom prst="rect">
            <a:avLst/>
          </a:prstGeom>
        </p:spPr>
      </p:pic>
      <p:pic>
        <p:nvPicPr>
          <p:cNvPr id="16" name="Imagen 15" descr="Imagen que contiene Texto&#10;&#10;Descripción generada automáticamente">
            <a:extLst>
              <a:ext uri="{FF2B5EF4-FFF2-40B4-BE49-F238E27FC236}">
                <a16:creationId xmlns:a16="http://schemas.microsoft.com/office/drawing/2014/main" id="{609ADA1F-F1F4-4CF1-8201-4349525871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7831" y="0"/>
            <a:ext cx="1792796" cy="800100"/>
          </a:xfrm>
          <a:prstGeom prst="rect">
            <a:avLst/>
          </a:prstGeom>
        </p:spPr>
      </p:pic>
      <p:pic>
        <p:nvPicPr>
          <p:cNvPr id="17" name="Imagen 16" descr="Logotipo&#10;&#10;Descripción generada automáticamente">
            <a:extLst>
              <a:ext uri="{FF2B5EF4-FFF2-40B4-BE49-F238E27FC236}">
                <a16:creationId xmlns:a16="http://schemas.microsoft.com/office/drawing/2014/main" id="{84F48880-5C62-4AEA-BFB9-9CA1E8CE130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911398" y="-23282"/>
            <a:ext cx="1644539" cy="1006961"/>
          </a:xfrm>
          <a:prstGeom prst="rect">
            <a:avLst/>
          </a:prstGeom>
        </p:spPr>
      </p:pic>
      <p:cxnSp>
        <p:nvCxnSpPr>
          <p:cNvPr id="19" name="Conector recto de flecha 18">
            <a:extLst>
              <a:ext uri="{FF2B5EF4-FFF2-40B4-BE49-F238E27FC236}">
                <a16:creationId xmlns:a16="http://schemas.microsoft.com/office/drawing/2014/main" id="{6A0114B1-ABB8-449F-98A3-80D9829D83AF}"/>
              </a:ext>
            </a:extLst>
          </p:cNvPr>
          <p:cNvCxnSpPr>
            <a:cxnSpLocks/>
          </p:cNvCxnSpPr>
          <p:nvPr/>
        </p:nvCxnSpPr>
        <p:spPr>
          <a:xfrm>
            <a:off x="2441325" y="3082290"/>
            <a:ext cx="1" cy="53721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1" name="Conector recto de flecha 20">
            <a:extLst>
              <a:ext uri="{FF2B5EF4-FFF2-40B4-BE49-F238E27FC236}">
                <a16:creationId xmlns:a16="http://schemas.microsoft.com/office/drawing/2014/main" id="{8D53E19D-5D19-4F5D-AAF1-64296324D8D8}"/>
              </a:ext>
            </a:extLst>
          </p:cNvPr>
          <p:cNvCxnSpPr>
            <a:cxnSpLocks/>
            <a:endCxn id="12" idx="0"/>
          </p:cNvCxnSpPr>
          <p:nvPr/>
        </p:nvCxnSpPr>
        <p:spPr>
          <a:xfrm>
            <a:off x="9572625" y="3095949"/>
            <a:ext cx="0" cy="46915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5" name="Rectángulo 4">
            <a:extLst>
              <a:ext uri="{FF2B5EF4-FFF2-40B4-BE49-F238E27FC236}">
                <a16:creationId xmlns:a16="http://schemas.microsoft.com/office/drawing/2014/main" id="{E2E2CEEB-DD21-4AD8-A93E-0089EA611B09}"/>
              </a:ext>
            </a:extLst>
          </p:cNvPr>
          <p:cNvSpPr/>
          <p:nvPr/>
        </p:nvSpPr>
        <p:spPr>
          <a:xfrm>
            <a:off x="4186238" y="3697631"/>
            <a:ext cx="2343145" cy="242018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MX" dirty="0">
                <a:solidFill>
                  <a:sysClr val="windowText" lastClr="000000"/>
                </a:solidFill>
              </a:rPr>
              <a:t>Fortalecen su gestión</a:t>
            </a:r>
          </a:p>
          <a:p>
            <a:pPr marL="285750" indent="-285750">
              <a:buFont typeface="Arial" panose="020B0604020202020204" pitchFamily="34" charset="0"/>
              <a:buChar char="•"/>
            </a:pPr>
            <a:r>
              <a:rPr lang="es-MX" dirty="0">
                <a:solidFill>
                  <a:sysClr val="windowText" lastClr="000000"/>
                </a:solidFill>
              </a:rPr>
              <a:t>Mejoran sus servicios</a:t>
            </a:r>
          </a:p>
          <a:p>
            <a:pPr marL="285750" indent="-285750">
              <a:buFont typeface="Arial" panose="020B0604020202020204" pitchFamily="34" charset="0"/>
              <a:buChar char="•"/>
            </a:pPr>
            <a:r>
              <a:rPr lang="es-MX" dirty="0">
                <a:solidFill>
                  <a:sysClr val="windowText" lastClr="000000"/>
                </a:solidFill>
              </a:rPr>
              <a:t>Gobiernan en base al diálogo entre autoridades y ciudadanía</a:t>
            </a:r>
            <a:endParaRPr lang="es-EC" dirty="0">
              <a:solidFill>
                <a:sysClr val="windowText" lastClr="000000"/>
              </a:solidFill>
            </a:endParaRPr>
          </a:p>
        </p:txBody>
      </p:sp>
      <p:sp>
        <p:nvSpPr>
          <p:cNvPr id="18" name="CuadroTexto 17">
            <a:extLst>
              <a:ext uri="{FF2B5EF4-FFF2-40B4-BE49-F238E27FC236}">
                <a16:creationId xmlns:a16="http://schemas.microsoft.com/office/drawing/2014/main" id="{05C7527F-3E04-4BD6-A54D-B173A0187D60}"/>
              </a:ext>
            </a:extLst>
          </p:cNvPr>
          <p:cNvSpPr txBox="1"/>
          <p:nvPr/>
        </p:nvSpPr>
        <p:spPr>
          <a:xfrm>
            <a:off x="4596450" y="3320448"/>
            <a:ext cx="1198918" cy="369332"/>
          </a:xfrm>
          <a:prstGeom prst="rect">
            <a:avLst/>
          </a:prstGeom>
          <a:noFill/>
        </p:spPr>
        <p:txBody>
          <a:bodyPr wrap="none" rtlCol="0">
            <a:spAutoFit/>
          </a:bodyPr>
          <a:lstStyle/>
          <a:p>
            <a:r>
              <a:rPr lang="es-MX" dirty="0"/>
              <a:t>Beneficios </a:t>
            </a:r>
            <a:endParaRPr lang="es-EC" dirty="0"/>
          </a:p>
        </p:txBody>
      </p:sp>
      <p:sp>
        <p:nvSpPr>
          <p:cNvPr id="29" name="Diagrama de flujo: terminador 28">
            <a:extLst>
              <a:ext uri="{FF2B5EF4-FFF2-40B4-BE49-F238E27FC236}">
                <a16:creationId xmlns:a16="http://schemas.microsoft.com/office/drawing/2014/main" id="{CC26E7B2-92D8-456F-B948-BB2EE7E2EDF5}"/>
              </a:ext>
            </a:extLst>
          </p:cNvPr>
          <p:cNvSpPr/>
          <p:nvPr/>
        </p:nvSpPr>
        <p:spPr>
          <a:xfrm>
            <a:off x="2189695" y="1989874"/>
            <a:ext cx="472553" cy="380174"/>
          </a:xfrm>
          <a:prstGeom prst="flowChartTerminator">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MX" b="1" dirty="0"/>
              <a:t>1</a:t>
            </a:r>
            <a:endParaRPr lang="es-EC" b="1" dirty="0"/>
          </a:p>
        </p:txBody>
      </p:sp>
      <p:sp>
        <p:nvSpPr>
          <p:cNvPr id="30" name="Diagrama de flujo: terminador 29">
            <a:extLst>
              <a:ext uri="{FF2B5EF4-FFF2-40B4-BE49-F238E27FC236}">
                <a16:creationId xmlns:a16="http://schemas.microsoft.com/office/drawing/2014/main" id="{AF6BD39B-54A3-4114-8413-8F8C2D4414A6}"/>
              </a:ext>
            </a:extLst>
          </p:cNvPr>
          <p:cNvSpPr/>
          <p:nvPr/>
        </p:nvSpPr>
        <p:spPr>
          <a:xfrm>
            <a:off x="9336348" y="1989874"/>
            <a:ext cx="472553" cy="380174"/>
          </a:xfrm>
          <a:prstGeom prst="flowChartTerminator">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MX" b="1" dirty="0"/>
              <a:t>2</a:t>
            </a:r>
            <a:endParaRPr lang="es-EC" b="1" dirty="0"/>
          </a:p>
        </p:txBody>
      </p:sp>
      <p:cxnSp>
        <p:nvCxnSpPr>
          <p:cNvPr id="4" name="Conector recto de flecha 3">
            <a:extLst>
              <a:ext uri="{FF2B5EF4-FFF2-40B4-BE49-F238E27FC236}">
                <a16:creationId xmlns:a16="http://schemas.microsoft.com/office/drawing/2014/main" id="{41866AAF-322C-4D02-B735-7E59FA1F971A}"/>
              </a:ext>
            </a:extLst>
          </p:cNvPr>
          <p:cNvCxnSpPr>
            <a:cxnSpLocks/>
          </p:cNvCxnSpPr>
          <p:nvPr/>
        </p:nvCxnSpPr>
        <p:spPr>
          <a:xfrm>
            <a:off x="3597547" y="2619530"/>
            <a:ext cx="509588"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554044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docProps/app.xml><?xml version="1.0" encoding="utf-8"?>
<Properties xmlns="http://schemas.openxmlformats.org/officeDocument/2006/extended-properties" xmlns:vt="http://schemas.openxmlformats.org/officeDocument/2006/docPropsVTypes">
  <Template>Retrospect</Template>
  <TotalTime>2212</TotalTime>
  <Words>2978</Words>
  <Application>Microsoft Office PowerPoint</Application>
  <PresentationFormat>Panorámica</PresentationFormat>
  <Paragraphs>283</Paragraphs>
  <Slides>36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36</vt:i4>
      </vt:variant>
    </vt:vector>
  </HeadingPairs>
  <TitlesOfParts>
    <vt:vector size="43" baseType="lpstr">
      <vt:lpstr>Arial</vt:lpstr>
      <vt:lpstr>Bodoni MT</vt:lpstr>
      <vt:lpstr>Calibri</vt:lpstr>
      <vt:lpstr>Calibri Light</vt:lpstr>
      <vt:lpstr>Roboto</vt:lpstr>
      <vt:lpstr>Wingdings</vt:lpstr>
      <vt:lpstr>Retrospección</vt:lpstr>
      <vt:lpstr>Rendición de Cuentas con enfoque de género</vt:lpstr>
      <vt:lpstr>CONTENIDOS </vt:lpstr>
      <vt:lpstr>Marco legal para la Rendición de Cuentas</vt:lpstr>
      <vt:lpstr>Proceso de Rendición de Cuentas con enfoque de género</vt:lpstr>
      <vt:lpstr>Presentación de PowerPoint</vt:lpstr>
      <vt:lpstr>Presentación de PowerPoint</vt:lpstr>
      <vt:lpstr>Presentación de PowerPoint</vt:lpstr>
      <vt:lpstr>¿Quién organiza el Proceso de Rendición de Cuentas? </vt:lpstr>
      <vt:lpstr>¿Quiénes intervienen en la Rendición de Cuentas?</vt:lpstr>
      <vt:lpstr>Presentación de PowerPoint</vt:lpstr>
      <vt:lpstr>Fases para la implementación del proceso de Rendición de Cuentas</vt:lpstr>
      <vt:lpstr>Encuesta</vt:lpstr>
      <vt:lpstr>FASE 1: PLANIFICACIÓN Y FACILITACIÓN DEL PROCESO </vt:lpstr>
      <vt:lpstr>Presentación de PowerPoint</vt:lpstr>
      <vt:lpstr>FASE 1: PLANIFICACIÓN Y FACILITACIÓN DEL PROCESO </vt:lpstr>
      <vt:lpstr>FASE 1: PLANIFICACIÓN Y FACILITACIÓN DEL PROCESO </vt:lpstr>
      <vt:lpstr>FASE 1: PLANIFICACIÓN Y FACILITACIÓN DEL PROCESO </vt:lpstr>
      <vt:lpstr>FASE 1: PLANIFICACIÓN Y FACILITACIÓN DEL PROCESO </vt:lpstr>
      <vt:lpstr>FASE 2: EVALUACIÓN DE LA GESTIÓN INSTITUCIONAL</vt:lpstr>
      <vt:lpstr>FASE 2: EVALUACIÓN DE LA GESTIÓN INSTITUCIONAL</vt:lpstr>
      <vt:lpstr>FASE 2: EVALUACIÓN DE LA GESTIÓN INSTITUCIONAL</vt:lpstr>
      <vt:lpstr>FASE 3: DELIBERACIÓN PÚBLICA Y EVALUACIÓN DE LA CIUDADANÍA DEL INFORME DE RENDICIÓN DE CUENTAS</vt:lpstr>
      <vt:lpstr>FASE 3: DELIBERACIÓN PÚBLICA Y EVALUACIÓN DE LA CIUDADANÍA DEL INFORME DE RENDICIÓN DE CUENTAS</vt:lpstr>
      <vt:lpstr>FASE 3: DELIBERACIÓN PÚBLICA Y EVALUACIÓN DE LA CIUDADANÍA DEL INFORME DE RENDICIÓN DE CUENTAS</vt:lpstr>
      <vt:lpstr>FASE 4: INCORPORACIÓN DE LA OPINIÓN CIUDADANA, RETROALIMENTACIÓN Y SEGUIMIENTO</vt:lpstr>
      <vt:lpstr>FASE 4: INCORPORACIÓN DE LA OPINIÓN CIUDADANA, RETROALIMENTACIÓN Y SEGUIMIENTO</vt:lpstr>
      <vt:lpstr>Formulario de Rendición de Cuentas</vt:lpstr>
      <vt:lpstr>RESULTADOS DEL PROCESO DE RDC EN EL GAD</vt:lpstr>
      <vt:lpstr>RESULTADOS DEL PROCESO DE RDC EN LA CIUDADANÍA</vt:lpstr>
      <vt:lpstr>Retos: </vt:lpstr>
      <vt:lpstr>MECANISMOS DE CONTROL SOCIAL</vt:lpstr>
      <vt:lpstr>VEEDURÍA CIUDADANA</vt:lpstr>
      <vt:lpstr>OBSERVATORIOS CIUDADANOS </vt:lpstr>
      <vt:lpstr>COMITÉS DE USUARIOS - CU</vt:lpstr>
      <vt:lpstr>Pizarra interactiva </vt:lpstr>
      <vt:lpstr>Bibliografía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de Rendición de Cuentas</dc:title>
  <dc:creator>MARYTA</dc:creator>
  <cp:lastModifiedBy>AMEVIRTUAL </cp:lastModifiedBy>
  <cp:revision>136</cp:revision>
  <dcterms:created xsi:type="dcterms:W3CDTF">2024-04-01T16:12:30Z</dcterms:created>
  <dcterms:modified xsi:type="dcterms:W3CDTF">2024-05-14T21:28:19Z</dcterms:modified>
</cp:coreProperties>
</file>