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</p:sldMasterIdLst>
  <p:notesMasterIdLst>
    <p:notesMasterId r:id="rId33"/>
  </p:notesMasterIdLst>
  <p:sldIdLst>
    <p:sldId id="256" r:id="rId2"/>
    <p:sldId id="360" r:id="rId3"/>
    <p:sldId id="346" r:id="rId4"/>
    <p:sldId id="387" r:id="rId5"/>
    <p:sldId id="384" r:id="rId6"/>
    <p:sldId id="404" r:id="rId7"/>
    <p:sldId id="293" r:id="rId8"/>
    <p:sldId id="298" r:id="rId9"/>
    <p:sldId id="300" r:id="rId10"/>
    <p:sldId id="388" r:id="rId11"/>
    <p:sldId id="394" r:id="rId12"/>
    <p:sldId id="398" r:id="rId13"/>
    <p:sldId id="399" r:id="rId14"/>
    <p:sldId id="400" r:id="rId15"/>
    <p:sldId id="362" r:id="rId16"/>
    <p:sldId id="343" r:id="rId17"/>
    <p:sldId id="370" r:id="rId18"/>
    <p:sldId id="406" r:id="rId19"/>
    <p:sldId id="311" r:id="rId20"/>
    <p:sldId id="372" r:id="rId21"/>
    <p:sldId id="407" r:id="rId22"/>
    <p:sldId id="374" r:id="rId23"/>
    <p:sldId id="376" r:id="rId24"/>
    <p:sldId id="409" r:id="rId25"/>
    <p:sldId id="411" r:id="rId26"/>
    <p:sldId id="378" r:id="rId27"/>
    <p:sldId id="339" r:id="rId28"/>
    <p:sldId id="348" r:id="rId29"/>
    <p:sldId id="413" r:id="rId30"/>
    <p:sldId id="357" r:id="rId31"/>
    <p:sldId id="34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09D-4207-9102-400FBF2E16F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9D-4207-9102-400FBF2E16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59-4C7D-8295-EBE766D68F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59-4C7D-8295-EBE766D68FCA}"/>
              </c:ext>
            </c:extLst>
          </c:dPt>
          <c:dLbls>
            <c:dLbl>
              <c:idx val="0"/>
              <c:layout>
                <c:manualLayout>
                  <c:x val="-0.16125766217548798"/>
                  <c:y val="-0.1483519303129237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55826226567495"/>
                      <c:h val="0.306140129341128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09D-4207-9102-400FBF2E16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Mujeres violentadas</c:v>
                </c:pt>
                <c:pt idx="1">
                  <c:v>Mujeres sin violencia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0.64900000000000002</c:v>
                </c:pt>
                <c:pt idx="1">
                  <c:v>0.35099999999999998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9D-4207-9102-400FBF2E16F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26203614416039411"/>
          <c:y val="0.85002878455238728"/>
          <c:w val="0.51117000242811061"/>
          <c:h val="7.028428022820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20-4D09-820B-107063213228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C20-4D09-820B-10706321322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20-4D09-820B-1070632132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Violencia psicológica</c:v>
                </c:pt>
                <c:pt idx="1">
                  <c:v>Violencia Física</c:v>
                </c:pt>
                <c:pt idx="2">
                  <c:v>Violencia Sexual</c:v>
                </c:pt>
                <c:pt idx="3">
                  <c:v>Violencia Económica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0.56899999999999995</c:v>
                </c:pt>
                <c:pt idx="1">
                  <c:v>0.35399999999999998</c:v>
                </c:pt>
                <c:pt idx="2">
                  <c:v>0.32400000000000001</c:v>
                </c:pt>
                <c:pt idx="3">
                  <c:v>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20-4D09-820B-107063213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66936176"/>
        <c:axId val="866935760"/>
      </c:barChart>
      <c:catAx>
        <c:axId val="86693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66935760"/>
        <c:crosses val="autoZero"/>
        <c:auto val="1"/>
        <c:lblAlgn val="ctr"/>
        <c:lblOffset val="100"/>
        <c:noMultiLvlLbl val="0"/>
      </c:catAx>
      <c:valAx>
        <c:axId val="86693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6693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Violencia política</c:v>
                </c:pt>
                <c:pt idx="1">
                  <c:v>Violencia física y psicológica</c:v>
                </c:pt>
                <c:pt idx="2">
                  <c:v>Violencia sexual 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0.66</c:v>
                </c:pt>
                <c:pt idx="1">
                  <c:v>0.3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1-4CB6-B6B3-76FDEBC56A2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Violencia política</c:v>
                </c:pt>
                <c:pt idx="1">
                  <c:v>Violencia física y psicológica</c:v>
                </c:pt>
                <c:pt idx="2">
                  <c:v>Violencia sexual 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  <c:pt idx="0">
                  <c:v>0.44</c:v>
                </c:pt>
                <c:pt idx="1">
                  <c:v>0.7</c:v>
                </c:pt>
                <c:pt idx="2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71-4CB6-B6B3-76FDEBC56A2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Violencia política</c:v>
                </c:pt>
                <c:pt idx="1">
                  <c:v>Violencia física y psicológica</c:v>
                </c:pt>
                <c:pt idx="2">
                  <c:v>Violencia sexual 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6671-4CB6-B6B3-76FDEBC56A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447631"/>
        <c:axId val="97442223"/>
      </c:barChart>
      <c:catAx>
        <c:axId val="9744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442223"/>
        <c:crosses val="autoZero"/>
        <c:auto val="1"/>
        <c:lblAlgn val="ctr"/>
        <c:lblOffset val="100"/>
        <c:noMultiLvlLbl val="0"/>
      </c:catAx>
      <c:valAx>
        <c:axId val="97442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7447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 dirty="0"/>
              <a:t>POBREZA</a:t>
            </a:r>
            <a:r>
              <a:rPr lang="es-ES" b="1" baseline="0" dirty="0"/>
              <a:t> URBANA</a:t>
            </a:r>
            <a:endParaRPr lang="es-EC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7.1533956692913389E-2"/>
          <c:y val="0.11287382952463534"/>
          <c:w val="0.87846604330708666"/>
          <c:h val="0.77305658914462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POBREZA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22</c:v>
                </c:pt>
                <c:pt idx="1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B9-43DA-919B-43BCBB97468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POBREZA EXTREMA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7</c:v>
                </c:pt>
                <c:pt idx="1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B9-43DA-919B-43BCBB9746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08836640"/>
        <c:axId val="1408836224"/>
      </c:barChart>
      <c:catAx>
        <c:axId val="140883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08836224"/>
        <c:crosses val="autoZero"/>
        <c:auto val="1"/>
        <c:lblAlgn val="ctr"/>
        <c:lblOffset val="100"/>
        <c:noMultiLvlLbl val="0"/>
      </c:catAx>
      <c:valAx>
        <c:axId val="140883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0883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89997622491233"/>
          <c:y val="0.93914431927712549"/>
          <c:w val="0.7689385909298041"/>
          <c:h val="6.0855680722874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 dirty="0"/>
              <a:t>POBREZA</a:t>
            </a:r>
            <a:r>
              <a:rPr lang="es-ES" b="1" baseline="0" dirty="0"/>
              <a:t> RURAL</a:t>
            </a:r>
            <a:endParaRPr lang="es-EC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POBREZA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42.8</c:v>
                </c:pt>
                <c:pt idx="1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54-4809-A478-3AFDDF33142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POBREZA EXTREMA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20.6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54-4809-A478-3AFDDF3314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12532480"/>
        <c:axId val="1412528320"/>
      </c:barChart>
      <c:catAx>
        <c:axId val="141253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12528320"/>
        <c:crosses val="autoZero"/>
        <c:auto val="1"/>
        <c:lblAlgn val="ctr"/>
        <c:lblOffset val="100"/>
        <c:noMultiLvlLbl val="0"/>
      </c:catAx>
      <c:valAx>
        <c:axId val="141252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1253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 dirty="0"/>
              <a:t>SEGURIDAD SOCIAL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4"/>
                <c:pt idx="0">
                  <c:v>IESS</c:v>
                </c:pt>
                <c:pt idx="1">
                  <c:v>IESS Voluntario</c:v>
                </c:pt>
                <c:pt idx="2">
                  <c:v>IESS S.  Campesino</c:v>
                </c:pt>
                <c:pt idx="3">
                  <c:v>Sin seguro </c:v>
                </c:pt>
              </c:strCache>
            </c:strRef>
          </c:cat>
          <c:val>
            <c:numRef>
              <c:f>Hoja1!$B$2:$B$6</c:f>
              <c:numCache>
                <c:formatCode>0.00%</c:formatCode>
                <c:ptCount val="5"/>
                <c:pt idx="0">
                  <c:v>0.217</c:v>
                </c:pt>
                <c:pt idx="1">
                  <c:v>2.5000000000000001E-2</c:v>
                </c:pt>
                <c:pt idx="2">
                  <c:v>5.1999999999999998E-2</c:v>
                </c:pt>
                <c:pt idx="3">
                  <c:v>0.69299999999999995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1-4C84-8033-2DCF28A61FC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4"/>
                <c:pt idx="0">
                  <c:v>IESS</c:v>
                </c:pt>
                <c:pt idx="1">
                  <c:v>IESS Voluntario</c:v>
                </c:pt>
                <c:pt idx="2">
                  <c:v>IESS S.  Campesino</c:v>
                </c:pt>
                <c:pt idx="3">
                  <c:v>Sin seguro </c:v>
                </c:pt>
              </c:strCache>
            </c:strRef>
          </c:cat>
          <c:val>
            <c:numRef>
              <c:f>Hoja1!$C$2:$C$6</c:f>
              <c:numCache>
                <c:formatCode>0.00%</c:formatCode>
                <c:ptCount val="5"/>
                <c:pt idx="0">
                  <c:v>0.26100000000000001</c:v>
                </c:pt>
                <c:pt idx="1">
                  <c:v>2.5000000000000001E-2</c:v>
                </c:pt>
                <c:pt idx="2">
                  <c:v>5.0999999999999997E-2</c:v>
                </c:pt>
                <c:pt idx="3">
                  <c:v>0.64800000000000002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1-4C84-8033-2DCF28A61F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4674784"/>
        <c:axId val="864673120"/>
      </c:barChart>
      <c:catAx>
        <c:axId val="8646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64673120"/>
        <c:crosses val="autoZero"/>
        <c:auto val="1"/>
        <c:lblAlgn val="ctr"/>
        <c:lblOffset val="100"/>
        <c:noMultiLvlLbl val="0"/>
      </c:catAx>
      <c:valAx>
        <c:axId val="86467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6467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NIVEL EDUCATIVO</a:t>
            </a:r>
            <a:endParaRPr lang="es-EC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4.958353838582677E-2"/>
          <c:y val="0.14466196504423157"/>
          <c:w val="0.93479146161417326"/>
          <c:h val="0.705631166187425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ESCOLARIDAD</c:v>
                </c:pt>
                <c:pt idx="1">
                  <c:v>BACHILLERATO</c:v>
                </c:pt>
                <c:pt idx="2">
                  <c:v>ED.SUPERIOR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10.49</c:v>
                </c:pt>
                <c:pt idx="1">
                  <c:v>79.400000000000006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B7-4280-86E3-BA251FDAE07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3"/>
                <c:pt idx="0">
                  <c:v>ESCOLARIDAD</c:v>
                </c:pt>
                <c:pt idx="1">
                  <c:v>BACHILLERATO</c:v>
                </c:pt>
                <c:pt idx="2">
                  <c:v>ED.SUPERIOR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10.45</c:v>
                </c:pt>
                <c:pt idx="1">
                  <c:v>75.5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B7-4280-86E3-BA251FDAE0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6387904"/>
        <c:axId val="576386656"/>
      </c:barChart>
      <c:catAx>
        <c:axId val="57638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76386656"/>
        <c:crosses val="autoZero"/>
        <c:auto val="1"/>
        <c:lblAlgn val="ctr"/>
        <c:lblOffset val="100"/>
        <c:noMultiLvlLbl val="0"/>
      </c:catAx>
      <c:valAx>
        <c:axId val="57638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7638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FFEE82-EE7C-4BB9-88F6-F8A18C424AA3}" type="doc">
      <dgm:prSet loTypeId="urn:microsoft.com/office/officeart/2005/8/layout/chevron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829E74B-2B4C-40A8-AB7C-5B08A43DA301}">
      <dgm:prSet phldrT="[Texto]"/>
      <dgm:spPr/>
      <dgm:t>
        <a:bodyPr/>
        <a:lstStyle/>
        <a:p>
          <a:r>
            <a:rPr lang="es-MX" dirty="0"/>
            <a:t>Bienvenida</a:t>
          </a:r>
          <a:endParaRPr lang="es-EC" dirty="0"/>
        </a:p>
      </dgm:t>
    </dgm:pt>
    <dgm:pt modelId="{D54B380F-240A-4EF4-8562-8E4C44BCCA8D}" type="parTrans" cxnId="{303C84A5-06CF-4E14-9CFE-24DF3BE0F024}">
      <dgm:prSet/>
      <dgm:spPr/>
      <dgm:t>
        <a:bodyPr/>
        <a:lstStyle/>
        <a:p>
          <a:endParaRPr lang="es-EC"/>
        </a:p>
      </dgm:t>
    </dgm:pt>
    <dgm:pt modelId="{08D49489-9A50-4A09-A3EB-76BB6A13FE59}" type="sibTrans" cxnId="{303C84A5-06CF-4E14-9CFE-24DF3BE0F024}">
      <dgm:prSet/>
      <dgm:spPr/>
      <dgm:t>
        <a:bodyPr/>
        <a:lstStyle/>
        <a:p>
          <a:endParaRPr lang="es-EC"/>
        </a:p>
      </dgm:t>
    </dgm:pt>
    <dgm:pt modelId="{1D53EF00-0B74-4378-8883-777C47A1CFA3}">
      <dgm:prSet phldrT="[Texto]"/>
      <dgm:spPr/>
      <dgm:t>
        <a:bodyPr/>
        <a:lstStyle/>
        <a:p>
          <a:r>
            <a:rPr lang="es-MX" dirty="0"/>
            <a:t>Presentación de la problemática</a:t>
          </a:r>
          <a:endParaRPr lang="es-EC" dirty="0"/>
        </a:p>
      </dgm:t>
    </dgm:pt>
    <dgm:pt modelId="{056EBC59-0015-4737-9431-B2EA3DEF3932}" type="parTrans" cxnId="{8345F5CE-A137-4297-9955-8F4ADD57B8E0}">
      <dgm:prSet/>
      <dgm:spPr/>
      <dgm:t>
        <a:bodyPr/>
        <a:lstStyle/>
        <a:p>
          <a:endParaRPr lang="es-EC"/>
        </a:p>
      </dgm:t>
    </dgm:pt>
    <dgm:pt modelId="{14D762A9-FA0B-4F12-B363-4379EB6660FD}" type="sibTrans" cxnId="{8345F5CE-A137-4297-9955-8F4ADD57B8E0}">
      <dgm:prSet/>
      <dgm:spPr/>
      <dgm:t>
        <a:bodyPr/>
        <a:lstStyle/>
        <a:p>
          <a:endParaRPr lang="es-EC"/>
        </a:p>
      </dgm:t>
    </dgm:pt>
    <dgm:pt modelId="{84AF6CBB-4CA6-4D44-8EAD-8FD294030EC7}">
      <dgm:prSet phldrT="[Texto]"/>
      <dgm:spPr/>
      <dgm:t>
        <a:bodyPr/>
        <a:lstStyle/>
        <a:p>
          <a:r>
            <a:rPr lang="es-MX" dirty="0"/>
            <a:t>Mecanismos de actuación</a:t>
          </a:r>
          <a:endParaRPr lang="es-EC" dirty="0"/>
        </a:p>
      </dgm:t>
    </dgm:pt>
    <dgm:pt modelId="{DE2B96AD-73E7-4625-9B06-05997A6AD376}" type="parTrans" cxnId="{FD6F2BAB-4337-445B-97CC-42175E13671C}">
      <dgm:prSet/>
      <dgm:spPr/>
      <dgm:t>
        <a:bodyPr/>
        <a:lstStyle/>
        <a:p>
          <a:endParaRPr lang="es-EC"/>
        </a:p>
      </dgm:t>
    </dgm:pt>
    <dgm:pt modelId="{923BCB84-437D-41D6-AAF6-7EC8EF995DDF}" type="sibTrans" cxnId="{FD6F2BAB-4337-445B-97CC-42175E13671C}">
      <dgm:prSet/>
      <dgm:spPr/>
      <dgm:t>
        <a:bodyPr/>
        <a:lstStyle/>
        <a:p>
          <a:endParaRPr lang="es-EC"/>
        </a:p>
      </dgm:t>
    </dgm:pt>
    <dgm:pt modelId="{D52964F8-4CBD-4985-A364-474861FA7BD1}">
      <dgm:prSet/>
      <dgm:spPr/>
      <dgm:t>
        <a:bodyPr/>
        <a:lstStyle/>
        <a:p>
          <a:r>
            <a:rPr lang="es-MX" dirty="0"/>
            <a:t>Pregunta de reflexión</a:t>
          </a:r>
          <a:endParaRPr lang="es-EC" dirty="0"/>
        </a:p>
      </dgm:t>
    </dgm:pt>
    <dgm:pt modelId="{ED232A9F-8BCA-4A7D-A02C-7C2C44A91234}" type="parTrans" cxnId="{57879A00-C82C-4FA0-916C-CE00FB686F32}">
      <dgm:prSet/>
      <dgm:spPr/>
      <dgm:t>
        <a:bodyPr/>
        <a:lstStyle/>
        <a:p>
          <a:endParaRPr lang="es-EC"/>
        </a:p>
      </dgm:t>
    </dgm:pt>
    <dgm:pt modelId="{293E5A91-1C24-4575-89DF-2AE205C1C490}" type="sibTrans" cxnId="{57879A00-C82C-4FA0-916C-CE00FB686F32}">
      <dgm:prSet/>
      <dgm:spPr/>
      <dgm:t>
        <a:bodyPr/>
        <a:lstStyle/>
        <a:p>
          <a:endParaRPr lang="es-EC"/>
        </a:p>
      </dgm:t>
    </dgm:pt>
    <dgm:pt modelId="{2649B2B2-DB56-4EF0-935A-E794DFD678A2}">
      <dgm:prSet/>
      <dgm:spPr/>
      <dgm:t>
        <a:bodyPr/>
        <a:lstStyle/>
        <a:p>
          <a:r>
            <a:rPr lang="es-MX" dirty="0"/>
            <a:t>Violencia política</a:t>
          </a:r>
          <a:endParaRPr lang="es-EC" dirty="0"/>
        </a:p>
      </dgm:t>
    </dgm:pt>
    <dgm:pt modelId="{E76A9BCD-AB4A-4F3A-8B2C-D119626777EC}" type="parTrans" cxnId="{E7327146-6937-45BB-B9D8-2450236A5155}">
      <dgm:prSet/>
      <dgm:spPr/>
      <dgm:t>
        <a:bodyPr/>
        <a:lstStyle/>
        <a:p>
          <a:endParaRPr lang="es-EC"/>
        </a:p>
      </dgm:t>
    </dgm:pt>
    <dgm:pt modelId="{D8829EE3-2EA9-445B-AE33-4756B0E8D238}" type="sibTrans" cxnId="{E7327146-6937-45BB-B9D8-2450236A5155}">
      <dgm:prSet/>
      <dgm:spPr/>
      <dgm:t>
        <a:bodyPr/>
        <a:lstStyle/>
        <a:p>
          <a:endParaRPr lang="es-EC"/>
        </a:p>
      </dgm:t>
    </dgm:pt>
    <dgm:pt modelId="{127148F8-3663-4C43-A22E-B4BB734FBBC7}">
      <dgm:prSet/>
      <dgm:spPr/>
      <dgm:t>
        <a:bodyPr/>
        <a:lstStyle/>
        <a:p>
          <a:r>
            <a:rPr lang="es-MX" dirty="0"/>
            <a:t>Conclusiones, cierre y evaluación</a:t>
          </a:r>
          <a:endParaRPr lang="es-EC" dirty="0"/>
        </a:p>
      </dgm:t>
    </dgm:pt>
    <dgm:pt modelId="{562E2860-BB59-4646-9D54-798400DE9C18}" type="parTrans" cxnId="{964D3281-AAB1-4B1A-9240-23F7DFACF1C6}">
      <dgm:prSet/>
      <dgm:spPr/>
      <dgm:t>
        <a:bodyPr/>
        <a:lstStyle/>
        <a:p>
          <a:endParaRPr lang="es-EC"/>
        </a:p>
      </dgm:t>
    </dgm:pt>
    <dgm:pt modelId="{BD047A0F-0FA4-4E98-8062-15E3817AE195}" type="sibTrans" cxnId="{964D3281-AAB1-4B1A-9240-23F7DFACF1C6}">
      <dgm:prSet/>
      <dgm:spPr/>
      <dgm:t>
        <a:bodyPr/>
        <a:lstStyle/>
        <a:p>
          <a:endParaRPr lang="es-EC"/>
        </a:p>
      </dgm:t>
    </dgm:pt>
    <dgm:pt modelId="{8E82D432-89D9-4A38-A93F-3EA76AA4AF43}">
      <dgm:prSet/>
      <dgm:spPr/>
      <dgm:t>
        <a:bodyPr/>
        <a:lstStyle/>
        <a:p>
          <a:r>
            <a:rPr lang="es-EC"/>
            <a:t>Construcción de caso</a:t>
          </a:r>
          <a:endParaRPr lang="es-EC" dirty="0"/>
        </a:p>
      </dgm:t>
    </dgm:pt>
    <dgm:pt modelId="{BC2A33F1-DF23-43FC-86E2-A11C5F94FB61}" type="parTrans" cxnId="{F0821580-57FD-4F01-A04B-9FC620A0A487}">
      <dgm:prSet/>
      <dgm:spPr/>
      <dgm:t>
        <a:bodyPr/>
        <a:lstStyle/>
        <a:p>
          <a:endParaRPr lang="es-EC"/>
        </a:p>
      </dgm:t>
    </dgm:pt>
    <dgm:pt modelId="{CA878BC8-CDD9-4C7C-8279-A4210288C2BD}" type="sibTrans" cxnId="{F0821580-57FD-4F01-A04B-9FC620A0A487}">
      <dgm:prSet/>
      <dgm:spPr/>
      <dgm:t>
        <a:bodyPr/>
        <a:lstStyle/>
        <a:p>
          <a:endParaRPr lang="es-EC"/>
        </a:p>
      </dgm:t>
    </dgm:pt>
    <dgm:pt modelId="{212C1CF6-08B9-4809-8AD3-E619451713A1}" type="pres">
      <dgm:prSet presAssocID="{0FFFEE82-EE7C-4BB9-88F6-F8A18C424AA3}" presName="Name0" presStyleCnt="0">
        <dgm:presLayoutVars>
          <dgm:dir/>
          <dgm:animLvl val="lvl"/>
          <dgm:resizeHandles val="exact"/>
        </dgm:presLayoutVars>
      </dgm:prSet>
      <dgm:spPr/>
    </dgm:pt>
    <dgm:pt modelId="{D95A3035-1E1E-4A00-AFB1-05B9DD00477C}" type="pres">
      <dgm:prSet presAssocID="{8829E74B-2B4C-40A8-AB7C-5B08A43DA301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E2B2D631-7ABE-456F-9D57-4AC95383AA36}" type="pres">
      <dgm:prSet presAssocID="{08D49489-9A50-4A09-A3EB-76BB6A13FE59}" presName="parTxOnlySpace" presStyleCnt="0"/>
      <dgm:spPr/>
    </dgm:pt>
    <dgm:pt modelId="{0AA14D7D-549A-4AD9-AD6E-9F5D229348BC}" type="pres">
      <dgm:prSet presAssocID="{1D53EF00-0B74-4378-8883-777C47A1CFA3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F7D81ED3-2944-47F8-83D6-0B9BCB696A89}" type="pres">
      <dgm:prSet presAssocID="{14D762A9-FA0B-4F12-B363-4379EB6660FD}" presName="parTxOnlySpace" presStyleCnt="0"/>
      <dgm:spPr/>
    </dgm:pt>
    <dgm:pt modelId="{F3FEA087-3E49-48AE-A736-090F2FFB8211}" type="pres">
      <dgm:prSet presAssocID="{D52964F8-4CBD-4985-A364-474861FA7BD1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18935665-7D2B-4870-BA05-CA294B5C81DE}" type="pres">
      <dgm:prSet presAssocID="{293E5A91-1C24-4575-89DF-2AE205C1C490}" presName="parTxOnlySpace" presStyleCnt="0"/>
      <dgm:spPr/>
    </dgm:pt>
    <dgm:pt modelId="{CA2E0CBD-6EF4-4EF2-9E3F-AB65851C9DAB}" type="pres">
      <dgm:prSet presAssocID="{2649B2B2-DB56-4EF0-935A-E794DFD678A2}" presName="parTxOnly" presStyleLbl="node1" presStyleIdx="3" presStyleCnt="7" custLinFactNeighborX="6594" custLinFactNeighborY="2610">
        <dgm:presLayoutVars>
          <dgm:chMax val="0"/>
          <dgm:chPref val="0"/>
          <dgm:bulletEnabled val="1"/>
        </dgm:presLayoutVars>
      </dgm:prSet>
      <dgm:spPr/>
    </dgm:pt>
    <dgm:pt modelId="{49FEE147-48AC-4F1E-ABFB-BD2DDA526935}" type="pres">
      <dgm:prSet presAssocID="{D8829EE3-2EA9-445B-AE33-4756B0E8D238}" presName="parTxOnlySpace" presStyleCnt="0"/>
      <dgm:spPr/>
    </dgm:pt>
    <dgm:pt modelId="{A557DA9C-C130-490C-A4E3-160C922E9169}" type="pres">
      <dgm:prSet presAssocID="{8E82D432-89D9-4A38-A93F-3EA76AA4AF43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9A9813D1-4A43-47D6-BA2D-A117FAA37C24}" type="pres">
      <dgm:prSet presAssocID="{CA878BC8-CDD9-4C7C-8279-A4210288C2BD}" presName="parTxOnlySpace" presStyleCnt="0"/>
      <dgm:spPr/>
    </dgm:pt>
    <dgm:pt modelId="{85D58136-4AFF-45A9-A935-5E96AA47C688}" type="pres">
      <dgm:prSet presAssocID="{84AF6CBB-4CA6-4D44-8EAD-8FD294030EC7}" presName="parTxOnly" presStyleLbl="node1" presStyleIdx="5" presStyleCnt="7" custLinFactNeighborX="-31844" custLinFactNeighborY="962">
        <dgm:presLayoutVars>
          <dgm:chMax val="0"/>
          <dgm:chPref val="0"/>
          <dgm:bulletEnabled val="1"/>
        </dgm:presLayoutVars>
      </dgm:prSet>
      <dgm:spPr/>
    </dgm:pt>
    <dgm:pt modelId="{D8E4AE93-09EC-4114-B581-145BB34649F7}" type="pres">
      <dgm:prSet presAssocID="{923BCB84-437D-41D6-AAF6-7EC8EF995DDF}" presName="parTxOnlySpace" presStyleCnt="0"/>
      <dgm:spPr/>
    </dgm:pt>
    <dgm:pt modelId="{F617986E-0CBF-4322-A13D-5AA7EA7A1D51}" type="pres">
      <dgm:prSet presAssocID="{127148F8-3663-4C43-A22E-B4BB734FBBC7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7879A00-C82C-4FA0-916C-CE00FB686F32}" srcId="{0FFFEE82-EE7C-4BB9-88F6-F8A18C424AA3}" destId="{D52964F8-4CBD-4985-A364-474861FA7BD1}" srcOrd="2" destOrd="0" parTransId="{ED232A9F-8BCA-4A7D-A02C-7C2C44A91234}" sibTransId="{293E5A91-1C24-4575-89DF-2AE205C1C490}"/>
    <dgm:cxn modelId="{0DD94807-64B7-4369-81D2-B36C04DCDBBA}" type="presOf" srcId="{0FFFEE82-EE7C-4BB9-88F6-F8A18C424AA3}" destId="{212C1CF6-08B9-4809-8AD3-E619451713A1}" srcOrd="0" destOrd="0" presId="urn:microsoft.com/office/officeart/2005/8/layout/chevron1"/>
    <dgm:cxn modelId="{EBDB1209-964F-4C1D-A5CE-1D3EB5632E2C}" type="presOf" srcId="{1D53EF00-0B74-4378-8883-777C47A1CFA3}" destId="{0AA14D7D-549A-4AD9-AD6E-9F5D229348BC}" srcOrd="0" destOrd="0" presId="urn:microsoft.com/office/officeart/2005/8/layout/chevron1"/>
    <dgm:cxn modelId="{BCE17622-9F56-4718-99A9-793374466554}" type="presOf" srcId="{D52964F8-4CBD-4985-A364-474861FA7BD1}" destId="{F3FEA087-3E49-48AE-A736-090F2FFB8211}" srcOrd="0" destOrd="0" presId="urn:microsoft.com/office/officeart/2005/8/layout/chevron1"/>
    <dgm:cxn modelId="{E7327146-6937-45BB-B9D8-2450236A5155}" srcId="{0FFFEE82-EE7C-4BB9-88F6-F8A18C424AA3}" destId="{2649B2B2-DB56-4EF0-935A-E794DFD678A2}" srcOrd="3" destOrd="0" parTransId="{E76A9BCD-AB4A-4F3A-8B2C-D119626777EC}" sibTransId="{D8829EE3-2EA9-445B-AE33-4756B0E8D238}"/>
    <dgm:cxn modelId="{31950B77-665B-46F4-972C-8043F45F5E80}" type="presOf" srcId="{84AF6CBB-4CA6-4D44-8EAD-8FD294030EC7}" destId="{85D58136-4AFF-45A9-A935-5E96AA47C688}" srcOrd="0" destOrd="0" presId="urn:microsoft.com/office/officeart/2005/8/layout/chevron1"/>
    <dgm:cxn modelId="{F0821580-57FD-4F01-A04B-9FC620A0A487}" srcId="{0FFFEE82-EE7C-4BB9-88F6-F8A18C424AA3}" destId="{8E82D432-89D9-4A38-A93F-3EA76AA4AF43}" srcOrd="4" destOrd="0" parTransId="{BC2A33F1-DF23-43FC-86E2-A11C5F94FB61}" sibTransId="{CA878BC8-CDD9-4C7C-8279-A4210288C2BD}"/>
    <dgm:cxn modelId="{964D3281-AAB1-4B1A-9240-23F7DFACF1C6}" srcId="{0FFFEE82-EE7C-4BB9-88F6-F8A18C424AA3}" destId="{127148F8-3663-4C43-A22E-B4BB734FBBC7}" srcOrd="6" destOrd="0" parTransId="{562E2860-BB59-4646-9D54-798400DE9C18}" sibTransId="{BD047A0F-0FA4-4E98-8062-15E3817AE195}"/>
    <dgm:cxn modelId="{057B7186-ECBF-45D1-985F-9D33FDA9DDD5}" type="presOf" srcId="{8E82D432-89D9-4A38-A93F-3EA76AA4AF43}" destId="{A557DA9C-C130-490C-A4E3-160C922E9169}" srcOrd="0" destOrd="0" presId="urn:microsoft.com/office/officeart/2005/8/layout/chevron1"/>
    <dgm:cxn modelId="{C885EE89-8F63-4B02-85F9-8D60DB0AF030}" type="presOf" srcId="{127148F8-3663-4C43-A22E-B4BB734FBBC7}" destId="{F617986E-0CBF-4322-A13D-5AA7EA7A1D51}" srcOrd="0" destOrd="0" presId="urn:microsoft.com/office/officeart/2005/8/layout/chevron1"/>
    <dgm:cxn modelId="{A8BDB691-7788-4A8B-8EE6-9C63E3D68BD2}" type="presOf" srcId="{2649B2B2-DB56-4EF0-935A-E794DFD678A2}" destId="{CA2E0CBD-6EF4-4EF2-9E3F-AB65851C9DAB}" srcOrd="0" destOrd="0" presId="urn:microsoft.com/office/officeart/2005/8/layout/chevron1"/>
    <dgm:cxn modelId="{303C84A5-06CF-4E14-9CFE-24DF3BE0F024}" srcId="{0FFFEE82-EE7C-4BB9-88F6-F8A18C424AA3}" destId="{8829E74B-2B4C-40A8-AB7C-5B08A43DA301}" srcOrd="0" destOrd="0" parTransId="{D54B380F-240A-4EF4-8562-8E4C44BCCA8D}" sibTransId="{08D49489-9A50-4A09-A3EB-76BB6A13FE59}"/>
    <dgm:cxn modelId="{FD6F2BAB-4337-445B-97CC-42175E13671C}" srcId="{0FFFEE82-EE7C-4BB9-88F6-F8A18C424AA3}" destId="{84AF6CBB-4CA6-4D44-8EAD-8FD294030EC7}" srcOrd="5" destOrd="0" parTransId="{DE2B96AD-73E7-4625-9B06-05997A6AD376}" sibTransId="{923BCB84-437D-41D6-AAF6-7EC8EF995DDF}"/>
    <dgm:cxn modelId="{04BA0CBA-5205-48BA-A7F8-1D4C79C00E0A}" type="presOf" srcId="{8829E74B-2B4C-40A8-AB7C-5B08A43DA301}" destId="{D95A3035-1E1E-4A00-AFB1-05B9DD00477C}" srcOrd="0" destOrd="0" presId="urn:microsoft.com/office/officeart/2005/8/layout/chevron1"/>
    <dgm:cxn modelId="{8345F5CE-A137-4297-9955-8F4ADD57B8E0}" srcId="{0FFFEE82-EE7C-4BB9-88F6-F8A18C424AA3}" destId="{1D53EF00-0B74-4378-8883-777C47A1CFA3}" srcOrd="1" destOrd="0" parTransId="{056EBC59-0015-4737-9431-B2EA3DEF3932}" sibTransId="{14D762A9-FA0B-4F12-B363-4379EB6660FD}"/>
    <dgm:cxn modelId="{1CA226E4-A8EA-4D64-900A-E7F23E2A80D9}" type="presParOf" srcId="{212C1CF6-08B9-4809-8AD3-E619451713A1}" destId="{D95A3035-1E1E-4A00-AFB1-05B9DD00477C}" srcOrd="0" destOrd="0" presId="urn:microsoft.com/office/officeart/2005/8/layout/chevron1"/>
    <dgm:cxn modelId="{C9166429-C145-4792-870C-D5EA54CA9842}" type="presParOf" srcId="{212C1CF6-08B9-4809-8AD3-E619451713A1}" destId="{E2B2D631-7ABE-456F-9D57-4AC95383AA36}" srcOrd="1" destOrd="0" presId="urn:microsoft.com/office/officeart/2005/8/layout/chevron1"/>
    <dgm:cxn modelId="{63FA5708-5BCC-49D1-8019-8A6E9EDE1925}" type="presParOf" srcId="{212C1CF6-08B9-4809-8AD3-E619451713A1}" destId="{0AA14D7D-549A-4AD9-AD6E-9F5D229348BC}" srcOrd="2" destOrd="0" presId="urn:microsoft.com/office/officeart/2005/8/layout/chevron1"/>
    <dgm:cxn modelId="{D5AB2C16-89C6-42C4-BD02-402D28DE01B6}" type="presParOf" srcId="{212C1CF6-08B9-4809-8AD3-E619451713A1}" destId="{F7D81ED3-2944-47F8-83D6-0B9BCB696A89}" srcOrd="3" destOrd="0" presId="urn:microsoft.com/office/officeart/2005/8/layout/chevron1"/>
    <dgm:cxn modelId="{4FEAD08A-FB30-42BC-97AB-7007A7C1FC77}" type="presParOf" srcId="{212C1CF6-08B9-4809-8AD3-E619451713A1}" destId="{F3FEA087-3E49-48AE-A736-090F2FFB8211}" srcOrd="4" destOrd="0" presId="urn:microsoft.com/office/officeart/2005/8/layout/chevron1"/>
    <dgm:cxn modelId="{0109BF86-20EF-41A5-9D14-8B0EF28713FC}" type="presParOf" srcId="{212C1CF6-08B9-4809-8AD3-E619451713A1}" destId="{18935665-7D2B-4870-BA05-CA294B5C81DE}" srcOrd="5" destOrd="0" presId="urn:microsoft.com/office/officeart/2005/8/layout/chevron1"/>
    <dgm:cxn modelId="{EED3DD9E-3F13-408F-B74A-9722409A44B2}" type="presParOf" srcId="{212C1CF6-08B9-4809-8AD3-E619451713A1}" destId="{CA2E0CBD-6EF4-4EF2-9E3F-AB65851C9DAB}" srcOrd="6" destOrd="0" presId="urn:microsoft.com/office/officeart/2005/8/layout/chevron1"/>
    <dgm:cxn modelId="{3D6D97C8-2BC6-4FC7-9436-1AD25A514E07}" type="presParOf" srcId="{212C1CF6-08B9-4809-8AD3-E619451713A1}" destId="{49FEE147-48AC-4F1E-ABFB-BD2DDA526935}" srcOrd="7" destOrd="0" presId="urn:microsoft.com/office/officeart/2005/8/layout/chevron1"/>
    <dgm:cxn modelId="{CB589928-E71F-41EA-9003-AA86AA0FBA29}" type="presParOf" srcId="{212C1CF6-08B9-4809-8AD3-E619451713A1}" destId="{A557DA9C-C130-490C-A4E3-160C922E9169}" srcOrd="8" destOrd="0" presId="urn:microsoft.com/office/officeart/2005/8/layout/chevron1"/>
    <dgm:cxn modelId="{BED17BED-D11F-4F47-A8A9-EC029755489A}" type="presParOf" srcId="{212C1CF6-08B9-4809-8AD3-E619451713A1}" destId="{9A9813D1-4A43-47D6-BA2D-A117FAA37C24}" srcOrd="9" destOrd="0" presId="urn:microsoft.com/office/officeart/2005/8/layout/chevron1"/>
    <dgm:cxn modelId="{7B4A5BFD-9DEC-4A2D-A638-CD75750CCCD9}" type="presParOf" srcId="{212C1CF6-08B9-4809-8AD3-E619451713A1}" destId="{85D58136-4AFF-45A9-A935-5E96AA47C688}" srcOrd="10" destOrd="0" presId="urn:microsoft.com/office/officeart/2005/8/layout/chevron1"/>
    <dgm:cxn modelId="{BAC38CB8-1FBD-4F6F-A482-1CFCE8400CB8}" type="presParOf" srcId="{212C1CF6-08B9-4809-8AD3-E619451713A1}" destId="{D8E4AE93-09EC-4114-B581-145BB34649F7}" srcOrd="11" destOrd="0" presId="urn:microsoft.com/office/officeart/2005/8/layout/chevron1"/>
    <dgm:cxn modelId="{82F74CA4-E79C-455A-A609-4ED0B0A11257}" type="presParOf" srcId="{212C1CF6-08B9-4809-8AD3-E619451713A1}" destId="{F617986E-0CBF-4322-A13D-5AA7EA7A1D51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8B6E04-1540-4138-9D35-DF92A3DF1005}" type="doc">
      <dgm:prSet loTypeId="urn:microsoft.com/office/officeart/2005/8/layout/radial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1058923C-C1FE-4A3F-9373-FF09ADB45DFE}">
      <dgm:prSet phldrT="[Texto]" custT="1"/>
      <dgm:spPr/>
      <dgm:t>
        <a:bodyPr/>
        <a:lstStyle/>
        <a:p>
          <a:r>
            <a:rPr lang="es-MX" sz="1400" dirty="0"/>
            <a:t>Instituciones</a:t>
          </a:r>
          <a:endParaRPr lang="es-EC" sz="1400" dirty="0"/>
        </a:p>
      </dgm:t>
    </dgm:pt>
    <dgm:pt modelId="{566E0C87-8ABF-454B-897D-C78B5877B4F0}" type="parTrans" cxnId="{A3E0F5A5-FABF-4734-A8C1-A7E51D5C84E9}">
      <dgm:prSet/>
      <dgm:spPr/>
      <dgm:t>
        <a:bodyPr/>
        <a:lstStyle/>
        <a:p>
          <a:endParaRPr lang="es-EC"/>
        </a:p>
      </dgm:t>
    </dgm:pt>
    <dgm:pt modelId="{786C31DA-A1E6-48A4-A8BB-3E5981BEC2C9}" type="sibTrans" cxnId="{A3E0F5A5-FABF-4734-A8C1-A7E51D5C84E9}">
      <dgm:prSet/>
      <dgm:spPr/>
      <dgm:t>
        <a:bodyPr/>
        <a:lstStyle/>
        <a:p>
          <a:endParaRPr lang="es-EC"/>
        </a:p>
      </dgm:t>
    </dgm:pt>
    <dgm:pt modelId="{04A5A41E-C8AE-4772-9E4F-63F068EB4671}">
      <dgm:prSet phldrT="[Texto]"/>
      <dgm:spPr/>
      <dgm:t>
        <a:bodyPr/>
        <a:lstStyle/>
        <a:p>
          <a:r>
            <a:rPr lang="es-MX" dirty="0"/>
            <a:t>Donde cumplen sus funciones </a:t>
          </a:r>
          <a:endParaRPr lang="es-EC" dirty="0"/>
        </a:p>
      </dgm:t>
    </dgm:pt>
    <dgm:pt modelId="{5F145C7B-45E2-4D36-B21C-FFFDFF3B4A62}" type="parTrans" cxnId="{11DFA95E-A636-48DD-85B9-86A0EA612E23}">
      <dgm:prSet/>
      <dgm:spPr/>
      <dgm:t>
        <a:bodyPr/>
        <a:lstStyle/>
        <a:p>
          <a:endParaRPr lang="es-EC"/>
        </a:p>
      </dgm:t>
    </dgm:pt>
    <dgm:pt modelId="{3C6BA06F-4BFC-4D24-9AED-409FD04729B9}" type="sibTrans" cxnId="{11DFA95E-A636-48DD-85B9-86A0EA612E23}">
      <dgm:prSet/>
      <dgm:spPr/>
      <dgm:t>
        <a:bodyPr/>
        <a:lstStyle/>
        <a:p>
          <a:endParaRPr lang="es-EC"/>
        </a:p>
      </dgm:t>
    </dgm:pt>
    <dgm:pt modelId="{FA12C428-7CEE-4E6E-996F-0A9DC6035C26}">
      <dgm:prSet phldrT="[Texto]" custT="1"/>
      <dgm:spPr/>
      <dgm:t>
        <a:bodyPr/>
        <a:lstStyle/>
        <a:p>
          <a:r>
            <a:rPr lang="es-MX" sz="1200" dirty="0"/>
            <a:t>Medios de Comunicación </a:t>
          </a:r>
          <a:endParaRPr lang="es-EC" sz="1200" dirty="0"/>
        </a:p>
      </dgm:t>
    </dgm:pt>
    <dgm:pt modelId="{CF46EDDC-2FFA-4A50-8D77-823D37DA434B}" type="parTrans" cxnId="{B17432AC-14DA-449F-B021-4CC51D124811}">
      <dgm:prSet/>
      <dgm:spPr/>
      <dgm:t>
        <a:bodyPr/>
        <a:lstStyle/>
        <a:p>
          <a:endParaRPr lang="es-EC"/>
        </a:p>
      </dgm:t>
    </dgm:pt>
    <dgm:pt modelId="{CE73A6D8-0A44-4E1E-8229-98BF0951D776}" type="sibTrans" cxnId="{B17432AC-14DA-449F-B021-4CC51D124811}">
      <dgm:prSet/>
      <dgm:spPr/>
      <dgm:t>
        <a:bodyPr/>
        <a:lstStyle/>
        <a:p>
          <a:endParaRPr lang="es-EC"/>
        </a:p>
      </dgm:t>
    </dgm:pt>
    <dgm:pt modelId="{3288C0E6-0FBA-42BC-BA74-47C69046DB81}">
      <dgm:prSet phldrT="[Texto]"/>
      <dgm:spPr/>
      <dgm:t>
        <a:bodyPr/>
        <a:lstStyle/>
        <a:p>
          <a:r>
            <a:rPr lang="es-MX" dirty="0"/>
            <a:t>En las noticias, comentarios, reportajes</a:t>
          </a:r>
          <a:endParaRPr lang="es-EC" dirty="0"/>
        </a:p>
      </dgm:t>
    </dgm:pt>
    <dgm:pt modelId="{70E5F193-D80B-4E56-A130-06404DEAE0BC}" type="parTrans" cxnId="{9122E108-1B3D-49E6-8C01-3B917F9FAF87}">
      <dgm:prSet/>
      <dgm:spPr/>
      <dgm:t>
        <a:bodyPr/>
        <a:lstStyle/>
        <a:p>
          <a:endParaRPr lang="es-EC"/>
        </a:p>
      </dgm:t>
    </dgm:pt>
    <dgm:pt modelId="{6E8A5F02-EC90-4DE1-989D-CEA1602D94F1}" type="sibTrans" cxnId="{9122E108-1B3D-49E6-8C01-3B917F9FAF87}">
      <dgm:prSet/>
      <dgm:spPr/>
      <dgm:t>
        <a:bodyPr/>
        <a:lstStyle/>
        <a:p>
          <a:endParaRPr lang="es-EC"/>
        </a:p>
      </dgm:t>
    </dgm:pt>
    <dgm:pt modelId="{B47AC0EF-9D0A-4A8B-956A-05379AB6CF9B}">
      <dgm:prSet phldrT="[Texto]" custT="1"/>
      <dgm:spPr/>
      <dgm:t>
        <a:bodyPr/>
        <a:lstStyle/>
        <a:p>
          <a:r>
            <a:rPr lang="es-MX" sz="1600" dirty="0"/>
            <a:t>Redes sociales </a:t>
          </a:r>
          <a:endParaRPr lang="es-EC" sz="1600" dirty="0"/>
        </a:p>
      </dgm:t>
    </dgm:pt>
    <dgm:pt modelId="{F10586DA-CF47-4094-857D-AB18F8DC7B0A}" type="parTrans" cxnId="{CE900748-4E8F-4C86-BA61-BC2236707067}">
      <dgm:prSet/>
      <dgm:spPr/>
      <dgm:t>
        <a:bodyPr/>
        <a:lstStyle/>
        <a:p>
          <a:endParaRPr lang="es-EC"/>
        </a:p>
      </dgm:t>
    </dgm:pt>
    <dgm:pt modelId="{641A2AB6-6318-4880-B643-9A1E9D658EBD}" type="sibTrans" cxnId="{CE900748-4E8F-4C86-BA61-BC2236707067}">
      <dgm:prSet/>
      <dgm:spPr/>
      <dgm:t>
        <a:bodyPr/>
        <a:lstStyle/>
        <a:p>
          <a:endParaRPr lang="es-EC"/>
        </a:p>
      </dgm:t>
    </dgm:pt>
    <dgm:pt modelId="{054FBBE5-0CCC-4269-A8D5-BB76B7AA161A}">
      <dgm:prSet phldrT="[Texto]"/>
      <dgm:spPr/>
      <dgm:t>
        <a:bodyPr/>
        <a:lstStyle/>
        <a:p>
          <a:r>
            <a:rPr lang="es-MX" dirty="0"/>
            <a:t>En comentarios, mensajes, imágenes</a:t>
          </a:r>
          <a:endParaRPr lang="es-EC" dirty="0"/>
        </a:p>
      </dgm:t>
    </dgm:pt>
    <dgm:pt modelId="{9E7546D3-76C0-4071-B60F-89D5943633F3}" type="parTrans" cxnId="{728A7198-8B13-429E-AD1E-F7CA19F442E1}">
      <dgm:prSet/>
      <dgm:spPr/>
      <dgm:t>
        <a:bodyPr/>
        <a:lstStyle/>
        <a:p>
          <a:endParaRPr lang="es-EC"/>
        </a:p>
      </dgm:t>
    </dgm:pt>
    <dgm:pt modelId="{9222ED6A-5129-4F0E-9B2F-539D03D49FE1}" type="sibTrans" cxnId="{728A7198-8B13-429E-AD1E-F7CA19F442E1}">
      <dgm:prSet/>
      <dgm:spPr/>
      <dgm:t>
        <a:bodyPr/>
        <a:lstStyle/>
        <a:p>
          <a:endParaRPr lang="es-EC"/>
        </a:p>
      </dgm:t>
    </dgm:pt>
    <dgm:pt modelId="{6E8FD9BA-BCAF-4393-97DB-E2F0B09E9BA7}" type="pres">
      <dgm:prSet presAssocID="{7F8B6E04-1540-4138-9D35-DF92A3DF1005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28643EC1-E56A-4DDD-8164-3FF03E1B2C94}" type="pres">
      <dgm:prSet presAssocID="{7F8B6E04-1540-4138-9D35-DF92A3DF1005}" presName="cycle" presStyleCnt="0"/>
      <dgm:spPr/>
    </dgm:pt>
    <dgm:pt modelId="{1A36186B-4E8D-472E-BBED-9A3DCB945319}" type="pres">
      <dgm:prSet presAssocID="{7F8B6E04-1540-4138-9D35-DF92A3DF1005}" presName="centerShape" presStyleCnt="0"/>
      <dgm:spPr/>
    </dgm:pt>
    <dgm:pt modelId="{E24AA04E-E629-4D77-9F51-8FA7D96B290F}" type="pres">
      <dgm:prSet presAssocID="{7F8B6E04-1540-4138-9D35-DF92A3DF1005}" presName="connSite" presStyleLbl="node1" presStyleIdx="0" presStyleCnt="4"/>
      <dgm:spPr/>
    </dgm:pt>
    <dgm:pt modelId="{18DA80BB-9822-4D7D-BED2-6C492A2A7E39}" type="pres">
      <dgm:prSet presAssocID="{7F8B6E04-1540-4138-9D35-DF92A3DF1005}" presName="visible" presStyleLbl="node1" presStyleIdx="0" presStyleCnt="4" custScaleY="99341" custLinFactNeighborX="-4864" custLinFactNeighborY="-5252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75C9BF9-9DA6-4F3D-B803-01243D00BEAE}" type="pres">
      <dgm:prSet presAssocID="{566E0C87-8ABF-454B-897D-C78B5877B4F0}" presName="Name25" presStyleLbl="parChTrans1D1" presStyleIdx="0" presStyleCnt="3"/>
      <dgm:spPr/>
    </dgm:pt>
    <dgm:pt modelId="{2FB780FF-6E91-4673-A388-5D19A3A4AA5E}" type="pres">
      <dgm:prSet presAssocID="{1058923C-C1FE-4A3F-9373-FF09ADB45DFE}" presName="node" presStyleCnt="0"/>
      <dgm:spPr/>
    </dgm:pt>
    <dgm:pt modelId="{33ECE4A7-43C1-4605-9257-DDF1D338C34A}" type="pres">
      <dgm:prSet presAssocID="{1058923C-C1FE-4A3F-9373-FF09ADB45DFE}" presName="parentNode" presStyleLbl="node1" presStyleIdx="1" presStyleCnt="4" custScaleX="115855" custScaleY="108098">
        <dgm:presLayoutVars>
          <dgm:chMax val="1"/>
          <dgm:bulletEnabled val="1"/>
        </dgm:presLayoutVars>
      </dgm:prSet>
      <dgm:spPr/>
    </dgm:pt>
    <dgm:pt modelId="{5C110E46-002E-4230-A327-B39AA4620882}" type="pres">
      <dgm:prSet presAssocID="{1058923C-C1FE-4A3F-9373-FF09ADB45DFE}" presName="childNode" presStyleLbl="revTx" presStyleIdx="0" presStyleCnt="3">
        <dgm:presLayoutVars>
          <dgm:bulletEnabled val="1"/>
        </dgm:presLayoutVars>
      </dgm:prSet>
      <dgm:spPr/>
    </dgm:pt>
    <dgm:pt modelId="{6F195EC2-4FEA-469A-A241-D529A500B3E1}" type="pres">
      <dgm:prSet presAssocID="{CF46EDDC-2FFA-4A50-8D77-823D37DA434B}" presName="Name25" presStyleLbl="parChTrans1D1" presStyleIdx="1" presStyleCnt="3"/>
      <dgm:spPr/>
    </dgm:pt>
    <dgm:pt modelId="{A4B605D3-AA49-4722-9BF2-9B81BE3A7E8D}" type="pres">
      <dgm:prSet presAssocID="{FA12C428-7CEE-4E6E-996F-0A9DC6035C26}" presName="node" presStyleCnt="0"/>
      <dgm:spPr/>
    </dgm:pt>
    <dgm:pt modelId="{3D25951F-8D7E-4E37-BFB9-48BC58572A92}" type="pres">
      <dgm:prSet presAssocID="{FA12C428-7CEE-4E6E-996F-0A9DC6035C26}" presName="parentNode" presStyleLbl="node1" presStyleIdx="2" presStyleCnt="4" custScaleX="121738" custScaleY="98117">
        <dgm:presLayoutVars>
          <dgm:chMax val="1"/>
          <dgm:bulletEnabled val="1"/>
        </dgm:presLayoutVars>
      </dgm:prSet>
      <dgm:spPr/>
    </dgm:pt>
    <dgm:pt modelId="{53E1E1F4-ADB5-4873-9B1B-84BB0E35C532}" type="pres">
      <dgm:prSet presAssocID="{FA12C428-7CEE-4E6E-996F-0A9DC6035C26}" presName="childNode" presStyleLbl="revTx" presStyleIdx="1" presStyleCnt="3">
        <dgm:presLayoutVars>
          <dgm:bulletEnabled val="1"/>
        </dgm:presLayoutVars>
      </dgm:prSet>
      <dgm:spPr/>
    </dgm:pt>
    <dgm:pt modelId="{B8D736FC-B745-4024-A51C-EA344977848B}" type="pres">
      <dgm:prSet presAssocID="{F10586DA-CF47-4094-857D-AB18F8DC7B0A}" presName="Name25" presStyleLbl="parChTrans1D1" presStyleIdx="2" presStyleCnt="3"/>
      <dgm:spPr/>
    </dgm:pt>
    <dgm:pt modelId="{251ADF4B-3C45-4B75-87F8-4837834FEA1A}" type="pres">
      <dgm:prSet presAssocID="{B47AC0EF-9D0A-4A8B-956A-05379AB6CF9B}" presName="node" presStyleCnt="0"/>
      <dgm:spPr/>
    </dgm:pt>
    <dgm:pt modelId="{F912C228-E4B6-4BDA-97EF-2E0E4C714B9B}" type="pres">
      <dgm:prSet presAssocID="{B47AC0EF-9D0A-4A8B-956A-05379AB6CF9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04B9EA22-690E-480F-B000-5B05854225E5}" type="pres">
      <dgm:prSet presAssocID="{B47AC0EF-9D0A-4A8B-956A-05379AB6CF9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9122E108-1B3D-49E6-8C01-3B917F9FAF87}" srcId="{FA12C428-7CEE-4E6E-996F-0A9DC6035C26}" destId="{3288C0E6-0FBA-42BC-BA74-47C69046DB81}" srcOrd="0" destOrd="0" parTransId="{70E5F193-D80B-4E56-A130-06404DEAE0BC}" sibTransId="{6E8A5F02-EC90-4DE1-989D-CEA1602D94F1}"/>
    <dgm:cxn modelId="{63547809-28A1-4120-939C-EF4E8900ACBD}" type="presOf" srcId="{B47AC0EF-9D0A-4A8B-956A-05379AB6CF9B}" destId="{F912C228-E4B6-4BDA-97EF-2E0E4C714B9B}" srcOrd="0" destOrd="0" presId="urn:microsoft.com/office/officeart/2005/8/layout/radial2"/>
    <dgm:cxn modelId="{7CF38819-77E2-46CF-A3A0-86C738BC43C6}" type="presOf" srcId="{566E0C87-8ABF-454B-897D-C78B5877B4F0}" destId="{675C9BF9-9DA6-4F3D-B803-01243D00BEAE}" srcOrd="0" destOrd="0" presId="urn:microsoft.com/office/officeart/2005/8/layout/radial2"/>
    <dgm:cxn modelId="{8161B634-64E4-435A-BB9B-7AF52A9EECFE}" type="presOf" srcId="{3288C0E6-0FBA-42BC-BA74-47C69046DB81}" destId="{53E1E1F4-ADB5-4873-9B1B-84BB0E35C532}" srcOrd="0" destOrd="0" presId="urn:microsoft.com/office/officeart/2005/8/layout/radial2"/>
    <dgm:cxn modelId="{11DFA95E-A636-48DD-85B9-86A0EA612E23}" srcId="{1058923C-C1FE-4A3F-9373-FF09ADB45DFE}" destId="{04A5A41E-C8AE-4772-9E4F-63F068EB4671}" srcOrd="0" destOrd="0" parTransId="{5F145C7B-45E2-4D36-B21C-FFFDFF3B4A62}" sibTransId="{3C6BA06F-4BFC-4D24-9AED-409FD04729B9}"/>
    <dgm:cxn modelId="{CE900748-4E8F-4C86-BA61-BC2236707067}" srcId="{7F8B6E04-1540-4138-9D35-DF92A3DF1005}" destId="{B47AC0EF-9D0A-4A8B-956A-05379AB6CF9B}" srcOrd="2" destOrd="0" parTransId="{F10586DA-CF47-4094-857D-AB18F8DC7B0A}" sibTransId="{641A2AB6-6318-4880-B643-9A1E9D658EBD}"/>
    <dgm:cxn modelId="{31446E77-4200-46CA-BDF5-5C823550C772}" type="presOf" srcId="{CF46EDDC-2FFA-4A50-8D77-823D37DA434B}" destId="{6F195EC2-4FEA-469A-A241-D529A500B3E1}" srcOrd="0" destOrd="0" presId="urn:microsoft.com/office/officeart/2005/8/layout/radial2"/>
    <dgm:cxn modelId="{6C1B1E78-86C8-4387-B03B-68AB285E2ACF}" type="presOf" srcId="{1058923C-C1FE-4A3F-9373-FF09ADB45DFE}" destId="{33ECE4A7-43C1-4605-9257-DDF1D338C34A}" srcOrd="0" destOrd="0" presId="urn:microsoft.com/office/officeart/2005/8/layout/radial2"/>
    <dgm:cxn modelId="{728A7198-8B13-429E-AD1E-F7CA19F442E1}" srcId="{B47AC0EF-9D0A-4A8B-956A-05379AB6CF9B}" destId="{054FBBE5-0CCC-4269-A8D5-BB76B7AA161A}" srcOrd="0" destOrd="0" parTransId="{9E7546D3-76C0-4071-B60F-89D5943633F3}" sibTransId="{9222ED6A-5129-4F0E-9B2F-539D03D49FE1}"/>
    <dgm:cxn modelId="{A3E0F5A5-FABF-4734-A8C1-A7E51D5C84E9}" srcId="{7F8B6E04-1540-4138-9D35-DF92A3DF1005}" destId="{1058923C-C1FE-4A3F-9373-FF09ADB45DFE}" srcOrd="0" destOrd="0" parTransId="{566E0C87-8ABF-454B-897D-C78B5877B4F0}" sibTransId="{786C31DA-A1E6-48A4-A8BB-3E5981BEC2C9}"/>
    <dgm:cxn modelId="{B17432AC-14DA-449F-B021-4CC51D124811}" srcId="{7F8B6E04-1540-4138-9D35-DF92A3DF1005}" destId="{FA12C428-7CEE-4E6E-996F-0A9DC6035C26}" srcOrd="1" destOrd="0" parTransId="{CF46EDDC-2FFA-4A50-8D77-823D37DA434B}" sibTransId="{CE73A6D8-0A44-4E1E-8229-98BF0951D776}"/>
    <dgm:cxn modelId="{9D4836CA-BC8E-4D13-BD65-99A3DB243487}" type="presOf" srcId="{7F8B6E04-1540-4138-9D35-DF92A3DF1005}" destId="{6E8FD9BA-BCAF-4393-97DB-E2F0B09E9BA7}" srcOrd="0" destOrd="0" presId="urn:microsoft.com/office/officeart/2005/8/layout/radial2"/>
    <dgm:cxn modelId="{E36B70CC-0E42-4BF4-AF05-50B1803EA418}" type="presOf" srcId="{04A5A41E-C8AE-4772-9E4F-63F068EB4671}" destId="{5C110E46-002E-4230-A327-B39AA4620882}" srcOrd="0" destOrd="0" presId="urn:microsoft.com/office/officeart/2005/8/layout/radial2"/>
    <dgm:cxn modelId="{9A336DCF-1B43-4A4C-BCAA-2FA46AC96BDE}" type="presOf" srcId="{054FBBE5-0CCC-4269-A8D5-BB76B7AA161A}" destId="{04B9EA22-690E-480F-B000-5B05854225E5}" srcOrd="0" destOrd="0" presId="urn:microsoft.com/office/officeart/2005/8/layout/radial2"/>
    <dgm:cxn modelId="{FB2F34E3-0CFC-483E-AF5C-367C51D812E1}" type="presOf" srcId="{FA12C428-7CEE-4E6E-996F-0A9DC6035C26}" destId="{3D25951F-8D7E-4E37-BFB9-48BC58572A92}" srcOrd="0" destOrd="0" presId="urn:microsoft.com/office/officeart/2005/8/layout/radial2"/>
    <dgm:cxn modelId="{B55A6AF7-AB06-4A2D-955C-486E1BC4E25B}" type="presOf" srcId="{F10586DA-CF47-4094-857D-AB18F8DC7B0A}" destId="{B8D736FC-B745-4024-A51C-EA344977848B}" srcOrd="0" destOrd="0" presId="urn:microsoft.com/office/officeart/2005/8/layout/radial2"/>
    <dgm:cxn modelId="{F6BC45C4-BAC6-4665-9027-5FA075614DAC}" type="presParOf" srcId="{6E8FD9BA-BCAF-4393-97DB-E2F0B09E9BA7}" destId="{28643EC1-E56A-4DDD-8164-3FF03E1B2C94}" srcOrd="0" destOrd="0" presId="urn:microsoft.com/office/officeart/2005/8/layout/radial2"/>
    <dgm:cxn modelId="{409F52A5-DF45-4A54-A602-BFE1EB0F16C1}" type="presParOf" srcId="{28643EC1-E56A-4DDD-8164-3FF03E1B2C94}" destId="{1A36186B-4E8D-472E-BBED-9A3DCB945319}" srcOrd="0" destOrd="0" presId="urn:microsoft.com/office/officeart/2005/8/layout/radial2"/>
    <dgm:cxn modelId="{04975CB2-5457-4C76-9141-0FC12E7C00EC}" type="presParOf" srcId="{1A36186B-4E8D-472E-BBED-9A3DCB945319}" destId="{E24AA04E-E629-4D77-9F51-8FA7D96B290F}" srcOrd="0" destOrd="0" presId="urn:microsoft.com/office/officeart/2005/8/layout/radial2"/>
    <dgm:cxn modelId="{D2A7C8D6-E3E9-43BC-9D72-5C8E3BB0A04B}" type="presParOf" srcId="{1A36186B-4E8D-472E-BBED-9A3DCB945319}" destId="{18DA80BB-9822-4D7D-BED2-6C492A2A7E39}" srcOrd="1" destOrd="0" presId="urn:microsoft.com/office/officeart/2005/8/layout/radial2"/>
    <dgm:cxn modelId="{57E22AC5-4187-4901-AB2D-1E23382B88CD}" type="presParOf" srcId="{28643EC1-E56A-4DDD-8164-3FF03E1B2C94}" destId="{675C9BF9-9DA6-4F3D-B803-01243D00BEAE}" srcOrd="1" destOrd="0" presId="urn:microsoft.com/office/officeart/2005/8/layout/radial2"/>
    <dgm:cxn modelId="{BE55BAD6-9D2B-468F-BD85-42AD1918702C}" type="presParOf" srcId="{28643EC1-E56A-4DDD-8164-3FF03E1B2C94}" destId="{2FB780FF-6E91-4673-A388-5D19A3A4AA5E}" srcOrd="2" destOrd="0" presId="urn:microsoft.com/office/officeart/2005/8/layout/radial2"/>
    <dgm:cxn modelId="{E721CF0C-E6F1-4C49-9377-23E3D0F8D1A7}" type="presParOf" srcId="{2FB780FF-6E91-4673-A388-5D19A3A4AA5E}" destId="{33ECE4A7-43C1-4605-9257-DDF1D338C34A}" srcOrd="0" destOrd="0" presId="urn:microsoft.com/office/officeart/2005/8/layout/radial2"/>
    <dgm:cxn modelId="{95AE4136-9468-4B78-AD98-C18C93A6F681}" type="presParOf" srcId="{2FB780FF-6E91-4673-A388-5D19A3A4AA5E}" destId="{5C110E46-002E-4230-A327-B39AA4620882}" srcOrd="1" destOrd="0" presId="urn:microsoft.com/office/officeart/2005/8/layout/radial2"/>
    <dgm:cxn modelId="{DB33913A-C376-45CC-9AAA-E98F986F56AC}" type="presParOf" srcId="{28643EC1-E56A-4DDD-8164-3FF03E1B2C94}" destId="{6F195EC2-4FEA-469A-A241-D529A500B3E1}" srcOrd="3" destOrd="0" presId="urn:microsoft.com/office/officeart/2005/8/layout/radial2"/>
    <dgm:cxn modelId="{BFC4BBDB-49E2-4073-8E91-100ED0DDB1E0}" type="presParOf" srcId="{28643EC1-E56A-4DDD-8164-3FF03E1B2C94}" destId="{A4B605D3-AA49-4722-9BF2-9B81BE3A7E8D}" srcOrd="4" destOrd="0" presId="urn:microsoft.com/office/officeart/2005/8/layout/radial2"/>
    <dgm:cxn modelId="{999F33D3-91D0-4D08-ABD7-31D0EB88CCE6}" type="presParOf" srcId="{A4B605D3-AA49-4722-9BF2-9B81BE3A7E8D}" destId="{3D25951F-8D7E-4E37-BFB9-48BC58572A92}" srcOrd="0" destOrd="0" presId="urn:microsoft.com/office/officeart/2005/8/layout/radial2"/>
    <dgm:cxn modelId="{7AB2DB0D-204D-4EF1-BACE-E03729FB4EA6}" type="presParOf" srcId="{A4B605D3-AA49-4722-9BF2-9B81BE3A7E8D}" destId="{53E1E1F4-ADB5-4873-9B1B-84BB0E35C532}" srcOrd="1" destOrd="0" presId="urn:microsoft.com/office/officeart/2005/8/layout/radial2"/>
    <dgm:cxn modelId="{DD09856B-B401-40C7-81D5-D881C58C79AD}" type="presParOf" srcId="{28643EC1-E56A-4DDD-8164-3FF03E1B2C94}" destId="{B8D736FC-B745-4024-A51C-EA344977848B}" srcOrd="5" destOrd="0" presId="urn:microsoft.com/office/officeart/2005/8/layout/radial2"/>
    <dgm:cxn modelId="{23A2BB33-8895-49B2-A817-0F26B23A28E9}" type="presParOf" srcId="{28643EC1-E56A-4DDD-8164-3FF03E1B2C94}" destId="{251ADF4B-3C45-4B75-87F8-4837834FEA1A}" srcOrd="6" destOrd="0" presId="urn:microsoft.com/office/officeart/2005/8/layout/radial2"/>
    <dgm:cxn modelId="{CD6B3765-D69C-4BA5-8F8F-06CB8FCE0654}" type="presParOf" srcId="{251ADF4B-3C45-4B75-87F8-4837834FEA1A}" destId="{F912C228-E4B6-4BDA-97EF-2E0E4C714B9B}" srcOrd="0" destOrd="0" presId="urn:microsoft.com/office/officeart/2005/8/layout/radial2"/>
    <dgm:cxn modelId="{A0995389-B3F2-4B79-B8CD-64FD2CABCB5F}" type="presParOf" srcId="{251ADF4B-3C45-4B75-87F8-4837834FEA1A}" destId="{04B9EA22-690E-480F-B000-5B05854225E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F34C76-ACE9-449D-B404-270AE4299D54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B2F35E4A-4014-4B14-A6EA-E37FA3670C7A}">
      <dgm:prSet phldrT="[Texto]"/>
      <dgm:spPr/>
      <dgm:t>
        <a:bodyPr/>
        <a:lstStyle/>
        <a:p>
          <a:r>
            <a:rPr lang="es-MX" dirty="0"/>
            <a:t>Incursión de las mujeres en un espacio históricamente masculino</a:t>
          </a:r>
          <a:endParaRPr lang="es-EC" dirty="0"/>
        </a:p>
      </dgm:t>
    </dgm:pt>
    <dgm:pt modelId="{8360A5C4-AFF7-4B26-A87B-1555D0CC6F55}" type="parTrans" cxnId="{7F155872-653C-40E2-9786-146BD8700CC9}">
      <dgm:prSet/>
      <dgm:spPr/>
      <dgm:t>
        <a:bodyPr/>
        <a:lstStyle/>
        <a:p>
          <a:endParaRPr lang="es-EC"/>
        </a:p>
      </dgm:t>
    </dgm:pt>
    <dgm:pt modelId="{E76BB459-FEA0-40D3-9116-B1C60F4AE744}" type="sibTrans" cxnId="{7F155872-653C-40E2-9786-146BD8700CC9}">
      <dgm:prSet/>
      <dgm:spPr/>
      <dgm:t>
        <a:bodyPr/>
        <a:lstStyle/>
        <a:p>
          <a:endParaRPr lang="es-EC"/>
        </a:p>
      </dgm:t>
    </dgm:pt>
    <dgm:pt modelId="{A5670F49-A45A-48BA-AC82-2F085D3CAF13}">
      <dgm:prSet phldrT="[Texto]"/>
      <dgm:spPr/>
      <dgm:t>
        <a:bodyPr/>
        <a:lstStyle/>
        <a:p>
          <a:r>
            <a:rPr lang="es-MX" dirty="0"/>
            <a:t>Las mujeres cuestionan prácticas patriarcales </a:t>
          </a:r>
          <a:endParaRPr lang="es-EC" dirty="0"/>
        </a:p>
      </dgm:t>
    </dgm:pt>
    <dgm:pt modelId="{11CA0272-D6B6-45AA-B564-E30EBE206196}" type="parTrans" cxnId="{5F605464-2226-4B47-B5E4-1A8ACB325A1E}">
      <dgm:prSet/>
      <dgm:spPr/>
      <dgm:t>
        <a:bodyPr/>
        <a:lstStyle/>
        <a:p>
          <a:endParaRPr lang="es-EC"/>
        </a:p>
      </dgm:t>
    </dgm:pt>
    <dgm:pt modelId="{05CD2A94-09BB-484A-BD85-81AA0B0B2653}" type="sibTrans" cxnId="{5F605464-2226-4B47-B5E4-1A8ACB325A1E}">
      <dgm:prSet/>
      <dgm:spPr/>
      <dgm:t>
        <a:bodyPr/>
        <a:lstStyle/>
        <a:p>
          <a:endParaRPr lang="es-EC"/>
        </a:p>
      </dgm:t>
    </dgm:pt>
    <dgm:pt modelId="{0D58ABB6-0CA6-45FE-96C9-1DD38AADD25F}">
      <dgm:prSet phldrT="[Texto]"/>
      <dgm:spPr/>
      <dgm:t>
        <a:bodyPr/>
        <a:lstStyle/>
        <a:p>
          <a:r>
            <a:rPr lang="es-MX" dirty="0"/>
            <a:t>Incorporan nuevos criterios para la toma de decisiones</a:t>
          </a:r>
          <a:endParaRPr lang="es-EC" dirty="0"/>
        </a:p>
      </dgm:t>
    </dgm:pt>
    <dgm:pt modelId="{E06A8349-AD51-4B43-8D55-1CB3F67A6B25}" type="parTrans" cxnId="{09E0CEFB-37BA-48AB-9674-8B6F8D46BF8A}">
      <dgm:prSet/>
      <dgm:spPr/>
      <dgm:t>
        <a:bodyPr/>
        <a:lstStyle/>
        <a:p>
          <a:endParaRPr lang="es-EC"/>
        </a:p>
      </dgm:t>
    </dgm:pt>
    <dgm:pt modelId="{5B070CCA-FB57-4DE6-BDCA-DBAB4DCC6805}" type="sibTrans" cxnId="{09E0CEFB-37BA-48AB-9674-8B6F8D46BF8A}">
      <dgm:prSet/>
      <dgm:spPr/>
      <dgm:t>
        <a:bodyPr/>
        <a:lstStyle/>
        <a:p>
          <a:endParaRPr lang="es-EC"/>
        </a:p>
      </dgm:t>
    </dgm:pt>
    <dgm:pt modelId="{E5081147-B859-4E4E-8E78-B6ABAE698EDC}">
      <dgm:prSet phldrT="[Texto]"/>
      <dgm:spPr/>
      <dgm:t>
        <a:bodyPr/>
        <a:lstStyle/>
        <a:p>
          <a:r>
            <a:rPr lang="es-MX" dirty="0"/>
            <a:t>Su alineación partidista, ideología, organización social</a:t>
          </a:r>
          <a:endParaRPr lang="es-EC" dirty="0"/>
        </a:p>
      </dgm:t>
    </dgm:pt>
    <dgm:pt modelId="{62D70C1A-306B-4DFD-ABD0-A95EFC1C1294}" type="parTrans" cxnId="{16A95473-A62D-49BC-9FE9-70DCDA72B80B}">
      <dgm:prSet/>
      <dgm:spPr/>
      <dgm:t>
        <a:bodyPr/>
        <a:lstStyle/>
        <a:p>
          <a:endParaRPr lang="es-EC"/>
        </a:p>
      </dgm:t>
    </dgm:pt>
    <dgm:pt modelId="{D6AF407A-28BE-4D22-97A7-18CDBE4A29E9}" type="sibTrans" cxnId="{16A95473-A62D-49BC-9FE9-70DCDA72B80B}">
      <dgm:prSet/>
      <dgm:spPr/>
      <dgm:t>
        <a:bodyPr/>
        <a:lstStyle/>
        <a:p>
          <a:endParaRPr lang="es-EC"/>
        </a:p>
      </dgm:t>
    </dgm:pt>
    <dgm:pt modelId="{DA632914-C824-43B7-8D37-C7B3DCE2C948}">
      <dgm:prSet/>
      <dgm:spPr/>
      <dgm:t>
        <a:bodyPr/>
        <a:lstStyle/>
        <a:p>
          <a:r>
            <a:rPr lang="es-MX" dirty="0"/>
            <a:t>Negación a construir mayorías funcionales a un grupo de poder</a:t>
          </a:r>
          <a:endParaRPr lang="es-EC" dirty="0"/>
        </a:p>
      </dgm:t>
    </dgm:pt>
    <dgm:pt modelId="{4264D32F-7116-4252-80F0-6ECF167E7BE0}" type="parTrans" cxnId="{EF1C126E-5D1E-4A27-9A93-794B7896838C}">
      <dgm:prSet/>
      <dgm:spPr/>
      <dgm:t>
        <a:bodyPr/>
        <a:lstStyle/>
        <a:p>
          <a:endParaRPr lang="es-EC"/>
        </a:p>
      </dgm:t>
    </dgm:pt>
    <dgm:pt modelId="{D351CFAE-AF50-4B98-ADFF-0BA734702235}" type="sibTrans" cxnId="{EF1C126E-5D1E-4A27-9A93-794B7896838C}">
      <dgm:prSet/>
      <dgm:spPr/>
      <dgm:t>
        <a:bodyPr/>
        <a:lstStyle/>
        <a:p>
          <a:endParaRPr lang="es-EC"/>
        </a:p>
      </dgm:t>
    </dgm:pt>
    <dgm:pt modelId="{A5643D87-A8CA-4345-957B-4F2A0363754F}" type="pres">
      <dgm:prSet presAssocID="{81F34C76-ACE9-449D-B404-270AE4299D54}" presName="Name0" presStyleCnt="0">
        <dgm:presLayoutVars>
          <dgm:dir/>
          <dgm:resizeHandles val="exact"/>
        </dgm:presLayoutVars>
      </dgm:prSet>
      <dgm:spPr/>
    </dgm:pt>
    <dgm:pt modelId="{F1F93AB4-9491-4822-A709-3C2638DF33AF}" type="pres">
      <dgm:prSet presAssocID="{B2F35E4A-4014-4B14-A6EA-E37FA3670C7A}" presName="Name5" presStyleLbl="vennNode1" presStyleIdx="0" presStyleCnt="5">
        <dgm:presLayoutVars>
          <dgm:bulletEnabled val="1"/>
        </dgm:presLayoutVars>
      </dgm:prSet>
      <dgm:spPr/>
    </dgm:pt>
    <dgm:pt modelId="{EFE299A2-AD18-4254-9021-7387C9928C0C}" type="pres">
      <dgm:prSet presAssocID="{E76BB459-FEA0-40D3-9116-B1C60F4AE744}" presName="space" presStyleCnt="0"/>
      <dgm:spPr/>
    </dgm:pt>
    <dgm:pt modelId="{3A173A38-03DC-447D-B74C-C6ADFCDFB704}" type="pres">
      <dgm:prSet presAssocID="{A5670F49-A45A-48BA-AC82-2F085D3CAF13}" presName="Name5" presStyleLbl="vennNode1" presStyleIdx="1" presStyleCnt="5">
        <dgm:presLayoutVars>
          <dgm:bulletEnabled val="1"/>
        </dgm:presLayoutVars>
      </dgm:prSet>
      <dgm:spPr/>
    </dgm:pt>
    <dgm:pt modelId="{67D76626-3762-4EA6-9A65-96BC0B77AE94}" type="pres">
      <dgm:prSet presAssocID="{05CD2A94-09BB-484A-BD85-81AA0B0B2653}" presName="space" presStyleCnt="0"/>
      <dgm:spPr/>
    </dgm:pt>
    <dgm:pt modelId="{61B901F3-41FA-48E3-86D4-80DB73200D80}" type="pres">
      <dgm:prSet presAssocID="{0D58ABB6-0CA6-45FE-96C9-1DD38AADD25F}" presName="Name5" presStyleLbl="vennNode1" presStyleIdx="2" presStyleCnt="5">
        <dgm:presLayoutVars>
          <dgm:bulletEnabled val="1"/>
        </dgm:presLayoutVars>
      </dgm:prSet>
      <dgm:spPr/>
    </dgm:pt>
    <dgm:pt modelId="{9DBE42E2-9F58-4C54-939C-4E296F86BB17}" type="pres">
      <dgm:prSet presAssocID="{5B070CCA-FB57-4DE6-BDCA-DBAB4DCC6805}" presName="space" presStyleCnt="0"/>
      <dgm:spPr/>
    </dgm:pt>
    <dgm:pt modelId="{F321F343-1373-4808-8940-7E279660C1C0}" type="pres">
      <dgm:prSet presAssocID="{DA632914-C824-43B7-8D37-C7B3DCE2C948}" presName="Name5" presStyleLbl="vennNode1" presStyleIdx="3" presStyleCnt="5">
        <dgm:presLayoutVars>
          <dgm:bulletEnabled val="1"/>
        </dgm:presLayoutVars>
      </dgm:prSet>
      <dgm:spPr/>
    </dgm:pt>
    <dgm:pt modelId="{D9D54C61-8372-4794-B42B-8D1AB3F915CC}" type="pres">
      <dgm:prSet presAssocID="{D351CFAE-AF50-4B98-ADFF-0BA734702235}" presName="space" presStyleCnt="0"/>
      <dgm:spPr/>
    </dgm:pt>
    <dgm:pt modelId="{BF48D5CB-E2BE-49FF-8866-DFD56FE0A2FF}" type="pres">
      <dgm:prSet presAssocID="{E5081147-B859-4E4E-8E78-B6ABAE698EDC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13235119-97F1-4FC0-AE76-FFEE30B801F3}" type="presOf" srcId="{81F34C76-ACE9-449D-B404-270AE4299D54}" destId="{A5643D87-A8CA-4345-957B-4F2A0363754F}" srcOrd="0" destOrd="0" presId="urn:microsoft.com/office/officeart/2005/8/layout/venn3"/>
    <dgm:cxn modelId="{5F605464-2226-4B47-B5E4-1A8ACB325A1E}" srcId="{81F34C76-ACE9-449D-B404-270AE4299D54}" destId="{A5670F49-A45A-48BA-AC82-2F085D3CAF13}" srcOrd="1" destOrd="0" parTransId="{11CA0272-D6B6-45AA-B564-E30EBE206196}" sibTransId="{05CD2A94-09BB-484A-BD85-81AA0B0B2653}"/>
    <dgm:cxn modelId="{EF1C126E-5D1E-4A27-9A93-794B7896838C}" srcId="{81F34C76-ACE9-449D-B404-270AE4299D54}" destId="{DA632914-C824-43B7-8D37-C7B3DCE2C948}" srcOrd="3" destOrd="0" parTransId="{4264D32F-7116-4252-80F0-6ECF167E7BE0}" sibTransId="{D351CFAE-AF50-4B98-ADFF-0BA734702235}"/>
    <dgm:cxn modelId="{5AF46572-49C8-430E-88A3-2ADEC9C8E22B}" type="presOf" srcId="{A5670F49-A45A-48BA-AC82-2F085D3CAF13}" destId="{3A173A38-03DC-447D-B74C-C6ADFCDFB704}" srcOrd="0" destOrd="0" presId="urn:microsoft.com/office/officeart/2005/8/layout/venn3"/>
    <dgm:cxn modelId="{7F155872-653C-40E2-9786-146BD8700CC9}" srcId="{81F34C76-ACE9-449D-B404-270AE4299D54}" destId="{B2F35E4A-4014-4B14-A6EA-E37FA3670C7A}" srcOrd="0" destOrd="0" parTransId="{8360A5C4-AFF7-4B26-A87B-1555D0CC6F55}" sibTransId="{E76BB459-FEA0-40D3-9116-B1C60F4AE744}"/>
    <dgm:cxn modelId="{16A95473-A62D-49BC-9FE9-70DCDA72B80B}" srcId="{81F34C76-ACE9-449D-B404-270AE4299D54}" destId="{E5081147-B859-4E4E-8E78-B6ABAE698EDC}" srcOrd="4" destOrd="0" parTransId="{62D70C1A-306B-4DFD-ABD0-A95EFC1C1294}" sibTransId="{D6AF407A-28BE-4D22-97A7-18CDBE4A29E9}"/>
    <dgm:cxn modelId="{0DA98E75-AE61-440A-B455-171CD429F0F0}" type="presOf" srcId="{E5081147-B859-4E4E-8E78-B6ABAE698EDC}" destId="{BF48D5CB-E2BE-49FF-8866-DFD56FE0A2FF}" srcOrd="0" destOrd="0" presId="urn:microsoft.com/office/officeart/2005/8/layout/venn3"/>
    <dgm:cxn modelId="{91E5A592-42C0-40C4-9823-864087F03B6D}" type="presOf" srcId="{DA632914-C824-43B7-8D37-C7B3DCE2C948}" destId="{F321F343-1373-4808-8940-7E279660C1C0}" srcOrd="0" destOrd="0" presId="urn:microsoft.com/office/officeart/2005/8/layout/venn3"/>
    <dgm:cxn modelId="{45F83ED7-4F25-4C1B-AB52-B2B464C1FD21}" type="presOf" srcId="{B2F35E4A-4014-4B14-A6EA-E37FA3670C7A}" destId="{F1F93AB4-9491-4822-A709-3C2638DF33AF}" srcOrd="0" destOrd="0" presId="urn:microsoft.com/office/officeart/2005/8/layout/venn3"/>
    <dgm:cxn modelId="{EAAC00EC-AA02-4B69-8BD8-EDC48F64DC17}" type="presOf" srcId="{0D58ABB6-0CA6-45FE-96C9-1DD38AADD25F}" destId="{61B901F3-41FA-48E3-86D4-80DB73200D80}" srcOrd="0" destOrd="0" presId="urn:microsoft.com/office/officeart/2005/8/layout/venn3"/>
    <dgm:cxn modelId="{09E0CEFB-37BA-48AB-9674-8B6F8D46BF8A}" srcId="{81F34C76-ACE9-449D-B404-270AE4299D54}" destId="{0D58ABB6-0CA6-45FE-96C9-1DD38AADD25F}" srcOrd="2" destOrd="0" parTransId="{E06A8349-AD51-4B43-8D55-1CB3F67A6B25}" sibTransId="{5B070CCA-FB57-4DE6-BDCA-DBAB4DCC6805}"/>
    <dgm:cxn modelId="{1FE3654A-9B52-4793-A0DE-D202D544448B}" type="presParOf" srcId="{A5643D87-A8CA-4345-957B-4F2A0363754F}" destId="{F1F93AB4-9491-4822-A709-3C2638DF33AF}" srcOrd="0" destOrd="0" presId="urn:microsoft.com/office/officeart/2005/8/layout/venn3"/>
    <dgm:cxn modelId="{D41B7A20-370C-4404-BB2A-17E6AEBFF55C}" type="presParOf" srcId="{A5643D87-A8CA-4345-957B-4F2A0363754F}" destId="{EFE299A2-AD18-4254-9021-7387C9928C0C}" srcOrd="1" destOrd="0" presId="urn:microsoft.com/office/officeart/2005/8/layout/venn3"/>
    <dgm:cxn modelId="{533C9B24-1F47-438F-804D-271B531F286B}" type="presParOf" srcId="{A5643D87-A8CA-4345-957B-4F2A0363754F}" destId="{3A173A38-03DC-447D-B74C-C6ADFCDFB704}" srcOrd="2" destOrd="0" presId="urn:microsoft.com/office/officeart/2005/8/layout/venn3"/>
    <dgm:cxn modelId="{0561598B-5AFD-464A-B236-158E51B88E2A}" type="presParOf" srcId="{A5643D87-A8CA-4345-957B-4F2A0363754F}" destId="{67D76626-3762-4EA6-9A65-96BC0B77AE94}" srcOrd="3" destOrd="0" presId="urn:microsoft.com/office/officeart/2005/8/layout/venn3"/>
    <dgm:cxn modelId="{A5C3C109-E035-4B16-B015-26F19E5EC6D8}" type="presParOf" srcId="{A5643D87-A8CA-4345-957B-4F2A0363754F}" destId="{61B901F3-41FA-48E3-86D4-80DB73200D80}" srcOrd="4" destOrd="0" presId="urn:microsoft.com/office/officeart/2005/8/layout/venn3"/>
    <dgm:cxn modelId="{25B47BB4-9F68-4419-BF80-F16D69D2E5A3}" type="presParOf" srcId="{A5643D87-A8CA-4345-957B-4F2A0363754F}" destId="{9DBE42E2-9F58-4C54-939C-4E296F86BB17}" srcOrd="5" destOrd="0" presId="urn:microsoft.com/office/officeart/2005/8/layout/venn3"/>
    <dgm:cxn modelId="{E474EB07-F8A7-4443-8B1A-A3ACDC2DBF38}" type="presParOf" srcId="{A5643D87-A8CA-4345-957B-4F2A0363754F}" destId="{F321F343-1373-4808-8940-7E279660C1C0}" srcOrd="6" destOrd="0" presId="urn:microsoft.com/office/officeart/2005/8/layout/venn3"/>
    <dgm:cxn modelId="{E4325A6B-9E90-42AC-99C1-F29DFB419E16}" type="presParOf" srcId="{A5643D87-A8CA-4345-957B-4F2A0363754F}" destId="{D9D54C61-8372-4794-B42B-8D1AB3F915CC}" srcOrd="7" destOrd="0" presId="urn:microsoft.com/office/officeart/2005/8/layout/venn3"/>
    <dgm:cxn modelId="{51E15346-8538-44E8-80B3-05DB401C7BB0}" type="presParOf" srcId="{A5643D87-A8CA-4345-957B-4F2A0363754F}" destId="{BF48D5CB-E2BE-49FF-8866-DFD56FE0A2FF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83225B-7A51-4A2C-A01F-5003D4EA4576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A55A790D-6265-440E-BEC5-E6C4A066ECB4}">
      <dgm:prSet phldrT="[Texto]"/>
      <dgm:spPr/>
      <dgm:t>
        <a:bodyPr/>
        <a:lstStyle/>
        <a:p>
          <a:r>
            <a:rPr lang="es-MX" dirty="0"/>
            <a:t>A nivel personal</a:t>
          </a:r>
          <a:endParaRPr lang="es-EC" dirty="0"/>
        </a:p>
      </dgm:t>
    </dgm:pt>
    <dgm:pt modelId="{71650A2E-9A2A-41D3-A21E-96200A3F4798}" type="parTrans" cxnId="{AA3EF729-96E0-4FEE-9C58-F79B0334CF6C}">
      <dgm:prSet/>
      <dgm:spPr/>
      <dgm:t>
        <a:bodyPr/>
        <a:lstStyle/>
        <a:p>
          <a:endParaRPr lang="es-EC"/>
        </a:p>
      </dgm:t>
    </dgm:pt>
    <dgm:pt modelId="{5B87C3EE-B81E-411A-B1C2-CA9DFB20624B}" type="sibTrans" cxnId="{AA3EF729-96E0-4FEE-9C58-F79B0334CF6C}">
      <dgm:prSet/>
      <dgm:spPr/>
      <dgm:t>
        <a:bodyPr/>
        <a:lstStyle/>
        <a:p>
          <a:endParaRPr lang="es-EC"/>
        </a:p>
      </dgm:t>
    </dgm:pt>
    <dgm:pt modelId="{1CDCB3DC-5681-45FD-8906-5B0C2E0E9094}">
      <dgm:prSet phldrT="[Texto]"/>
      <dgm:spPr/>
      <dgm:t>
        <a:bodyPr/>
        <a:lstStyle/>
        <a:p>
          <a:r>
            <a:rPr lang="es-MX" dirty="0"/>
            <a:t>Seguir Rutas y Protocolos de Protección de Derechos</a:t>
          </a:r>
          <a:endParaRPr lang="es-EC" dirty="0"/>
        </a:p>
      </dgm:t>
    </dgm:pt>
    <dgm:pt modelId="{8259E863-77B9-4557-9A79-131A70BE2A9B}" type="parTrans" cxnId="{6DAC1F65-1F03-48FA-972D-95D91DE0B32A}">
      <dgm:prSet/>
      <dgm:spPr/>
      <dgm:t>
        <a:bodyPr/>
        <a:lstStyle/>
        <a:p>
          <a:endParaRPr lang="es-EC"/>
        </a:p>
      </dgm:t>
    </dgm:pt>
    <dgm:pt modelId="{79CDD895-BDFC-4FC7-8BAE-CCA228D59E4B}" type="sibTrans" cxnId="{6DAC1F65-1F03-48FA-972D-95D91DE0B32A}">
      <dgm:prSet/>
      <dgm:spPr/>
      <dgm:t>
        <a:bodyPr/>
        <a:lstStyle/>
        <a:p>
          <a:endParaRPr lang="es-EC"/>
        </a:p>
      </dgm:t>
    </dgm:pt>
    <dgm:pt modelId="{5776A056-05EA-4AD8-A752-801DE98BEB68}">
      <dgm:prSet phldrT="[Texto]"/>
      <dgm:spPr/>
      <dgm:t>
        <a:bodyPr/>
        <a:lstStyle/>
        <a:p>
          <a:r>
            <a:rPr lang="es-MX" dirty="0"/>
            <a:t>Institucional</a:t>
          </a:r>
          <a:endParaRPr lang="es-EC" dirty="0"/>
        </a:p>
      </dgm:t>
    </dgm:pt>
    <dgm:pt modelId="{1CDD8FE2-5DF9-4D7A-8FF3-D29E68F76187}" type="parTrans" cxnId="{F3E7694D-56FB-4B6A-BD67-AAD6CC3312D7}">
      <dgm:prSet/>
      <dgm:spPr/>
      <dgm:t>
        <a:bodyPr/>
        <a:lstStyle/>
        <a:p>
          <a:endParaRPr lang="es-EC"/>
        </a:p>
      </dgm:t>
    </dgm:pt>
    <dgm:pt modelId="{B3546EFF-B3FC-4938-BD70-14339CF2FB38}" type="sibTrans" cxnId="{F3E7694D-56FB-4B6A-BD67-AAD6CC3312D7}">
      <dgm:prSet/>
      <dgm:spPr/>
      <dgm:t>
        <a:bodyPr/>
        <a:lstStyle/>
        <a:p>
          <a:endParaRPr lang="es-EC"/>
        </a:p>
      </dgm:t>
    </dgm:pt>
    <dgm:pt modelId="{C4A1A3DE-31B5-47EB-8207-19107A5D764D}">
      <dgm:prSet phldrT="[Texto]"/>
      <dgm:spPr/>
      <dgm:t>
        <a:bodyPr/>
        <a:lstStyle/>
        <a:p>
          <a:r>
            <a:rPr lang="es-MX" dirty="0"/>
            <a:t>Políticas Cero Tolerancia al Acoso</a:t>
          </a:r>
          <a:endParaRPr lang="es-EC" dirty="0"/>
        </a:p>
      </dgm:t>
    </dgm:pt>
    <dgm:pt modelId="{06326795-4E32-4E85-B24A-63BDA1C0B382}" type="parTrans" cxnId="{2E3F8965-ABDB-404F-BCE5-DCC3FB385973}">
      <dgm:prSet/>
      <dgm:spPr/>
      <dgm:t>
        <a:bodyPr/>
        <a:lstStyle/>
        <a:p>
          <a:endParaRPr lang="es-EC"/>
        </a:p>
      </dgm:t>
    </dgm:pt>
    <dgm:pt modelId="{03C15BD0-ED5C-4188-A163-683026478E4D}" type="sibTrans" cxnId="{2E3F8965-ABDB-404F-BCE5-DCC3FB385973}">
      <dgm:prSet/>
      <dgm:spPr/>
      <dgm:t>
        <a:bodyPr/>
        <a:lstStyle/>
        <a:p>
          <a:endParaRPr lang="es-EC"/>
        </a:p>
      </dgm:t>
    </dgm:pt>
    <dgm:pt modelId="{FB0CAB47-456A-4386-BFAA-AECE038DD70F}">
      <dgm:prSet phldrT="[Texto]"/>
      <dgm:spPr/>
      <dgm:t>
        <a:bodyPr/>
        <a:lstStyle/>
        <a:p>
          <a:r>
            <a:rPr lang="es-MX" dirty="0"/>
            <a:t>Capacitación institucional</a:t>
          </a:r>
          <a:endParaRPr lang="es-EC" dirty="0"/>
        </a:p>
      </dgm:t>
    </dgm:pt>
    <dgm:pt modelId="{1B8AA035-0830-471A-AC57-5B5D0D3F80AD}" type="parTrans" cxnId="{8AC41F80-3856-440A-97D9-21C513C427B8}">
      <dgm:prSet/>
      <dgm:spPr/>
      <dgm:t>
        <a:bodyPr/>
        <a:lstStyle/>
        <a:p>
          <a:endParaRPr lang="es-EC"/>
        </a:p>
      </dgm:t>
    </dgm:pt>
    <dgm:pt modelId="{16B0CE56-0898-4C42-BD90-CEEAB1A1E1AA}" type="sibTrans" cxnId="{8AC41F80-3856-440A-97D9-21C513C427B8}">
      <dgm:prSet/>
      <dgm:spPr/>
      <dgm:t>
        <a:bodyPr/>
        <a:lstStyle/>
        <a:p>
          <a:endParaRPr lang="es-EC"/>
        </a:p>
      </dgm:t>
    </dgm:pt>
    <dgm:pt modelId="{5E0C7D4A-42D2-4CEB-85D7-6DCF48012B3C}">
      <dgm:prSet phldrT="[Texto]"/>
      <dgm:spPr/>
      <dgm:t>
        <a:bodyPr/>
        <a:lstStyle/>
        <a:p>
          <a:r>
            <a:rPr lang="es-MX" dirty="0"/>
            <a:t>Político - Social</a:t>
          </a:r>
          <a:endParaRPr lang="es-EC" dirty="0"/>
        </a:p>
      </dgm:t>
    </dgm:pt>
    <dgm:pt modelId="{60D70E16-F316-4399-A627-59AD61544E04}" type="parTrans" cxnId="{636C0E48-DBB1-4240-84DC-93815C2C92F3}">
      <dgm:prSet/>
      <dgm:spPr/>
      <dgm:t>
        <a:bodyPr/>
        <a:lstStyle/>
        <a:p>
          <a:endParaRPr lang="es-EC"/>
        </a:p>
      </dgm:t>
    </dgm:pt>
    <dgm:pt modelId="{D833A1BC-EEA1-491A-8B84-7A759BE848BD}" type="sibTrans" cxnId="{636C0E48-DBB1-4240-84DC-93815C2C92F3}">
      <dgm:prSet/>
      <dgm:spPr/>
      <dgm:t>
        <a:bodyPr/>
        <a:lstStyle/>
        <a:p>
          <a:endParaRPr lang="es-EC"/>
        </a:p>
      </dgm:t>
    </dgm:pt>
    <dgm:pt modelId="{12511EF2-6DD2-4997-8C50-BD8FD98B8C26}">
      <dgm:prSet phldrT="[Texto]"/>
      <dgm:spPr/>
      <dgm:t>
        <a:bodyPr/>
        <a:lstStyle/>
        <a:p>
          <a:r>
            <a:rPr lang="es-MX" dirty="0"/>
            <a:t>Conformar Redes de Apoyo</a:t>
          </a:r>
          <a:endParaRPr lang="es-EC" dirty="0"/>
        </a:p>
      </dgm:t>
    </dgm:pt>
    <dgm:pt modelId="{AAA328B3-EF53-40F2-B38A-638F68F0A5AA}" type="parTrans" cxnId="{4FDF8043-4F97-4CA3-B0B2-61D32588C883}">
      <dgm:prSet/>
      <dgm:spPr/>
      <dgm:t>
        <a:bodyPr/>
        <a:lstStyle/>
        <a:p>
          <a:endParaRPr lang="es-EC"/>
        </a:p>
      </dgm:t>
    </dgm:pt>
    <dgm:pt modelId="{AA073172-633B-4D72-987A-A338C234590D}" type="sibTrans" cxnId="{4FDF8043-4F97-4CA3-B0B2-61D32588C883}">
      <dgm:prSet/>
      <dgm:spPr/>
      <dgm:t>
        <a:bodyPr/>
        <a:lstStyle/>
        <a:p>
          <a:endParaRPr lang="es-EC"/>
        </a:p>
      </dgm:t>
    </dgm:pt>
    <dgm:pt modelId="{AB5F5D61-1076-4D6B-B59D-E79D4A9795EA}">
      <dgm:prSet phldrT="[Texto]"/>
      <dgm:spPr/>
      <dgm:t>
        <a:bodyPr/>
        <a:lstStyle/>
        <a:p>
          <a:r>
            <a:rPr lang="es-MX" dirty="0"/>
            <a:t>Apoyarse en organizaciones de la Sociedad Civil </a:t>
          </a:r>
          <a:endParaRPr lang="es-EC" dirty="0"/>
        </a:p>
      </dgm:t>
    </dgm:pt>
    <dgm:pt modelId="{76F51E7C-7052-4841-B523-B9702AF5131D}" type="parTrans" cxnId="{AAAF65A0-8F6E-4F74-9CF0-AA1D8189A326}">
      <dgm:prSet/>
      <dgm:spPr/>
      <dgm:t>
        <a:bodyPr/>
        <a:lstStyle/>
        <a:p>
          <a:endParaRPr lang="es-EC"/>
        </a:p>
      </dgm:t>
    </dgm:pt>
    <dgm:pt modelId="{C244CAA3-CB83-4310-ADC9-72250F1C1E26}" type="sibTrans" cxnId="{AAAF65A0-8F6E-4F74-9CF0-AA1D8189A326}">
      <dgm:prSet/>
      <dgm:spPr/>
      <dgm:t>
        <a:bodyPr/>
        <a:lstStyle/>
        <a:p>
          <a:endParaRPr lang="es-EC"/>
        </a:p>
      </dgm:t>
    </dgm:pt>
    <dgm:pt modelId="{1584887D-DF27-446D-8C77-126E65492CE8}">
      <dgm:prSet phldrT="[Texto]"/>
      <dgm:spPr/>
      <dgm:t>
        <a:bodyPr/>
        <a:lstStyle/>
        <a:p>
          <a:r>
            <a:rPr lang="es-MX" dirty="0"/>
            <a:t>Preparación</a:t>
          </a:r>
          <a:endParaRPr lang="es-EC" dirty="0"/>
        </a:p>
      </dgm:t>
    </dgm:pt>
    <dgm:pt modelId="{D3BF2D44-B433-4E6A-92BD-3E5ADFF8353C}" type="parTrans" cxnId="{731F288B-1A36-4A3E-AD8F-9FF083CEEC7E}">
      <dgm:prSet/>
      <dgm:spPr/>
      <dgm:t>
        <a:bodyPr/>
        <a:lstStyle/>
        <a:p>
          <a:endParaRPr lang="es-EC"/>
        </a:p>
      </dgm:t>
    </dgm:pt>
    <dgm:pt modelId="{C1B7BB28-E6E1-463F-88CC-DFA6E8FA470D}" type="sibTrans" cxnId="{731F288B-1A36-4A3E-AD8F-9FF083CEEC7E}">
      <dgm:prSet/>
      <dgm:spPr/>
      <dgm:t>
        <a:bodyPr/>
        <a:lstStyle/>
        <a:p>
          <a:endParaRPr lang="es-EC"/>
        </a:p>
      </dgm:t>
    </dgm:pt>
    <dgm:pt modelId="{EDD06A7E-3FFE-4927-8BA3-60DA19E597CB}">
      <dgm:prSet phldrT="[Texto]"/>
      <dgm:spPr/>
      <dgm:t>
        <a:bodyPr/>
        <a:lstStyle/>
        <a:p>
          <a:r>
            <a:rPr lang="es-MX" dirty="0"/>
            <a:t>Empoderamiento</a:t>
          </a:r>
          <a:endParaRPr lang="es-EC" dirty="0"/>
        </a:p>
      </dgm:t>
    </dgm:pt>
    <dgm:pt modelId="{3FA0859D-D842-4B61-8819-4F4F7C145261}" type="parTrans" cxnId="{1244D1EF-59BF-4615-9700-023F22DBABC6}">
      <dgm:prSet/>
      <dgm:spPr/>
    </dgm:pt>
    <dgm:pt modelId="{9775BB8B-0256-4CD8-BC41-837C26A4DDFF}" type="sibTrans" cxnId="{1244D1EF-59BF-4615-9700-023F22DBABC6}">
      <dgm:prSet/>
      <dgm:spPr/>
    </dgm:pt>
    <dgm:pt modelId="{52B4C2DB-7A4F-435F-86B5-46958C66F5F0}">
      <dgm:prSet phldrT="[Texto]"/>
      <dgm:spPr/>
      <dgm:t>
        <a:bodyPr/>
        <a:lstStyle/>
        <a:p>
          <a:r>
            <a:rPr lang="es-MX" dirty="0"/>
            <a:t>Liderazgo</a:t>
          </a:r>
          <a:endParaRPr lang="es-EC" dirty="0"/>
        </a:p>
      </dgm:t>
    </dgm:pt>
    <dgm:pt modelId="{EAB9840E-509A-4375-8608-10539C1FF452}" type="parTrans" cxnId="{7A768154-5E1E-4316-A594-34ED8930F8F7}">
      <dgm:prSet/>
      <dgm:spPr/>
    </dgm:pt>
    <dgm:pt modelId="{945BC33D-02F6-42A1-BDFC-B42186A6ACF0}" type="sibTrans" cxnId="{7A768154-5E1E-4316-A594-34ED8930F8F7}">
      <dgm:prSet/>
      <dgm:spPr/>
    </dgm:pt>
    <dgm:pt modelId="{C13DF070-A64F-44B7-AA98-843D7C42BEED}" type="pres">
      <dgm:prSet presAssocID="{5283225B-7A51-4A2C-A01F-5003D4EA4576}" presName="Name0" presStyleCnt="0">
        <dgm:presLayoutVars>
          <dgm:dir/>
          <dgm:animLvl val="lvl"/>
          <dgm:resizeHandles val="exact"/>
        </dgm:presLayoutVars>
      </dgm:prSet>
      <dgm:spPr/>
    </dgm:pt>
    <dgm:pt modelId="{F492F0C7-FB06-4165-A68F-7AE3C40384DF}" type="pres">
      <dgm:prSet presAssocID="{A55A790D-6265-440E-BEC5-E6C4A066ECB4}" presName="composite" presStyleCnt="0"/>
      <dgm:spPr/>
    </dgm:pt>
    <dgm:pt modelId="{1D724E4C-6520-4D5D-800C-68DAD2DE931F}" type="pres">
      <dgm:prSet presAssocID="{A55A790D-6265-440E-BEC5-E6C4A066ECB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6A4F131-A9AF-4043-921A-A06198962D67}" type="pres">
      <dgm:prSet presAssocID="{A55A790D-6265-440E-BEC5-E6C4A066ECB4}" presName="desTx" presStyleLbl="alignAccFollowNode1" presStyleIdx="0" presStyleCnt="3">
        <dgm:presLayoutVars>
          <dgm:bulletEnabled val="1"/>
        </dgm:presLayoutVars>
      </dgm:prSet>
      <dgm:spPr/>
    </dgm:pt>
    <dgm:pt modelId="{DDB2B203-8298-425F-8B2F-79E99873B9EE}" type="pres">
      <dgm:prSet presAssocID="{5B87C3EE-B81E-411A-B1C2-CA9DFB20624B}" presName="space" presStyleCnt="0"/>
      <dgm:spPr/>
    </dgm:pt>
    <dgm:pt modelId="{2D0A6461-CDAA-48D5-8C99-B1E0E16C09D2}" type="pres">
      <dgm:prSet presAssocID="{5776A056-05EA-4AD8-A752-801DE98BEB68}" presName="composite" presStyleCnt="0"/>
      <dgm:spPr/>
    </dgm:pt>
    <dgm:pt modelId="{50E5A0BE-9D76-46D9-A7B5-A5C9004E3798}" type="pres">
      <dgm:prSet presAssocID="{5776A056-05EA-4AD8-A752-801DE98BEB6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CB51B25-6B27-4610-95B6-D99F6538538B}" type="pres">
      <dgm:prSet presAssocID="{5776A056-05EA-4AD8-A752-801DE98BEB68}" presName="desTx" presStyleLbl="alignAccFollowNode1" presStyleIdx="1" presStyleCnt="3">
        <dgm:presLayoutVars>
          <dgm:bulletEnabled val="1"/>
        </dgm:presLayoutVars>
      </dgm:prSet>
      <dgm:spPr/>
    </dgm:pt>
    <dgm:pt modelId="{BBC64B99-CC94-4BED-8A6C-33D21BDB8312}" type="pres">
      <dgm:prSet presAssocID="{B3546EFF-B3FC-4938-BD70-14339CF2FB38}" presName="space" presStyleCnt="0"/>
      <dgm:spPr/>
    </dgm:pt>
    <dgm:pt modelId="{F02DE328-FEBA-4BE0-A2E2-3E764CD1CDD3}" type="pres">
      <dgm:prSet presAssocID="{5E0C7D4A-42D2-4CEB-85D7-6DCF48012B3C}" presName="composite" presStyleCnt="0"/>
      <dgm:spPr/>
    </dgm:pt>
    <dgm:pt modelId="{77691493-A2E0-4EC4-96C2-B251BBFC12AA}" type="pres">
      <dgm:prSet presAssocID="{5E0C7D4A-42D2-4CEB-85D7-6DCF48012B3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F786B7A-329C-4B12-BD4E-6C2EE79BD0CB}" type="pres">
      <dgm:prSet presAssocID="{5E0C7D4A-42D2-4CEB-85D7-6DCF48012B3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A3EF729-96E0-4FEE-9C58-F79B0334CF6C}" srcId="{5283225B-7A51-4A2C-A01F-5003D4EA4576}" destId="{A55A790D-6265-440E-BEC5-E6C4A066ECB4}" srcOrd="0" destOrd="0" parTransId="{71650A2E-9A2A-41D3-A21E-96200A3F4798}" sibTransId="{5B87C3EE-B81E-411A-B1C2-CA9DFB20624B}"/>
    <dgm:cxn modelId="{CDAF3B32-0E90-426D-B343-6E5549694EE0}" type="presOf" srcId="{5E0C7D4A-42D2-4CEB-85D7-6DCF48012B3C}" destId="{77691493-A2E0-4EC4-96C2-B251BBFC12AA}" srcOrd="0" destOrd="0" presId="urn:microsoft.com/office/officeart/2005/8/layout/hList1"/>
    <dgm:cxn modelId="{EC97E036-5BE3-492D-A4F3-AD9CFC5D9200}" type="presOf" srcId="{5283225B-7A51-4A2C-A01F-5003D4EA4576}" destId="{C13DF070-A64F-44B7-AA98-843D7C42BEED}" srcOrd="0" destOrd="0" presId="urn:microsoft.com/office/officeart/2005/8/layout/hList1"/>
    <dgm:cxn modelId="{4FDF8043-4F97-4CA3-B0B2-61D32588C883}" srcId="{5E0C7D4A-42D2-4CEB-85D7-6DCF48012B3C}" destId="{12511EF2-6DD2-4997-8C50-BD8FD98B8C26}" srcOrd="0" destOrd="0" parTransId="{AAA328B3-EF53-40F2-B38A-638F68F0A5AA}" sibTransId="{AA073172-633B-4D72-987A-A338C234590D}"/>
    <dgm:cxn modelId="{6DAC1F65-1F03-48FA-972D-95D91DE0B32A}" srcId="{A55A790D-6265-440E-BEC5-E6C4A066ECB4}" destId="{1CDCB3DC-5681-45FD-8906-5B0C2E0E9094}" srcOrd="0" destOrd="0" parTransId="{8259E863-77B9-4557-9A79-131A70BE2A9B}" sibTransId="{79CDD895-BDFC-4FC7-8BAE-CCA228D59E4B}"/>
    <dgm:cxn modelId="{2E3F8965-ABDB-404F-BCE5-DCC3FB385973}" srcId="{5776A056-05EA-4AD8-A752-801DE98BEB68}" destId="{C4A1A3DE-31B5-47EB-8207-19107A5D764D}" srcOrd="0" destOrd="0" parTransId="{06326795-4E32-4E85-B24A-63BDA1C0B382}" sibTransId="{03C15BD0-ED5C-4188-A163-683026478E4D}"/>
    <dgm:cxn modelId="{636C0E48-DBB1-4240-84DC-93815C2C92F3}" srcId="{5283225B-7A51-4A2C-A01F-5003D4EA4576}" destId="{5E0C7D4A-42D2-4CEB-85D7-6DCF48012B3C}" srcOrd="2" destOrd="0" parTransId="{60D70E16-F316-4399-A627-59AD61544E04}" sibTransId="{D833A1BC-EEA1-491A-8B84-7A759BE848BD}"/>
    <dgm:cxn modelId="{F3E7694D-56FB-4B6A-BD67-AAD6CC3312D7}" srcId="{5283225B-7A51-4A2C-A01F-5003D4EA4576}" destId="{5776A056-05EA-4AD8-A752-801DE98BEB68}" srcOrd="1" destOrd="0" parTransId="{1CDD8FE2-5DF9-4D7A-8FF3-D29E68F76187}" sibTransId="{B3546EFF-B3FC-4938-BD70-14339CF2FB38}"/>
    <dgm:cxn modelId="{B3837D4D-1A5F-431B-A624-874F90D76EE9}" type="presOf" srcId="{A55A790D-6265-440E-BEC5-E6C4A066ECB4}" destId="{1D724E4C-6520-4D5D-800C-68DAD2DE931F}" srcOrd="0" destOrd="0" presId="urn:microsoft.com/office/officeart/2005/8/layout/hList1"/>
    <dgm:cxn modelId="{BC54CA6E-D11B-486C-9857-262D0F1C626A}" type="presOf" srcId="{C4A1A3DE-31B5-47EB-8207-19107A5D764D}" destId="{8CB51B25-6B27-4610-95B6-D99F6538538B}" srcOrd="0" destOrd="0" presId="urn:microsoft.com/office/officeart/2005/8/layout/hList1"/>
    <dgm:cxn modelId="{99928B72-7764-41B4-BBA5-ADEB250C4055}" type="presOf" srcId="{EDD06A7E-3FFE-4927-8BA3-60DA19E597CB}" destId="{96A4F131-A9AF-4043-921A-A06198962D67}" srcOrd="0" destOrd="3" presId="urn:microsoft.com/office/officeart/2005/8/layout/hList1"/>
    <dgm:cxn modelId="{D8D30353-54BA-4ADC-8391-1A7875E43045}" type="presOf" srcId="{FB0CAB47-456A-4386-BFAA-AECE038DD70F}" destId="{8CB51B25-6B27-4610-95B6-D99F6538538B}" srcOrd="0" destOrd="1" presId="urn:microsoft.com/office/officeart/2005/8/layout/hList1"/>
    <dgm:cxn modelId="{7A768154-5E1E-4316-A594-34ED8930F8F7}" srcId="{A55A790D-6265-440E-BEC5-E6C4A066ECB4}" destId="{52B4C2DB-7A4F-435F-86B5-46958C66F5F0}" srcOrd="2" destOrd="0" parTransId="{EAB9840E-509A-4375-8608-10539C1FF452}" sibTransId="{945BC33D-02F6-42A1-BDFC-B42186A6ACF0}"/>
    <dgm:cxn modelId="{2F59E558-BAD2-4918-9FF8-B722F455DDDB}" type="presOf" srcId="{5776A056-05EA-4AD8-A752-801DE98BEB68}" destId="{50E5A0BE-9D76-46D9-A7B5-A5C9004E3798}" srcOrd="0" destOrd="0" presId="urn:microsoft.com/office/officeart/2005/8/layout/hList1"/>
    <dgm:cxn modelId="{8AC41F80-3856-440A-97D9-21C513C427B8}" srcId="{5776A056-05EA-4AD8-A752-801DE98BEB68}" destId="{FB0CAB47-456A-4386-BFAA-AECE038DD70F}" srcOrd="1" destOrd="0" parTransId="{1B8AA035-0830-471A-AC57-5B5D0D3F80AD}" sibTransId="{16B0CE56-0898-4C42-BD90-CEEAB1A1E1AA}"/>
    <dgm:cxn modelId="{A96E518A-E04B-4E60-846B-64ABDDF53443}" type="presOf" srcId="{12511EF2-6DD2-4997-8C50-BD8FD98B8C26}" destId="{0F786B7A-329C-4B12-BD4E-6C2EE79BD0CB}" srcOrd="0" destOrd="0" presId="urn:microsoft.com/office/officeart/2005/8/layout/hList1"/>
    <dgm:cxn modelId="{731F288B-1A36-4A3E-AD8F-9FF083CEEC7E}" srcId="{A55A790D-6265-440E-BEC5-E6C4A066ECB4}" destId="{1584887D-DF27-446D-8C77-126E65492CE8}" srcOrd="1" destOrd="0" parTransId="{D3BF2D44-B433-4E6A-92BD-3E5ADFF8353C}" sibTransId="{C1B7BB28-E6E1-463F-88CC-DFA6E8FA470D}"/>
    <dgm:cxn modelId="{AAAF65A0-8F6E-4F74-9CF0-AA1D8189A326}" srcId="{5E0C7D4A-42D2-4CEB-85D7-6DCF48012B3C}" destId="{AB5F5D61-1076-4D6B-B59D-E79D4A9795EA}" srcOrd="1" destOrd="0" parTransId="{76F51E7C-7052-4841-B523-B9702AF5131D}" sibTransId="{C244CAA3-CB83-4310-ADC9-72250F1C1E26}"/>
    <dgm:cxn modelId="{466CEDA0-532D-4AE6-9F4D-7DE4CCFC2EBF}" type="presOf" srcId="{52B4C2DB-7A4F-435F-86B5-46958C66F5F0}" destId="{96A4F131-A9AF-4043-921A-A06198962D67}" srcOrd="0" destOrd="2" presId="urn:microsoft.com/office/officeart/2005/8/layout/hList1"/>
    <dgm:cxn modelId="{C698CCB9-4702-44EB-820F-9479CEAC59EB}" type="presOf" srcId="{1CDCB3DC-5681-45FD-8906-5B0C2E0E9094}" destId="{96A4F131-A9AF-4043-921A-A06198962D67}" srcOrd="0" destOrd="0" presId="urn:microsoft.com/office/officeart/2005/8/layout/hList1"/>
    <dgm:cxn modelId="{55D17AC2-671A-4A30-9251-F11610079B19}" type="presOf" srcId="{AB5F5D61-1076-4D6B-B59D-E79D4A9795EA}" destId="{0F786B7A-329C-4B12-BD4E-6C2EE79BD0CB}" srcOrd="0" destOrd="1" presId="urn:microsoft.com/office/officeart/2005/8/layout/hList1"/>
    <dgm:cxn modelId="{1244D1EF-59BF-4615-9700-023F22DBABC6}" srcId="{A55A790D-6265-440E-BEC5-E6C4A066ECB4}" destId="{EDD06A7E-3FFE-4927-8BA3-60DA19E597CB}" srcOrd="3" destOrd="0" parTransId="{3FA0859D-D842-4B61-8819-4F4F7C145261}" sibTransId="{9775BB8B-0256-4CD8-BC41-837C26A4DDFF}"/>
    <dgm:cxn modelId="{60FBC1F1-3D39-40AC-B008-58753A4F3611}" type="presOf" srcId="{1584887D-DF27-446D-8C77-126E65492CE8}" destId="{96A4F131-A9AF-4043-921A-A06198962D67}" srcOrd="0" destOrd="1" presId="urn:microsoft.com/office/officeart/2005/8/layout/hList1"/>
    <dgm:cxn modelId="{7E8408B4-14C3-4E6F-B7ED-016AD691F1A1}" type="presParOf" srcId="{C13DF070-A64F-44B7-AA98-843D7C42BEED}" destId="{F492F0C7-FB06-4165-A68F-7AE3C40384DF}" srcOrd="0" destOrd="0" presId="urn:microsoft.com/office/officeart/2005/8/layout/hList1"/>
    <dgm:cxn modelId="{E2E27448-63FB-4054-83A4-D0568A400391}" type="presParOf" srcId="{F492F0C7-FB06-4165-A68F-7AE3C40384DF}" destId="{1D724E4C-6520-4D5D-800C-68DAD2DE931F}" srcOrd="0" destOrd="0" presId="urn:microsoft.com/office/officeart/2005/8/layout/hList1"/>
    <dgm:cxn modelId="{5B2533AF-C81F-467B-AAF9-FC602D78A140}" type="presParOf" srcId="{F492F0C7-FB06-4165-A68F-7AE3C40384DF}" destId="{96A4F131-A9AF-4043-921A-A06198962D67}" srcOrd="1" destOrd="0" presId="urn:microsoft.com/office/officeart/2005/8/layout/hList1"/>
    <dgm:cxn modelId="{83B5DA8B-1B0C-4B84-A88A-D7381A102111}" type="presParOf" srcId="{C13DF070-A64F-44B7-AA98-843D7C42BEED}" destId="{DDB2B203-8298-425F-8B2F-79E99873B9EE}" srcOrd="1" destOrd="0" presId="urn:microsoft.com/office/officeart/2005/8/layout/hList1"/>
    <dgm:cxn modelId="{135F9DAD-331F-4598-B256-375210D1BD93}" type="presParOf" srcId="{C13DF070-A64F-44B7-AA98-843D7C42BEED}" destId="{2D0A6461-CDAA-48D5-8C99-B1E0E16C09D2}" srcOrd="2" destOrd="0" presId="urn:microsoft.com/office/officeart/2005/8/layout/hList1"/>
    <dgm:cxn modelId="{D6E61FE7-7C9D-4044-B6B4-16EA036261EB}" type="presParOf" srcId="{2D0A6461-CDAA-48D5-8C99-B1E0E16C09D2}" destId="{50E5A0BE-9D76-46D9-A7B5-A5C9004E3798}" srcOrd="0" destOrd="0" presId="urn:microsoft.com/office/officeart/2005/8/layout/hList1"/>
    <dgm:cxn modelId="{EFB675B8-9957-4E14-A10B-2EA3FAA0343F}" type="presParOf" srcId="{2D0A6461-CDAA-48D5-8C99-B1E0E16C09D2}" destId="{8CB51B25-6B27-4610-95B6-D99F6538538B}" srcOrd="1" destOrd="0" presId="urn:microsoft.com/office/officeart/2005/8/layout/hList1"/>
    <dgm:cxn modelId="{C040EA68-F893-4CF8-A005-B7E8AFDC822F}" type="presParOf" srcId="{C13DF070-A64F-44B7-AA98-843D7C42BEED}" destId="{BBC64B99-CC94-4BED-8A6C-33D21BDB8312}" srcOrd="3" destOrd="0" presId="urn:microsoft.com/office/officeart/2005/8/layout/hList1"/>
    <dgm:cxn modelId="{28CC84B3-065A-4676-915A-5F281247C3FB}" type="presParOf" srcId="{C13DF070-A64F-44B7-AA98-843D7C42BEED}" destId="{F02DE328-FEBA-4BE0-A2E2-3E764CD1CDD3}" srcOrd="4" destOrd="0" presId="urn:microsoft.com/office/officeart/2005/8/layout/hList1"/>
    <dgm:cxn modelId="{E1DB1B1E-0832-4FA5-B13A-3F4ED597F715}" type="presParOf" srcId="{F02DE328-FEBA-4BE0-A2E2-3E764CD1CDD3}" destId="{77691493-A2E0-4EC4-96C2-B251BBFC12AA}" srcOrd="0" destOrd="0" presId="urn:microsoft.com/office/officeart/2005/8/layout/hList1"/>
    <dgm:cxn modelId="{D212AAD2-62A4-425C-98B2-57B342750C54}" type="presParOf" srcId="{F02DE328-FEBA-4BE0-A2E2-3E764CD1CDD3}" destId="{0F786B7A-329C-4B12-BD4E-6C2EE79BD0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A3035-1E1E-4A00-AFB1-05B9DD00477C}">
      <dsp:nvSpPr>
        <dsp:cNvPr id="0" name=""/>
        <dsp:cNvSpPr/>
      </dsp:nvSpPr>
      <dsp:spPr>
        <a:xfrm>
          <a:off x="0" y="1790655"/>
          <a:ext cx="1749592" cy="6998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Bienvenida</a:t>
          </a:r>
          <a:endParaRPr lang="es-EC" sz="1200" kern="1200" dirty="0"/>
        </a:p>
      </dsp:txBody>
      <dsp:txXfrm>
        <a:off x="349918" y="1790655"/>
        <a:ext cx="1049756" cy="699836"/>
      </dsp:txXfrm>
    </dsp:sp>
    <dsp:sp modelId="{0AA14D7D-549A-4AD9-AD6E-9F5D229348BC}">
      <dsp:nvSpPr>
        <dsp:cNvPr id="0" name=""/>
        <dsp:cNvSpPr/>
      </dsp:nvSpPr>
      <dsp:spPr>
        <a:xfrm>
          <a:off x="1574632" y="1790655"/>
          <a:ext cx="1749592" cy="6998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Presentación de la problemática</a:t>
          </a:r>
          <a:endParaRPr lang="es-EC" sz="1200" kern="1200" dirty="0"/>
        </a:p>
      </dsp:txBody>
      <dsp:txXfrm>
        <a:off x="1924550" y="1790655"/>
        <a:ext cx="1049756" cy="699836"/>
      </dsp:txXfrm>
    </dsp:sp>
    <dsp:sp modelId="{F3FEA087-3E49-48AE-A736-090F2FFB8211}">
      <dsp:nvSpPr>
        <dsp:cNvPr id="0" name=""/>
        <dsp:cNvSpPr/>
      </dsp:nvSpPr>
      <dsp:spPr>
        <a:xfrm>
          <a:off x="3149265" y="1790655"/>
          <a:ext cx="1749592" cy="6998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Pregunta de reflexión</a:t>
          </a:r>
          <a:endParaRPr lang="es-EC" sz="1200" kern="1200" dirty="0"/>
        </a:p>
      </dsp:txBody>
      <dsp:txXfrm>
        <a:off x="3499183" y="1790655"/>
        <a:ext cx="1049756" cy="699836"/>
      </dsp:txXfrm>
    </dsp:sp>
    <dsp:sp modelId="{CA2E0CBD-6EF4-4EF2-9E3F-AB65851C9DAB}">
      <dsp:nvSpPr>
        <dsp:cNvPr id="0" name=""/>
        <dsp:cNvSpPr/>
      </dsp:nvSpPr>
      <dsp:spPr>
        <a:xfrm>
          <a:off x="4735435" y="1808921"/>
          <a:ext cx="1749592" cy="6998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Violencia política</a:t>
          </a:r>
          <a:endParaRPr lang="es-EC" sz="1200" kern="1200" dirty="0"/>
        </a:p>
      </dsp:txBody>
      <dsp:txXfrm>
        <a:off x="5085353" y="1808921"/>
        <a:ext cx="1049756" cy="699836"/>
      </dsp:txXfrm>
    </dsp:sp>
    <dsp:sp modelId="{A557DA9C-C130-490C-A4E3-160C922E9169}">
      <dsp:nvSpPr>
        <dsp:cNvPr id="0" name=""/>
        <dsp:cNvSpPr/>
      </dsp:nvSpPr>
      <dsp:spPr>
        <a:xfrm>
          <a:off x="6298531" y="1790655"/>
          <a:ext cx="1749592" cy="6998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/>
            <a:t>Construcción de caso</a:t>
          </a:r>
          <a:endParaRPr lang="es-EC" sz="1200" kern="1200" dirty="0"/>
        </a:p>
      </dsp:txBody>
      <dsp:txXfrm>
        <a:off x="6648449" y="1790655"/>
        <a:ext cx="1049756" cy="699836"/>
      </dsp:txXfrm>
    </dsp:sp>
    <dsp:sp modelId="{85D58136-4AFF-45A9-A935-5E96AA47C688}">
      <dsp:nvSpPr>
        <dsp:cNvPr id="0" name=""/>
        <dsp:cNvSpPr/>
      </dsp:nvSpPr>
      <dsp:spPr>
        <a:xfrm>
          <a:off x="7817450" y="1797387"/>
          <a:ext cx="1749592" cy="6998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Mecanismos de actuación</a:t>
          </a:r>
          <a:endParaRPr lang="es-EC" sz="1200" kern="1200" dirty="0"/>
        </a:p>
      </dsp:txBody>
      <dsp:txXfrm>
        <a:off x="8167368" y="1797387"/>
        <a:ext cx="1049756" cy="699836"/>
      </dsp:txXfrm>
    </dsp:sp>
    <dsp:sp modelId="{F617986E-0CBF-4322-A13D-5AA7EA7A1D51}">
      <dsp:nvSpPr>
        <dsp:cNvPr id="0" name=""/>
        <dsp:cNvSpPr/>
      </dsp:nvSpPr>
      <dsp:spPr>
        <a:xfrm>
          <a:off x="9447797" y="1790655"/>
          <a:ext cx="1749592" cy="6998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4000"/>
                <a:alpha val="100000"/>
                <a:satMod val="105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Conclusiones, cierre y evaluación</a:t>
          </a:r>
          <a:endParaRPr lang="es-EC" sz="1200" kern="1200" dirty="0"/>
        </a:p>
      </dsp:txBody>
      <dsp:txXfrm>
        <a:off x="9797715" y="1790655"/>
        <a:ext cx="1049756" cy="69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736FC-B745-4024-A51C-EA344977848B}">
      <dsp:nvSpPr>
        <dsp:cNvPr id="0" name=""/>
        <dsp:cNvSpPr/>
      </dsp:nvSpPr>
      <dsp:spPr>
        <a:xfrm rot="2561933">
          <a:off x="3311437" y="3078134"/>
          <a:ext cx="659435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659435" y="20478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95EC2-4FEA-469A-A241-D529A500B3E1}">
      <dsp:nvSpPr>
        <dsp:cNvPr id="0" name=""/>
        <dsp:cNvSpPr/>
      </dsp:nvSpPr>
      <dsp:spPr>
        <a:xfrm>
          <a:off x="3398836" y="2179577"/>
          <a:ext cx="562684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562684" y="20478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C9BF9-9DA6-4F3D-B803-01243D00BEAE}">
      <dsp:nvSpPr>
        <dsp:cNvPr id="0" name=""/>
        <dsp:cNvSpPr/>
      </dsp:nvSpPr>
      <dsp:spPr>
        <a:xfrm rot="19012471">
          <a:off x="3323344" y="1303430"/>
          <a:ext cx="558902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558902" y="20478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A80BB-9822-4D7D-BED2-6C492A2A7E39}">
      <dsp:nvSpPr>
        <dsp:cNvPr id="0" name=""/>
        <dsp:cNvSpPr/>
      </dsp:nvSpPr>
      <dsp:spPr>
        <a:xfrm>
          <a:off x="1520738" y="1052212"/>
          <a:ext cx="2089932" cy="207616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CE4A7-43C1-4605-9257-DDF1D338C34A}">
      <dsp:nvSpPr>
        <dsp:cNvPr id="0" name=""/>
        <dsp:cNvSpPr/>
      </dsp:nvSpPr>
      <dsp:spPr>
        <a:xfrm>
          <a:off x="3593019" y="-25033"/>
          <a:ext cx="1452775" cy="1355505"/>
        </a:xfrm>
        <a:prstGeom prst="ellipse">
          <a:avLst/>
        </a:prstGeom>
        <a:solidFill>
          <a:schemeClr val="accent5">
            <a:hueOff val="-369420"/>
            <a:satOff val="-244"/>
            <a:lumOff val="38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Instituciones</a:t>
          </a:r>
          <a:endParaRPr lang="es-EC" sz="1400" kern="1200" dirty="0"/>
        </a:p>
      </dsp:txBody>
      <dsp:txXfrm>
        <a:off x="3805773" y="173476"/>
        <a:ext cx="1027267" cy="958487"/>
      </dsp:txXfrm>
    </dsp:sp>
    <dsp:sp modelId="{5C110E46-002E-4230-A327-B39AA4620882}">
      <dsp:nvSpPr>
        <dsp:cNvPr id="0" name=""/>
        <dsp:cNvSpPr/>
      </dsp:nvSpPr>
      <dsp:spPr>
        <a:xfrm>
          <a:off x="4922670" y="-25033"/>
          <a:ext cx="2179162" cy="1355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Donde cumplen sus funciones </a:t>
          </a:r>
          <a:endParaRPr lang="es-EC" sz="2000" kern="1200" dirty="0"/>
        </a:p>
      </dsp:txBody>
      <dsp:txXfrm>
        <a:off x="4922670" y="-25033"/>
        <a:ext cx="2179162" cy="1355505"/>
      </dsp:txXfrm>
    </dsp:sp>
    <dsp:sp modelId="{3D25951F-8D7E-4E37-BFB9-48BC58572A92}">
      <dsp:nvSpPr>
        <dsp:cNvPr id="0" name=""/>
        <dsp:cNvSpPr/>
      </dsp:nvSpPr>
      <dsp:spPr>
        <a:xfrm>
          <a:off x="3961520" y="1584882"/>
          <a:ext cx="1526545" cy="1230347"/>
        </a:xfrm>
        <a:prstGeom prst="ellipse">
          <a:avLst/>
        </a:prstGeom>
        <a:solidFill>
          <a:schemeClr val="accent5">
            <a:hueOff val="-738840"/>
            <a:satOff val="-489"/>
            <a:lumOff val="771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Medios de Comunicación </a:t>
          </a:r>
          <a:endParaRPr lang="es-EC" sz="1200" kern="1200" dirty="0"/>
        </a:p>
      </dsp:txBody>
      <dsp:txXfrm>
        <a:off x="4185077" y="1765062"/>
        <a:ext cx="1079431" cy="869987"/>
      </dsp:txXfrm>
    </dsp:sp>
    <dsp:sp modelId="{53E1E1F4-ADB5-4873-9B1B-84BB0E35C532}">
      <dsp:nvSpPr>
        <dsp:cNvPr id="0" name=""/>
        <dsp:cNvSpPr/>
      </dsp:nvSpPr>
      <dsp:spPr>
        <a:xfrm>
          <a:off x="5272729" y="1584882"/>
          <a:ext cx="2289818" cy="1230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En las noticias, comentarios, reportajes</a:t>
          </a:r>
          <a:endParaRPr lang="es-EC" sz="2000" kern="1200" dirty="0"/>
        </a:p>
      </dsp:txBody>
      <dsp:txXfrm>
        <a:off x="5272729" y="1584882"/>
        <a:ext cx="2289818" cy="1230347"/>
      </dsp:txXfrm>
    </dsp:sp>
    <dsp:sp modelId="{F912C228-E4B6-4BDA-97EF-2E0E4C714B9B}">
      <dsp:nvSpPr>
        <dsp:cNvPr id="0" name=""/>
        <dsp:cNvSpPr/>
      </dsp:nvSpPr>
      <dsp:spPr>
        <a:xfrm>
          <a:off x="3717278" y="3120413"/>
          <a:ext cx="1253959" cy="1253959"/>
        </a:xfrm>
        <a:prstGeom prst="ellipse">
          <a:avLst/>
        </a:prstGeom>
        <a:solidFill>
          <a:schemeClr val="accent5">
            <a:hueOff val="-1108260"/>
            <a:satOff val="-733"/>
            <a:lumOff val="1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Redes sociales </a:t>
          </a:r>
          <a:endParaRPr lang="es-EC" sz="1600" kern="1200" dirty="0"/>
        </a:p>
      </dsp:txBody>
      <dsp:txXfrm>
        <a:off x="3900916" y="3304051"/>
        <a:ext cx="886683" cy="886683"/>
      </dsp:txXfrm>
    </dsp:sp>
    <dsp:sp modelId="{04B9EA22-690E-480F-B000-5B05854225E5}">
      <dsp:nvSpPr>
        <dsp:cNvPr id="0" name=""/>
        <dsp:cNvSpPr/>
      </dsp:nvSpPr>
      <dsp:spPr>
        <a:xfrm>
          <a:off x="5096634" y="3120413"/>
          <a:ext cx="1880939" cy="1253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/>
            <a:t>En comentarios, mensajes, imágenes</a:t>
          </a:r>
          <a:endParaRPr lang="es-EC" sz="2000" kern="1200" dirty="0"/>
        </a:p>
      </dsp:txBody>
      <dsp:txXfrm>
        <a:off x="5096634" y="3120413"/>
        <a:ext cx="1880939" cy="125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93AB4-9491-4822-A709-3C2638DF33AF}">
      <dsp:nvSpPr>
        <dsp:cNvPr id="0" name=""/>
        <dsp:cNvSpPr/>
      </dsp:nvSpPr>
      <dsp:spPr>
        <a:xfrm>
          <a:off x="1268" y="955411"/>
          <a:ext cx="2473689" cy="247368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135" tIns="21590" rIns="13613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Incursión de las mujeres en un espacio históricamente masculino</a:t>
          </a:r>
          <a:endParaRPr lang="es-EC" sz="1700" kern="1200" dirty="0"/>
        </a:p>
      </dsp:txBody>
      <dsp:txXfrm>
        <a:off x="363531" y="1317674"/>
        <a:ext cx="1749163" cy="1749163"/>
      </dsp:txXfrm>
    </dsp:sp>
    <dsp:sp modelId="{3A173A38-03DC-447D-B74C-C6ADFCDFB704}">
      <dsp:nvSpPr>
        <dsp:cNvPr id="0" name=""/>
        <dsp:cNvSpPr/>
      </dsp:nvSpPr>
      <dsp:spPr>
        <a:xfrm>
          <a:off x="1980219" y="955411"/>
          <a:ext cx="2473689" cy="2473689"/>
        </a:xfrm>
        <a:prstGeom prst="ellipse">
          <a:avLst/>
        </a:prstGeom>
        <a:solidFill>
          <a:schemeClr val="accent4">
            <a:alpha val="50000"/>
            <a:hueOff val="3072434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135" tIns="21590" rIns="13613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Las mujeres cuestionan prácticas patriarcales </a:t>
          </a:r>
          <a:endParaRPr lang="es-EC" sz="1700" kern="1200" dirty="0"/>
        </a:p>
      </dsp:txBody>
      <dsp:txXfrm>
        <a:off x="2342482" y="1317674"/>
        <a:ext cx="1749163" cy="1749163"/>
      </dsp:txXfrm>
    </dsp:sp>
    <dsp:sp modelId="{61B901F3-41FA-48E3-86D4-80DB73200D80}">
      <dsp:nvSpPr>
        <dsp:cNvPr id="0" name=""/>
        <dsp:cNvSpPr/>
      </dsp:nvSpPr>
      <dsp:spPr>
        <a:xfrm>
          <a:off x="3959171" y="955411"/>
          <a:ext cx="2473689" cy="2473689"/>
        </a:xfrm>
        <a:prstGeom prst="ellipse">
          <a:avLst/>
        </a:prstGeom>
        <a:solidFill>
          <a:schemeClr val="accent4">
            <a:alpha val="50000"/>
            <a:hueOff val="6144868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135" tIns="21590" rIns="13613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Incorporan nuevos criterios para la toma de decisiones</a:t>
          </a:r>
          <a:endParaRPr lang="es-EC" sz="1700" kern="1200" dirty="0"/>
        </a:p>
      </dsp:txBody>
      <dsp:txXfrm>
        <a:off x="4321434" y="1317674"/>
        <a:ext cx="1749163" cy="1749163"/>
      </dsp:txXfrm>
    </dsp:sp>
    <dsp:sp modelId="{F321F343-1373-4808-8940-7E279660C1C0}">
      <dsp:nvSpPr>
        <dsp:cNvPr id="0" name=""/>
        <dsp:cNvSpPr/>
      </dsp:nvSpPr>
      <dsp:spPr>
        <a:xfrm>
          <a:off x="5938122" y="955411"/>
          <a:ext cx="2473689" cy="2473689"/>
        </a:xfrm>
        <a:prstGeom prst="ellipse">
          <a:avLst/>
        </a:prstGeom>
        <a:solidFill>
          <a:schemeClr val="accent4">
            <a:alpha val="50000"/>
            <a:hueOff val="9217302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135" tIns="21590" rIns="13613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Negación a construir mayorías funcionales a un grupo de poder</a:t>
          </a:r>
          <a:endParaRPr lang="es-EC" sz="1700" kern="1200" dirty="0"/>
        </a:p>
      </dsp:txBody>
      <dsp:txXfrm>
        <a:off x="6300385" y="1317674"/>
        <a:ext cx="1749163" cy="1749163"/>
      </dsp:txXfrm>
    </dsp:sp>
    <dsp:sp modelId="{BF48D5CB-E2BE-49FF-8866-DFD56FE0A2FF}">
      <dsp:nvSpPr>
        <dsp:cNvPr id="0" name=""/>
        <dsp:cNvSpPr/>
      </dsp:nvSpPr>
      <dsp:spPr>
        <a:xfrm>
          <a:off x="7917074" y="955411"/>
          <a:ext cx="2473689" cy="2473689"/>
        </a:xfrm>
        <a:prstGeom prst="ellipse">
          <a:avLst/>
        </a:prstGeom>
        <a:solidFill>
          <a:schemeClr val="accent4">
            <a:alpha val="50000"/>
            <a:hueOff val="12289737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6135" tIns="21590" rIns="13613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Su alineación partidista, ideología, organización social</a:t>
          </a:r>
          <a:endParaRPr lang="es-EC" sz="1700" kern="1200" dirty="0"/>
        </a:p>
      </dsp:txBody>
      <dsp:txXfrm>
        <a:off x="8279337" y="1317674"/>
        <a:ext cx="1749163" cy="1749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24E4C-6520-4D5D-800C-68DAD2DE931F}">
      <dsp:nvSpPr>
        <dsp:cNvPr id="0" name=""/>
        <dsp:cNvSpPr/>
      </dsp:nvSpPr>
      <dsp:spPr>
        <a:xfrm>
          <a:off x="3302" y="36619"/>
          <a:ext cx="3219450" cy="691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 nivel personal</a:t>
          </a:r>
          <a:endParaRPr lang="es-EC" sz="2400" kern="1200" dirty="0"/>
        </a:p>
      </dsp:txBody>
      <dsp:txXfrm>
        <a:off x="3302" y="36619"/>
        <a:ext cx="3219450" cy="691200"/>
      </dsp:txXfrm>
    </dsp:sp>
    <dsp:sp modelId="{96A4F131-A9AF-4043-921A-A06198962D67}">
      <dsp:nvSpPr>
        <dsp:cNvPr id="0" name=""/>
        <dsp:cNvSpPr/>
      </dsp:nvSpPr>
      <dsp:spPr>
        <a:xfrm>
          <a:off x="3302" y="727819"/>
          <a:ext cx="3219450" cy="30963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Seguir Rutas y Protocolos de Protección de Derechos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Preparación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Liderazgo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Empoderamiento</a:t>
          </a:r>
          <a:endParaRPr lang="es-EC" sz="2400" kern="1200" dirty="0"/>
        </a:p>
      </dsp:txBody>
      <dsp:txXfrm>
        <a:off x="3302" y="727819"/>
        <a:ext cx="3219450" cy="3096360"/>
      </dsp:txXfrm>
    </dsp:sp>
    <dsp:sp modelId="{50E5A0BE-9D76-46D9-A7B5-A5C9004E3798}">
      <dsp:nvSpPr>
        <dsp:cNvPr id="0" name=""/>
        <dsp:cNvSpPr/>
      </dsp:nvSpPr>
      <dsp:spPr>
        <a:xfrm>
          <a:off x="3673475" y="36619"/>
          <a:ext cx="3219450" cy="691200"/>
        </a:xfrm>
        <a:prstGeom prst="rect">
          <a:avLst/>
        </a:prstGeom>
        <a:solidFill>
          <a:schemeClr val="accent5">
            <a:hueOff val="-554130"/>
            <a:satOff val="-367"/>
            <a:lumOff val="5784"/>
            <a:alphaOff val="0"/>
          </a:schemeClr>
        </a:solidFill>
        <a:ln w="15875" cap="flat" cmpd="sng" algn="ctr">
          <a:solidFill>
            <a:schemeClr val="accent5">
              <a:hueOff val="-554130"/>
              <a:satOff val="-367"/>
              <a:lumOff val="5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Institucional</a:t>
          </a:r>
          <a:endParaRPr lang="es-EC" sz="2400" kern="1200" dirty="0"/>
        </a:p>
      </dsp:txBody>
      <dsp:txXfrm>
        <a:off x="3673475" y="36619"/>
        <a:ext cx="3219450" cy="691200"/>
      </dsp:txXfrm>
    </dsp:sp>
    <dsp:sp modelId="{8CB51B25-6B27-4610-95B6-D99F6538538B}">
      <dsp:nvSpPr>
        <dsp:cNvPr id="0" name=""/>
        <dsp:cNvSpPr/>
      </dsp:nvSpPr>
      <dsp:spPr>
        <a:xfrm>
          <a:off x="3673475" y="727819"/>
          <a:ext cx="3219450" cy="3096360"/>
        </a:xfrm>
        <a:prstGeom prst="rect">
          <a:avLst/>
        </a:prstGeom>
        <a:solidFill>
          <a:schemeClr val="accent5">
            <a:tint val="40000"/>
            <a:alpha val="90000"/>
            <a:hueOff val="-743562"/>
            <a:satOff val="10890"/>
            <a:lumOff val="137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743562"/>
              <a:satOff val="10890"/>
              <a:lumOff val="13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Políticas Cero Tolerancia al Acoso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Capacitación institucional</a:t>
          </a:r>
          <a:endParaRPr lang="es-EC" sz="2400" kern="1200" dirty="0"/>
        </a:p>
      </dsp:txBody>
      <dsp:txXfrm>
        <a:off x="3673475" y="727819"/>
        <a:ext cx="3219450" cy="3096360"/>
      </dsp:txXfrm>
    </dsp:sp>
    <dsp:sp modelId="{77691493-A2E0-4EC4-96C2-B251BBFC12AA}">
      <dsp:nvSpPr>
        <dsp:cNvPr id="0" name=""/>
        <dsp:cNvSpPr/>
      </dsp:nvSpPr>
      <dsp:spPr>
        <a:xfrm>
          <a:off x="7343648" y="36619"/>
          <a:ext cx="3219450" cy="691200"/>
        </a:xfrm>
        <a:prstGeom prst="rect">
          <a:avLst/>
        </a:prstGeom>
        <a:solidFill>
          <a:schemeClr val="accent5">
            <a:hueOff val="-1108260"/>
            <a:satOff val="-733"/>
            <a:lumOff val="11569"/>
            <a:alphaOff val="0"/>
          </a:schemeClr>
        </a:solidFill>
        <a:ln w="15875" cap="flat" cmpd="sng" algn="ctr">
          <a:solidFill>
            <a:schemeClr val="accent5">
              <a:hueOff val="-1108260"/>
              <a:satOff val="-733"/>
              <a:lumOff val="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Político - Social</a:t>
          </a:r>
          <a:endParaRPr lang="es-EC" sz="2400" kern="1200" dirty="0"/>
        </a:p>
      </dsp:txBody>
      <dsp:txXfrm>
        <a:off x="7343648" y="36619"/>
        <a:ext cx="3219450" cy="691200"/>
      </dsp:txXfrm>
    </dsp:sp>
    <dsp:sp modelId="{0F786B7A-329C-4B12-BD4E-6C2EE79BD0CB}">
      <dsp:nvSpPr>
        <dsp:cNvPr id="0" name=""/>
        <dsp:cNvSpPr/>
      </dsp:nvSpPr>
      <dsp:spPr>
        <a:xfrm>
          <a:off x="7343648" y="727819"/>
          <a:ext cx="3219450" cy="3096360"/>
        </a:xfrm>
        <a:prstGeom prst="rect">
          <a:avLst/>
        </a:prstGeom>
        <a:solidFill>
          <a:schemeClr val="accent5">
            <a:tint val="40000"/>
            <a:alpha val="90000"/>
            <a:hueOff val="-1487124"/>
            <a:satOff val="21781"/>
            <a:lumOff val="2742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487124"/>
              <a:satOff val="21781"/>
              <a:lumOff val="27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Conformar Redes de Apoyo</a:t>
          </a:r>
          <a:endParaRPr lang="es-EC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Apoyarse en organizaciones de la Sociedad Civil </a:t>
          </a:r>
          <a:endParaRPr lang="es-EC" sz="2400" kern="1200" dirty="0"/>
        </a:p>
      </dsp:txBody>
      <dsp:txXfrm>
        <a:off x="7343648" y="727819"/>
        <a:ext cx="3219450" cy="3096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0.65502</cdr:x>
      <cdr:y>0.45566</cdr:y>
    </cdr:from>
    <cdr:to>
      <cdr:x>0.81703</cdr:x>
      <cdr:y>0.66057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EB68124-1F7D-4864-8410-543768BEC8BD}"/>
            </a:ext>
          </a:extLst>
        </cdr:cNvPr>
        <cdr:cNvSpPr txBox="1"/>
      </cdr:nvSpPr>
      <cdr:spPr>
        <a:xfrm xmlns:a="http://schemas.openxmlformats.org/drawingml/2006/main">
          <a:off x="6609215" y="2033361"/>
          <a:ext cx="163471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dirty="0"/>
            <a:t> </a:t>
          </a:r>
          <a:r>
            <a:rPr lang="es-MX" sz="3200" dirty="0"/>
            <a:t>violentadas</a:t>
          </a:r>
          <a:endParaRPr lang="es-EC" sz="1100" dirty="0"/>
        </a:p>
      </cdr:txBody>
    </cdr:sp>
  </cdr:relSizeAnchor>
  <cdr:relSizeAnchor xmlns:cdr="http://schemas.openxmlformats.org/drawingml/2006/chartDrawing">
    <cdr:from>
      <cdr:x>0.03731</cdr:x>
      <cdr:y>0.22343</cdr:y>
    </cdr:from>
    <cdr:to>
      <cdr:x>0.2821</cdr:x>
      <cdr:y>0.42834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B176CF08-2B11-4AD1-AF9A-591C77D3CB78}"/>
            </a:ext>
          </a:extLst>
        </cdr:cNvPr>
        <cdr:cNvSpPr txBox="1"/>
      </cdr:nvSpPr>
      <cdr:spPr>
        <a:xfrm xmlns:a="http://schemas.openxmlformats.org/drawingml/2006/main">
          <a:off x="376509" y="997043"/>
          <a:ext cx="246993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3200" dirty="0"/>
            <a:t>Sin violencia</a:t>
          </a:r>
          <a:endParaRPr lang="es-EC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0.12196</cdr:x>
      <cdr:y>0.59003</cdr:y>
    </cdr:from>
    <cdr:to>
      <cdr:x>0.23446</cdr:x>
      <cdr:y>0.74822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F2DAF8C-6794-4FC2-9EF8-F00CE40E95AF}"/>
            </a:ext>
          </a:extLst>
        </cdr:cNvPr>
        <cdr:cNvSpPr txBox="1"/>
      </cdr:nvSpPr>
      <cdr:spPr>
        <a:xfrm xmlns:a="http://schemas.openxmlformats.org/drawingml/2006/main">
          <a:off x="991291" y="2703681"/>
          <a:ext cx="914400" cy="7248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dirty="0"/>
            <a:t>AÑOS</a:t>
          </a:r>
          <a:endParaRPr lang="es-EC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0BEC2-E9A7-486E-A828-0BB863DC0833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9653E-8E9B-437A-8072-B71439BCE14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9838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4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13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7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73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56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21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57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08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237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56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48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30F0-2B71-4957-9042-6741054638F5}" type="datetimeFigureOut">
              <a:rPr lang="es-EC" smtClean="0"/>
              <a:t>21/3/2024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BB20FA3-F305-495D-996D-48E3ED81913C}" type="slidenum">
              <a:rPr lang="es-EC" smtClean="0"/>
              <a:t>‹Nº›</a:t>
            </a:fld>
            <a:endParaRPr lang="es-EC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png"/><Relationship Id="rId7" Type="http://schemas.openxmlformats.org/officeDocument/2006/relationships/diagramData" Target="../diagrams/data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6.png"/><Relationship Id="rId7" Type="http://schemas.openxmlformats.org/officeDocument/2006/relationships/diagramData" Target="../diagrams/data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microsoft.com/office/2007/relationships/diagramDrawing" Target="../diagrams/drawing2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3.png"/><Relationship Id="rId7" Type="http://schemas.openxmlformats.org/officeDocument/2006/relationships/diagramData" Target="../diagrams/data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microsoft.com/office/2007/relationships/diagramDrawing" Target="../diagrams/drawing3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6.png"/><Relationship Id="rId7" Type="http://schemas.openxmlformats.org/officeDocument/2006/relationships/diagramData" Target="../diagrams/data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microsoft.com/office/2007/relationships/diagramDrawing" Target="../diagrams/drawing4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5.xml"/><Relationship Id="rId7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D5068-4240-40F9-8C12-FD9F53722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8440" y="2104385"/>
            <a:ext cx="7425963" cy="685994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PROYECTO</a:t>
            </a:r>
            <a: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“TEJIENDO EL EMPODERAMIENTO DE MUJERES AUTORIDADES LOCALES”</a:t>
            </a:r>
            <a:endParaRPr lang="es-EC" sz="6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8B42EB-6B20-4FF2-85FA-C73185F0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8440" y="3296955"/>
            <a:ext cx="7256930" cy="1126283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VIOLENCIA POLÍTICA CONTRA LAS MUJERES ALCALDESAS, VICEALCALDESAS, CONCEJALAS.</a:t>
            </a:r>
          </a:p>
          <a:p>
            <a:pPr algn="ctr"/>
            <a:endParaRPr lang="es-MX" b="1" dirty="0"/>
          </a:p>
          <a:p>
            <a:endParaRPr lang="es-EC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2DBA9824-6649-0647-745F-8D858BFDD0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7B70AEAC-690F-1EE0-2A35-A3040019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DD92103-572C-7C6C-201B-363D8803B1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1" y="282143"/>
            <a:ext cx="1644539" cy="801222"/>
          </a:xfrm>
          <a:prstGeom prst="rect">
            <a:avLst/>
          </a:prstGeom>
        </p:spPr>
      </p:pic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4C433AA8-44D1-6E81-6D2E-D5D0E3929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5F5493-3430-45DD-AE99-D94BFACE5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76D0A0-9156-4717-833B-9B3DFEEC7AFF}"/>
              </a:ext>
            </a:extLst>
          </p:cNvPr>
          <p:cNvSpPr txBox="1"/>
          <p:nvPr/>
        </p:nvSpPr>
        <p:spPr>
          <a:xfrm>
            <a:off x="3953279" y="4929814"/>
            <a:ext cx="458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>
                <a:latin typeface="Bodoni MT" panose="02070603080606020203" pitchFamily="18" charset="0"/>
              </a:rPr>
              <a:t>Facilitadora: </a:t>
            </a:r>
          </a:p>
          <a:p>
            <a:pPr algn="ctr"/>
            <a:r>
              <a:rPr lang="es-MX" i="1" dirty="0">
                <a:latin typeface="Bodoni MT" panose="02070603080606020203" pitchFamily="18" charset="0"/>
              </a:rPr>
              <a:t>María de los Ángeles Páez Salvador</a:t>
            </a:r>
          </a:p>
          <a:p>
            <a:pPr algn="ctr"/>
            <a:r>
              <a:rPr lang="es-MX" i="1" dirty="0">
                <a:latin typeface="Bodoni MT" panose="02070603080606020203" pitchFamily="18" charset="0"/>
              </a:rPr>
              <a:t>Socióloga, Facilitadora en Desarrollo Personal </a:t>
            </a:r>
          </a:p>
          <a:p>
            <a:pPr algn="ctr"/>
            <a:r>
              <a:rPr lang="es-MX" i="1" dirty="0">
                <a:latin typeface="Bodoni MT" panose="02070603080606020203" pitchFamily="18" charset="0"/>
              </a:rPr>
              <a:t>Magister en Desarrollo Local</a:t>
            </a:r>
            <a:endParaRPr lang="es-EC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0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CFA66FE1-195F-4656-89F7-CA402CACB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7024424"/>
              </p:ext>
            </p:extLst>
          </p:nvPr>
        </p:nvGraphicFramePr>
        <p:xfrm>
          <a:off x="1838569" y="1213053"/>
          <a:ext cx="9274908" cy="5275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0583BC00-C4C6-4022-9AB1-62B802AEE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265283" y="168535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B6545B9A-E631-47EC-96A9-D8ABC8633E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791EB9F1-0679-4174-A7CE-86E8896A24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AD6E3AFF-2B44-4079-8428-3FB603DC1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73D1DEDA-36E0-466A-935D-AC9DE91831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6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545A91D-7F57-4EF0-8FFA-CC515C22B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573952"/>
          </a:xfrm>
        </p:spPr>
        <p:txBody>
          <a:bodyPr>
            <a:normAutofit/>
          </a:bodyPr>
          <a:lstStyle/>
          <a:p>
            <a:r>
              <a:rPr lang="es-MX" dirty="0"/>
              <a:t>BRECHAS EN EDUCACIÓN</a:t>
            </a:r>
            <a:endParaRPr lang="es-EC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D4413E4-176B-FE74-9D6C-0D7DE0E850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BA2B62-3B44-D25C-C3D4-734E86E37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FC10156F-87B1-929E-5D48-366B802D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93F16C0A-B2A8-2C8A-E2A1-607B4FEDBF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D1325AD-D375-3716-302F-4B35400A4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6DE79F9-5F83-44F0-AE9C-B9BC9B233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7626489"/>
              </p:ext>
            </p:extLst>
          </p:nvPr>
        </p:nvGraphicFramePr>
        <p:xfrm>
          <a:off x="2032000" y="1556085"/>
          <a:ext cx="8128000" cy="458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3729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9581B-DDD7-41B1-8F3F-C85B4937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756" y="1588794"/>
            <a:ext cx="9601196" cy="606662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BRECHAS EN LA PARTICIPACIÓN DE MUJERES EN ALCALDÍAS PERÍODO 2023 – 2025 - ECUADOR</a:t>
            </a:r>
            <a:r>
              <a:rPr lang="es-MX" dirty="0"/>
              <a:t> </a:t>
            </a:r>
            <a:endParaRPr lang="es-EC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F8DA91C7-6943-4245-8F31-726D3A64268A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404086"/>
          <a:ext cx="8128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67871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04553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035429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75754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REGIÓN COSTA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ALCALDEZAS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TOTAL ALCALDÍAS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PORCENTAJE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67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Manabí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32%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58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Guayas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20%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01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Los Ríos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23%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98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Esmeraldas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29%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677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El Oro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14%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3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Santa Elena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33%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490666"/>
                  </a:ext>
                </a:extLst>
              </a:tr>
            </a:tbl>
          </a:graphicData>
        </a:graphic>
      </p:graphicFrame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B8AC1D7C-7EB4-6FF0-565E-444DECA650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E695085-AD69-5972-3E85-24D51932A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C7CD98AF-EAAB-54E2-56B1-E9A7F0F356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0F2C7C4E-D741-419B-974B-7832C58CCC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2B1F8F99-2E1A-77A2-826C-BDD475889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8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33B39E25-18BE-4D96-81D1-CA7EDFB3E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976328"/>
              </p:ext>
            </p:extLst>
          </p:nvPr>
        </p:nvGraphicFramePr>
        <p:xfrm>
          <a:off x="1828901" y="1213053"/>
          <a:ext cx="8128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867871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04553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035429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75754864"/>
                    </a:ext>
                  </a:extLst>
                </a:gridCol>
              </a:tblGrid>
              <a:tr h="589649">
                <a:tc>
                  <a:txBody>
                    <a:bodyPr/>
                    <a:lstStyle/>
                    <a:p>
                      <a:r>
                        <a:rPr lang="es-MX" dirty="0"/>
                        <a:t>REGIÓN SIERRA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ALCALDEZAS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TOTAL ALCALDÍAS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ALCALDES HOMBRES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67550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Azuay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13%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58139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Cañar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29%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017347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Bolívar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29%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98271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Tungurahua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11%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677136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¨Pichincha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8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13%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3854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Imbabura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17%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490666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Loja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4765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Santo Domingo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50%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623049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Chimborazo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463758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Carchi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6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836409"/>
                  </a:ext>
                </a:extLst>
              </a:tr>
              <a:tr h="341622">
                <a:tc>
                  <a:txBody>
                    <a:bodyPr/>
                    <a:lstStyle/>
                    <a:p>
                      <a:r>
                        <a:rPr lang="es-MX" dirty="0"/>
                        <a:t>Cotopaxi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011576"/>
                  </a:ext>
                </a:extLst>
              </a:tr>
            </a:tbl>
          </a:graphicData>
        </a:graphic>
      </p:graphicFrame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F8869EF9-4EDB-080A-085E-90D8C79329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57CFB1-1F4C-2A86-05FD-28CDD93E0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5E586F0B-1AD8-D1BF-4A8D-CC107A6C69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30AC0990-383E-138E-DF87-F911EC3B6E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9DB09003-D347-E476-5C56-F2774D3D8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2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34CE88B5-7025-4AC8-9EDC-EC9280B7E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0529"/>
              </p:ext>
            </p:extLst>
          </p:nvPr>
        </p:nvGraphicFramePr>
        <p:xfrm>
          <a:off x="1806327" y="1498877"/>
          <a:ext cx="803981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954">
                  <a:extLst>
                    <a:ext uri="{9D8B030D-6E8A-4147-A177-3AD203B41FA5}">
                      <a16:colId xmlns:a16="http://schemas.microsoft.com/office/drawing/2014/main" val="286787149"/>
                    </a:ext>
                  </a:extLst>
                </a:gridCol>
                <a:gridCol w="2009954">
                  <a:extLst>
                    <a:ext uri="{9D8B030D-6E8A-4147-A177-3AD203B41FA5}">
                      <a16:colId xmlns:a16="http://schemas.microsoft.com/office/drawing/2014/main" val="2400455314"/>
                    </a:ext>
                  </a:extLst>
                </a:gridCol>
                <a:gridCol w="2009954">
                  <a:extLst>
                    <a:ext uri="{9D8B030D-6E8A-4147-A177-3AD203B41FA5}">
                      <a16:colId xmlns:a16="http://schemas.microsoft.com/office/drawing/2014/main" val="1403542924"/>
                    </a:ext>
                  </a:extLst>
                </a:gridCol>
                <a:gridCol w="2009954">
                  <a:extLst>
                    <a:ext uri="{9D8B030D-6E8A-4147-A177-3AD203B41FA5}">
                      <a16:colId xmlns:a16="http://schemas.microsoft.com/office/drawing/2014/main" val="1675754864"/>
                    </a:ext>
                  </a:extLst>
                </a:gridCol>
              </a:tblGrid>
              <a:tr h="599909">
                <a:tc>
                  <a:txBody>
                    <a:bodyPr/>
                    <a:lstStyle/>
                    <a:p>
                      <a:r>
                        <a:rPr lang="es-MX" b="0" dirty="0"/>
                        <a:t>REGIÓN AMAZÓNICA4</a:t>
                      </a:r>
                      <a:endParaRPr lang="es-EC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0" dirty="0"/>
                        <a:t>ALCALDEZAS</a:t>
                      </a:r>
                      <a:endParaRPr lang="es-EC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0" dirty="0"/>
                        <a:t>TOTAL ALCALDÍAS</a:t>
                      </a:r>
                      <a:endParaRPr lang="es-EC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0" dirty="0"/>
                        <a:t>PORCENTAJE</a:t>
                      </a:r>
                      <a:endParaRPr lang="es-EC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067550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Morona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58139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Napo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40%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017347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Orellana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98271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Sucumbíos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14%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677136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Zamora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11%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3854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Pastaza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4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0%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490666"/>
                  </a:ext>
                </a:extLst>
              </a:tr>
              <a:tr h="599909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REGIÓN INSULAR</a:t>
                      </a:r>
                      <a:endParaRPr lang="es-EC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ALCALDEZAS</a:t>
                      </a:r>
                      <a:endParaRPr lang="es-EC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es-EC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TOTAL ALCALDÍAS</a:t>
                      </a:r>
                      <a:endParaRPr lang="es-EC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PORCENTAJE</a:t>
                      </a:r>
                      <a:endParaRPr lang="es-EC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es-EC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4765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dirty="0"/>
                        <a:t>Galápagos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33%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623049"/>
                  </a:ext>
                </a:extLst>
              </a:tr>
              <a:tr h="342805">
                <a:tc>
                  <a:txBody>
                    <a:bodyPr/>
                    <a:lstStyle/>
                    <a:p>
                      <a:r>
                        <a:rPr lang="es-MX" b="1" dirty="0"/>
                        <a:t>TOTAL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40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221</a:t>
                      </a:r>
                      <a:endParaRPr lang="es-EC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417911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2278137-7D8B-4E99-A9A4-AF4BAF8B96D7}"/>
              </a:ext>
            </a:extLst>
          </p:cNvPr>
          <p:cNvSpPr txBox="1"/>
          <p:nvPr/>
        </p:nvSpPr>
        <p:spPr>
          <a:xfrm>
            <a:off x="3009100" y="6141120"/>
            <a:ext cx="714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Fuente: Dirección Nacional de Estadística CNE 2023. Cit. por Guillén, 2023 </a:t>
            </a:r>
            <a:endParaRPr lang="es-EC" dirty="0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EEC8FD5-AB5D-E19D-6D27-C3145D7073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B89EE0-9739-9A42-D691-247D2048F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77E3E0CE-435B-AE5B-06D8-52D4475F74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BCDD8B9-12F2-D08A-16B0-5F156E3180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9C5A2F8A-7075-1178-1738-DA2861B6F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8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23A60DB-0269-4871-B101-2C9B84284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Preguntas de reflexión</a:t>
            </a:r>
            <a:endParaRPr lang="es-EC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0C2DBD0D-069D-4378-B034-AAA6FAA7A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¿Cuáles son las consecuencias que deja la violencia para sus víctimas?</a:t>
            </a:r>
          </a:p>
          <a:p>
            <a:endParaRPr lang="es-MX" dirty="0"/>
          </a:p>
          <a:p>
            <a:endParaRPr lang="es-MX" dirty="0"/>
          </a:p>
          <a:p>
            <a:endParaRPr lang="es-EC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DB96A70-2E64-7337-8CEB-6384AC18A8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3B4119A-6B41-A192-642F-6529781D1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2BCE98F3-DAA8-1D35-6999-0B1EA9DEC5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0842BF5E-ACF0-9454-3753-61670306E6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4D2C0474-1C9B-1960-5F8F-9C81C1BD6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AE68C-3A9F-47ED-8FC5-FE272837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Consecuencias de la violencia</a:t>
            </a:r>
            <a:endParaRPr lang="es-EC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2E8DED-2786-44EA-AC8E-452369266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800" dirty="0"/>
              <a:t>Emocional</a:t>
            </a:r>
            <a:endParaRPr lang="es-EC" sz="28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011F7A9-7EFD-441E-815A-AD1D377DD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1" y="3078310"/>
            <a:ext cx="3071618" cy="3109412"/>
          </a:xfrm>
        </p:spPr>
        <p:txBody>
          <a:bodyPr>
            <a:normAutofit fontScale="85000" lnSpcReduction="10000"/>
          </a:bodyPr>
          <a:lstStyle/>
          <a:p>
            <a:r>
              <a:rPr lang="es-MX" dirty="0"/>
              <a:t>Genera emociones de odio, venganza, resentimiento, dolor, frustración, impotencia, angustia, ansiedad, miedo, tristeza, ira, derrota</a:t>
            </a:r>
          </a:p>
          <a:p>
            <a:r>
              <a:rPr lang="es-MX" dirty="0"/>
              <a:t>Traumas</a:t>
            </a:r>
          </a:p>
          <a:p>
            <a:r>
              <a:rPr lang="es-MX" dirty="0"/>
              <a:t>Autoestima baja, depresión</a:t>
            </a:r>
          </a:p>
          <a:p>
            <a:r>
              <a:rPr lang="es-MX" dirty="0"/>
              <a:t>Intentos autolíticos </a:t>
            </a:r>
          </a:p>
          <a:p>
            <a:endParaRPr lang="es-EC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399FB63-6898-41B7-A04D-5CA4D89AA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7484" y="2306253"/>
            <a:ext cx="1744130" cy="576262"/>
          </a:xfrm>
        </p:spPr>
        <p:txBody>
          <a:bodyPr>
            <a:normAutofit/>
          </a:bodyPr>
          <a:lstStyle/>
          <a:p>
            <a:r>
              <a:rPr lang="es-MX" sz="2800" dirty="0"/>
              <a:t>Físico</a:t>
            </a:r>
            <a:endParaRPr lang="es-EC" sz="2800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DFDD912-FA07-4A60-9CEF-5142E9DAE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67484" y="3322214"/>
            <a:ext cx="2081014" cy="2446867"/>
          </a:xfrm>
        </p:spPr>
        <p:txBody>
          <a:bodyPr>
            <a:normAutofit/>
          </a:bodyPr>
          <a:lstStyle/>
          <a:p>
            <a:r>
              <a:rPr lang="es-MX" dirty="0"/>
              <a:t>Dolor, enfermedad, heridas</a:t>
            </a:r>
          </a:p>
          <a:p>
            <a:r>
              <a:rPr lang="es-MX" dirty="0"/>
              <a:t>Destrucción</a:t>
            </a:r>
          </a:p>
          <a:p>
            <a:r>
              <a:rPr lang="es-MX" dirty="0"/>
              <a:t>Muerte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603A858F-6583-4F60-909E-56EAB740EC61}"/>
              </a:ext>
            </a:extLst>
          </p:cNvPr>
          <p:cNvSpPr txBox="1">
            <a:spLocks/>
          </p:cNvSpPr>
          <p:nvPr/>
        </p:nvSpPr>
        <p:spPr>
          <a:xfrm>
            <a:off x="7454712" y="2335164"/>
            <a:ext cx="1744130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672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800" b="0" kern="1200" cap="none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b="1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SOCIAL</a:t>
            </a:r>
            <a:endParaRPr lang="es-EC" dirty="0"/>
          </a:p>
        </p:txBody>
      </p:sp>
      <p:sp>
        <p:nvSpPr>
          <p:cNvPr id="10" name="Marcador de contenido 6">
            <a:extLst>
              <a:ext uri="{FF2B5EF4-FFF2-40B4-BE49-F238E27FC236}">
                <a16:creationId xmlns:a16="http://schemas.microsoft.com/office/drawing/2014/main" id="{F0D7CC4D-9252-40DF-8C45-376BC2E3AD6E}"/>
              </a:ext>
            </a:extLst>
          </p:cNvPr>
          <p:cNvSpPr txBox="1">
            <a:spLocks/>
          </p:cNvSpPr>
          <p:nvPr/>
        </p:nvSpPr>
        <p:spPr>
          <a:xfrm>
            <a:off x="7248963" y="3078310"/>
            <a:ext cx="3370911" cy="30035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Terminación de relaciones</a:t>
            </a:r>
          </a:p>
          <a:p>
            <a:r>
              <a:rPr lang="es-MX" dirty="0"/>
              <a:t>Enemistades</a:t>
            </a:r>
          </a:p>
          <a:p>
            <a:r>
              <a:rPr lang="es-MX" dirty="0"/>
              <a:t>Boicot </a:t>
            </a:r>
          </a:p>
          <a:p>
            <a:r>
              <a:rPr lang="es-MX" dirty="0"/>
              <a:t>Conflictos</a:t>
            </a:r>
          </a:p>
          <a:p>
            <a:r>
              <a:rPr lang="es-MX" dirty="0"/>
              <a:t>Desprestigio</a:t>
            </a:r>
          </a:p>
          <a:p>
            <a:r>
              <a:rPr lang="es-MX" dirty="0"/>
              <a:t>Pérdida del empleo / cargo</a:t>
            </a:r>
          </a:p>
          <a:p>
            <a:r>
              <a:rPr lang="es-MX" dirty="0"/>
              <a:t>Atentados a la dignidad humana</a:t>
            </a:r>
          </a:p>
          <a:p>
            <a:r>
              <a:rPr lang="es-MX" dirty="0"/>
              <a:t>Delitos de odio</a:t>
            </a:r>
          </a:p>
          <a:p>
            <a:r>
              <a:rPr lang="es-MX" dirty="0"/>
              <a:t>Femicidios 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FDB7C613-E6DF-D03B-BF22-8B6FD788B1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C8272D-1002-7CB4-887A-D84E8CE8D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4B0839C9-0261-1696-DDC4-F28908C428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4BBED491-821A-C42E-020D-FB71D74DF7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9C7CE7C1-9782-888D-1892-D2642259D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48791B-85EE-40DB-984C-12F5D73F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149" y="1547977"/>
            <a:ext cx="8562580" cy="1887950"/>
          </a:xfrm>
        </p:spPr>
        <p:txBody>
          <a:bodyPr/>
          <a:lstStyle/>
          <a:p>
            <a:pPr algn="ctr"/>
            <a:r>
              <a:rPr lang="es-MX" dirty="0"/>
              <a:t>INCURSIÓN DE LAS MUJERES EN LA POLÍTICA</a:t>
            </a:r>
            <a:endParaRPr lang="es-EC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26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48791B-85EE-40DB-984C-12F5D73F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388" y="747598"/>
            <a:ext cx="9996102" cy="1049235"/>
          </a:xfrm>
        </p:spPr>
        <p:txBody>
          <a:bodyPr/>
          <a:lstStyle/>
          <a:p>
            <a:pPr algn="ctr"/>
            <a:r>
              <a:rPr lang="es-MX" dirty="0"/>
              <a:t>¿QUÉ MUJERES INCURSIONAN EN LA POLÍTICA?</a:t>
            </a:r>
            <a:endParaRPr lang="es-EC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98D4836-8ACB-4BD9-8D1A-ED95CDA9F3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66" t="28987" r="20215" b="-3077"/>
          <a:stretch/>
        </p:blipFill>
        <p:spPr>
          <a:xfrm>
            <a:off x="5607857" y="2511482"/>
            <a:ext cx="2211187" cy="299154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21E0FBD-2801-4351-8CAC-2390B2313674}"/>
              </a:ext>
            </a:extLst>
          </p:cNvPr>
          <p:cNvSpPr/>
          <p:nvPr/>
        </p:nvSpPr>
        <p:spPr>
          <a:xfrm>
            <a:off x="1424025" y="4297558"/>
            <a:ext cx="3058381" cy="15272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Quienes por medidas de acción afirmativa, normas de paridad y disposiciones de equidad, llegan al poder</a:t>
            </a:r>
            <a:endParaRPr lang="es-EC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15BB2D8-653A-48B3-B73E-4916892A5A68}"/>
              </a:ext>
            </a:extLst>
          </p:cNvPr>
          <p:cNvSpPr/>
          <p:nvPr/>
        </p:nvSpPr>
        <p:spPr>
          <a:xfrm>
            <a:off x="1478267" y="2110097"/>
            <a:ext cx="3004139" cy="17391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Quienes cuestionan al </a:t>
            </a:r>
            <a:r>
              <a:rPr lang="es-MX" b="1" dirty="0"/>
              <a:t>sistema patriarcal  </a:t>
            </a:r>
            <a:r>
              <a:rPr lang="es-MX" dirty="0"/>
              <a:t>y asumen el desafío de incursionar en el ámbito público y de la política.</a:t>
            </a:r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6D7D305-D606-49CB-85FB-16511BFAEC8D}"/>
              </a:ext>
            </a:extLst>
          </p:cNvPr>
          <p:cNvSpPr/>
          <p:nvPr/>
        </p:nvSpPr>
        <p:spPr>
          <a:xfrm>
            <a:off x="8497661" y="2511482"/>
            <a:ext cx="2534920" cy="2991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Se convierte en autoridades públicas, dotadas de voz, capacidad de acción y poder, para tomar decisiones y actuar, conforme sus convicciones y ofertas de campaña. 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C425372-1019-4777-B023-A3D228ECCB09}"/>
              </a:ext>
            </a:extLst>
          </p:cNvPr>
          <p:cNvSpPr txBox="1"/>
          <p:nvPr/>
        </p:nvSpPr>
        <p:spPr>
          <a:xfrm>
            <a:off x="5072861" y="5640111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Mujeres sujetas de derechos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6565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F949266-53B4-4684-A7B2-D8E6E99E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865" y="806242"/>
            <a:ext cx="3818474" cy="771476"/>
          </a:xfrm>
        </p:spPr>
        <p:txBody>
          <a:bodyPr>
            <a:normAutofit/>
          </a:bodyPr>
          <a:lstStyle/>
          <a:p>
            <a:r>
              <a:rPr lang="es-MX" sz="2000" dirty="0"/>
              <a:t>SURGIMIENTO </a:t>
            </a:r>
            <a:endParaRPr lang="es-EC" sz="2000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3E66E4F-2A99-4598-A108-FBFD790C7FDB}"/>
              </a:ext>
            </a:extLst>
          </p:cNvPr>
          <p:cNvCxnSpPr>
            <a:cxnSpLocks/>
          </p:cNvCxnSpPr>
          <p:nvPr/>
        </p:nvCxnSpPr>
        <p:spPr>
          <a:xfrm>
            <a:off x="120070" y="3906449"/>
            <a:ext cx="11951860" cy="169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C8C00CA-69B3-4032-A9F9-F7AE63051441}"/>
              </a:ext>
            </a:extLst>
          </p:cNvPr>
          <p:cNvCxnSpPr/>
          <p:nvPr/>
        </p:nvCxnSpPr>
        <p:spPr>
          <a:xfrm>
            <a:off x="400171" y="3832243"/>
            <a:ext cx="0" cy="372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117BE8C1-5607-486B-9442-85C075833D56}"/>
              </a:ext>
            </a:extLst>
          </p:cNvPr>
          <p:cNvSpPr txBox="1"/>
          <p:nvPr/>
        </p:nvSpPr>
        <p:spPr>
          <a:xfrm>
            <a:off x="50228" y="4302276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-200.000 </a:t>
            </a:r>
          </a:p>
          <a:p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0B3168-9565-4713-9346-3BD6826985B9}"/>
              </a:ext>
            </a:extLst>
          </p:cNvPr>
          <p:cNvSpPr txBox="1"/>
          <p:nvPr/>
        </p:nvSpPr>
        <p:spPr>
          <a:xfrm>
            <a:off x="1386098" y="4799076"/>
            <a:ext cx="1615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Comunidad </a:t>
            </a:r>
          </a:p>
          <a:p>
            <a:r>
              <a:rPr lang="es-MX" dirty="0"/>
              <a:t>Primitiva</a:t>
            </a:r>
          </a:p>
          <a:p>
            <a:r>
              <a:rPr lang="es-MX" dirty="0"/>
              <a:t>Valoración a las mujeres</a:t>
            </a:r>
            <a:endParaRPr lang="es-EC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E5B82D2-985B-4D78-848A-514B0702B08F}"/>
              </a:ext>
            </a:extLst>
          </p:cNvPr>
          <p:cNvCxnSpPr>
            <a:cxnSpLocks/>
          </p:cNvCxnSpPr>
          <p:nvPr/>
        </p:nvCxnSpPr>
        <p:spPr>
          <a:xfrm>
            <a:off x="3664413" y="3765052"/>
            <a:ext cx="0" cy="348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AC9086-5A10-4ED9-8059-559971D07A51}"/>
              </a:ext>
            </a:extLst>
          </p:cNvPr>
          <p:cNvSpPr txBox="1"/>
          <p:nvPr/>
        </p:nvSpPr>
        <p:spPr>
          <a:xfrm>
            <a:off x="3280556" y="4177509"/>
            <a:ext cx="106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-10.000</a:t>
            </a:r>
            <a:endParaRPr lang="es-EC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8B17F1-FADE-4140-80B9-F649950C2F83}"/>
              </a:ext>
            </a:extLst>
          </p:cNvPr>
          <p:cNvSpPr txBox="1"/>
          <p:nvPr/>
        </p:nvSpPr>
        <p:spPr>
          <a:xfrm>
            <a:off x="3280556" y="4701697"/>
            <a:ext cx="26805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Aparecimiento de:  </a:t>
            </a:r>
          </a:p>
          <a:p>
            <a:r>
              <a:rPr lang="es-MX" dirty="0"/>
              <a:t>Agricultura, Gan.</a:t>
            </a:r>
          </a:p>
          <a:p>
            <a:r>
              <a:rPr lang="es-MX" dirty="0"/>
              <a:t>Propiedad Privada</a:t>
            </a:r>
          </a:p>
          <a:p>
            <a:r>
              <a:rPr lang="es-EC" dirty="0"/>
              <a:t>Predominio del Hombre</a:t>
            </a:r>
          </a:p>
          <a:p>
            <a:r>
              <a:rPr lang="es-EC" dirty="0"/>
              <a:t>Hombre ciudadano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AB8AEF6-E95F-4775-981C-393D0152D5B2}"/>
              </a:ext>
            </a:extLst>
          </p:cNvPr>
          <p:cNvCxnSpPr/>
          <p:nvPr/>
        </p:nvCxnSpPr>
        <p:spPr>
          <a:xfrm>
            <a:off x="5735028" y="3765052"/>
            <a:ext cx="0" cy="439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0BFA48F-E9F4-419D-A107-2D9B4C1BB118}"/>
              </a:ext>
            </a:extLst>
          </p:cNvPr>
          <p:cNvSpPr txBox="1"/>
          <p:nvPr/>
        </p:nvSpPr>
        <p:spPr>
          <a:xfrm>
            <a:off x="5585946" y="4073295"/>
            <a:ext cx="24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0</a:t>
            </a:r>
            <a:endParaRPr lang="es-EC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379C14C-A451-47ED-BB11-5A08378E872D}"/>
              </a:ext>
            </a:extLst>
          </p:cNvPr>
          <p:cNvCxnSpPr/>
          <p:nvPr/>
        </p:nvCxnSpPr>
        <p:spPr>
          <a:xfrm>
            <a:off x="6918269" y="3725186"/>
            <a:ext cx="0" cy="35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F21DA5E-2F75-44CD-8C6A-EEDB3193CDA1}"/>
              </a:ext>
            </a:extLst>
          </p:cNvPr>
          <p:cNvCxnSpPr/>
          <p:nvPr/>
        </p:nvCxnSpPr>
        <p:spPr>
          <a:xfrm>
            <a:off x="10081257" y="3738287"/>
            <a:ext cx="0" cy="35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C4FEE4-0E70-4C5A-80D0-3FEF46FCAE42}"/>
              </a:ext>
            </a:extLst>
          </p:cNvPr>
          <p:cNvSpPr txBox="1"/>
          <p:nvPr/>
        </p:nvSpPr>
        <p:spPr>
          <a:xfrm>
            <a:off x="8113918" y="4132010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1800</a:t>
            </a:r>
            <a:endParaRPr lang="es-EC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8F7FE11-F532-48EF-ADB7-C762BF3B785A}"/>
              </a:ext>
            </a:extLst>
          </p:cNvPr>
          <p:cNvSpPr txBox="1"/>
          <p:nvPr/>
        </p:nvSpPr>
        <p:spPr>
          <a:xfrm>
            <a:off x="8012379" y="4482380"/>
            <a:ext cx="12421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Luchas </a:t>
            </a:r>
          </a:p>
          <a:p>
            <a:r>
              <a:rPr lang="es-MX" dirty="0"/>
              <a:t>Obreras igualdad condiciones  entre M - H</a:t>
            </a:r>
          </a:p>
          <a:p>
            <a:endParaRPr lang="es-EC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0D69F3C-238B-48CE-A5DD-D6B6E4D2DBE1}"/>
              </a:ext>
            </a:extLst>
          </p:cNvPr>
          <p:cNvSpPr txBox="1"/>
          <p:nvPr/>
        </p:nvSpPr>
        <p:spPr>
          <a:xfrm>
            <a:off x="9701046" y="4127735"/>
            <a:ext cx="76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1948</a:t>
            </a:r>
            <a:endParaRPr lang="es-EC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3793F96D-2C92-4183-BA81-05F0BC5AFF3C}"/>
              </a:ext>
            </a:extLst>
          </p:cNvPr>
          <p:cNvCxnSpPr>
            <a:cxnSpLocks/>
          </p:cNvCxnSpPr>
          <p:nvPr/>
        </p:nvCxnSpPr>
        <p:spPr>
          <a:xfrm>
            <a:off x="11452839" y="3725186"/>
            <a:ext cx="0" cy="388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692DBBF-BE33-44E1-A351-C26BD42A368F}"/>
              </a:ext>
            </a:extLst>
          </p:cNvPr>
          <p:cNvSpPr txBox="1"/>
          <p:nvPr/>
        </p:nvSpPr>
        <p:spPr>
          <a:xfrm>
            <a:off x="10874794" y="4089501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1990 -2000</a:t>
            </a:r>
            <a:endParaRPr lang="es-EC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6D26566-5DDE-4A13-96AE-8957D0649278}"/>
              </a:ext>
            </a:extLst>
          </p:cNvPr>
          <p:cNvSpPr txBox="1"/>
          <p:nvPr/>
        </p:nvSpPr>
        <p:spPr>
          <a:xfrm>
            <a:off x="9568220" y="4580584"/>
            <a:ext cx="1100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DUDH</a:t>
            </a:r>
          </a:p>
          <a:p>
            <a:r>
              <a:rPr lang="es-MX" dirty="0"/>
              <a:t>Mujer sujeta de derechos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2D4F23D-D184-421F-900F-A90DFC06AAC6}"/>
              </a:ext>
            </a:extLst>
          </p:cNvPr>
          <p:cNvSpPr txBox="1"/>
          <p:nvPr/>
        </p:nvSpPr>
        <p:spPr>
          <a:xfrm>
            <a:off x="4454925" y="1690966"/>
            <a:ext cx="71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</a:rPr>
              <a:t>P      A      T      R      I      A      R      C      A      D     O</a:t>
            </a:r>
            <a:endParaRPr lang="es-EC" sz="2400" b="1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81DC6A-0BC8-488C-AAE1-F1DA23936C36}"/>
              </a:ext>
            </a:extLst>
          </p:cNvPr>
          <p:cNvSpPr txBox="1"/>
          <p:nvPr/>
        </p:nvSpPr>
        <p:spPr>
          <a:xfrm>
            <a:off x="5536333" y="4396671"/>
            <a:ext cx="30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</a:t>
            </a:r>
            <a:endParaRPr lang="es-EC" dirty="0"/>
          </a:p>
        </p:txBody>
      </p:sp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020B0A24-1B62-472B-9DF0-11C27B5C00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1" y="282143"/>
            <a:ext cx="1644539" cy="80122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AEFEDEA-611B-44D4-B26A-5DD9D0361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701320" y="128980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 descr="Texto&#10;&#10;Descripción generada automáticamente">
            <a:extLst>
              <a:ext uri="{FF2B5EF4-FFF2-40B4-BE49-F238E27FC236}">
                <a16:creationId xmlns:a16="http://schemas.microsoft.com/office/drawing/2014/main" id="{9069CE63-0BDF-4EC5-BD26-DF01CB10B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A5DE792D-35E2-45E9-8C8F-D6E9DC59C2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4" name="Imagen 33" descr="Imagen que contiene Texto&#10;&#10;Descripción generada automáticamente">
            <a:extLst>
              <a:ext uri="{FF2B5EF4-FFF2-40B4-BE49-F238E27FC236}">
                <a16:creationId xmlns:a16="http://schemas.microsoft.com/office/drawing/2014/main" id="{4732F6FD-60CD-4943-A259-471803848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DE7D67D-B5E3-4019-9D76-BB8DC35D0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80" y="2453027"/>
            <a:ext cx="1664015" cy="12632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DA5D48-3A68-48D9-B5EF-B5D7CA61D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803" y="2403967"/>
            <a:ext cx="1787530" cy="1263265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8342B196-B7C5-4396-A32E-850F6CB034D5}"/>
              </a:ext>
            </a:extLst>
          </p:cNvPr>
          <p:cNvCxnSpPr/>
          <p:nvPr/>
        </p:nvCxnSpPr>
        <p:spPr>
          <a:xfrm>
            <a:off x="8464259" y="3775660"/>
            <a:ext cx="0" cy="35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F7E51AB9-9AE2-4264-BA86-94827EC8B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513" y="2422420"/>
            <a:ext cx="1063512" cy="127472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5E1A57B-4064-48FF-824F-D733F62A4681}"/>
              </a:ext>
            </a:extLst>
          </p:cNvPr>
          <p:cNvSpPr txBox="1"/>
          <p:nvPr/>
        </p:nvSpPr>
        <p:spPr>
          <a:xfrm>
            <a:off x="6633941" y="413541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1791</a:t>
            </a:r>
            <a:endParaRPr lang="es-EC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3A186D5-9EC5-4B66-A2EA-984D9AA5664E}"/>
              </a:ext>
            </a:extLst>
          </p:cNvPr>
          <p:cNvSpPr txBox="1"/>
          <p:nvPr/>
        </p:nvSpPr>
        <p:spPr>
          <a:xfrm>
            <a:off x="6326637" y="4639648"/>
            <a:ext cx="1406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Intento Declaración Derechos Mujer y ciudadana</a:t>
            </a:r>
            <a:endParaRPr lang="es-EC" dirty="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4AB82DB-7FB7-46D9-8AE6-1292BECA21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268" t="11143" r="11013" b="7042"/>
          <a:stretch/>
        </p:blipFill>
        <p:spPr>
          <a:xfrm>
            <a:off x="9335583" y="2373504"/>
            <a:ext cx="1204930" cy="1364783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A77DA7FF-86C4-4448-9F87-0B070ECC72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521" y="4701697"/>
            <a:ext cx="1067920" cy="1395089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9ACE1EB5-7C51-403D-B4DF-1012B55AB6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3417" y="2369979"/>
            <a:ext cx="1261685" cy="1352635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2301F30-AB30-4E37-BA38-DC4A062C5D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725" r="24393" b="9638"/>
          <a:stretch/>
        </p:blipFill>
        <p:spPr>
          <a:xfrm>
            <a:off x="10831193" y="2359969"/>
            <a:ext cx="1261685" cy="1384896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39966B3B-EA12-42FE-A2D9-7B6C80BD413D}"/>
              </a:ext>
            </a:extLst>
          </p:cNvPr>
          <p:cNvSpPr txBox="1"/>
          <p:nvPr/>
        </p:nvSpPr>
        <p:spPr>
          <a:xfrm>
            <a:off x="10778446" y="4522077"/>
            <a:ext cx="1424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Incursión Mujer en la política como autoridades</a:t>
            </a:r>
          </a:p>
        </p:txBody>
      </p: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6B8702D5-5764-4EAA-95FD-846DEB0A3630}"/>
              </a:ext>
            </a:extLst>
          </p:cNvPr>
          <p:cNvCxnSpPr/>
          <p:nvPr/>
        </p:nvCxnSpPr>
        <p:spPr>
          <a:xfrm>
            <a:off x="9254486" y="3716292"/>
            <a:ext cx="0" cy="359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A731D11-FD13-4627-BD97-129C87D47E20}"/>
              </a:ext>
            </a:extLst>
          </p:cNvPr>
          <p:cNvSpPr txBox="1"/>
          <p:nvPr/>
        </p:nvSpPr>
        <p:spPr>
          <a:xfrm>
            <a:off x="8890632" y="4144622"/>
            <a:ext cx="76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FF0000"/>
                </a:solidFill>
              </a:rPr>
              <a:t>1897 - 1906</a:t>
            </a:r>
            <a:endParaRPr lang="es-EC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5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2DBA9824-6649-0647-745F-8D858BFDD0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7B70AEAC-690F-1EE0-2A35-A3040019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DD92103-572C-7C6C-201B-363D8803B1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1" y="282143"/>
            <a:ext cx="1644539" cy="801222"/>
          </a:xfrm>
          <a:prstGeom prst="rect">
            <a:avLst/>
          </a:prstGeom>
        </p:spPr>
      </p:pic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4C433AA8-44D1-6E81-6D2E-D5D0E3929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5F5493-3430-45DD-AE99-D94BFACE51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4CFA100-43BC-4D37-9EDF-CDD9BDA86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618026"/>
              </p:ext>
            </p:extLst>
          </p:nvPr>
        </p:nvGraphicFramePr>
        <p:xfrm>
          <a:off x="555892" y="1590262"/>
          <a:ext cx="11197390" cy="4281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FB27EE3E-4DF8-4355-B9FF-6130EA054934}"/>
              </a:ext>
            </a:extLst>
          </p:cNvPr>
          <p:cNvSpPr/>
          <p:nvPr/>
        </p:nvSpPr>
        <p:spPr>
          <a:xfrm>
            <a:off x="725488" y="4476866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 m</a:t>
            </a:r>
            <a:endParaRPr lang="es-EC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C7099C7-97F2-4ECC-ADA9-CB23E9E91358}"/>
              </a:ext>
            </a:extLst>
          </p:cNvPr>
          <p:cNvSpPr/>
          <p:nvPr/>
        </p:nvSpPr>
        <p:spPr>
          <a:xfrm>
            <a:off x="2345857" y="4476866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20 m</a:t>
            </a:r>
            <a:endParaRPr lang="es-EC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1302A9A-76AF-496E-99F8-B3BC507D9E19}"/>
              </a:ext>
            </a:extLst>
          </p:cNvPr>
          <p:cNvSpPr/>
          <p:nvPr/>
        </p:nvSpPr>
        <p:spPr>
          <a:xfrm>
            <a:off x="3951864" y="4476866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 m</a:t>
            </a:r>
            <a:endParaRPr lang="es-EC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3C77623-E3AC-46CA-86D1-C59BA3A6E33E}"/>
              </a:ext>
            </a:extLst>
          </p:cNvPr>
          <p:cNvSpPr/>
          <p:nvPr/>
        </p:nvSpPr>
        <p:spPr>
          <a:xfrm>
            <a:off x="5606716" y="4476866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30 m</a:t>
            </a:r>
            <a:endParaRPr lang="es-EC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E703C6A-6383-49E9-9A42-4C08D6E23946}"/>
              </a:ext>
            </a:extLst>
          </p:cNvPr>
          <p:cNvSpPr/>
          <p:nvPr/>
        </p:nvSpPr>
        <p:spPr>
          <a:xfrm>
            <a:off x="7113914" y="4498690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30 m</a:t>
            </a:r>
            <a:endParaRPr lang="es-EC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0BCD492-D4D4-4ADB-8014-3D01836D4520}"/>
              </a:ext>
            </a:extLst>
          </p:cNvPr>
          <p:cNvSpPr/>
          <p:nvPr/>
        </p:nvSpPr>
        <p:spPr>
          <a:xfrm>
            <a:off x="8800929" y="4476866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 m</a:t>
            </a:r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6AB3B-F23D-42C6-9161-1897571FECD1}"/>
              </a:ext>
            </a:extLst>
          </p:cNvPr>
          <p:cNvSpPr txBox="1"/>
          <p:nvPr/>
        </p:nvSpPr>
        <p:spPr>
          <a:xfrm>
            <a:off x="3986311" y="2189748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AGENDA DE TRABAJO</a:t>
            </a:r>
            <a:endParaRPr lang="es-EC" sz="2800" b="1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7352860-D942-4FA2-913A-12E7C427AB8E}"/>
              </a:ext>
            </a:extLst>
          </p:cNvPr>
          <p:cNvSpPr/>
          <p:nvPr/>
        </p:nvSpPr>
        <p:spPr>
          <a:xfrm>
            <a:off x="10391777" y="4476866"/>
            <a:ext cx="978568" cy="914400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10 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20499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48791B-85EE-40DB-984C-12F5D73F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es el patriarcado?</a:t>
            </a:r>
            <a:endParaRPr lang="es-EC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991706-AB4D-4E7F-A878-5E1767857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062" y="2192732"/>
            <a:ext cx="2628406" cy="304292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F557184-A01D-439F-87BC-8370195C01F4}"/>
              </a:ext>
            </a:extLst>
          </p:cNvPr>
          <p:cNvSpPr/>
          <p:nvPr/>
        </p:nvSpPr>
        <p:spPr>
          <a:xfrm>
            <a:off x="1812765" y="2094921"/>
            <a:ext cx="2310939" cy="1280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Es un sistema de dominación del hombre sobre la mujer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5C3291B-E88F-4EF9-B144-4A76BB307AC3}"/>
              </a:ext>
            </a:extLst>
          </p:cNvPr>
          <p:cNvSpPr/>
          <p:nvPr/>
        </p:nvSpPr>
        <p:spPr>
          <a:xfrm>
            <a:off x="868781" y="3647999"/>
            <a:ext cx="2954152" cy="14572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Se configura una cultura que organiza las formas de pensar, sentir y actuar de H y M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098182-8C8F-4346-8327-7271D091AD46}"/>
              </a:ext>
            </a:extLst>
          </p:cNvPr>
          <p:cNvSpPr/>
          <p:nvPr/>
        </p:nvSpPr>
        <p:spPr>
          <a:xfrm>
            <a:off x="7745067" y="2043927"/>
            <a:ext cx="2628406" cy="1280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Se construyen los roles de género que  deben cumplir H y M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8588A8F-9340-4E36-88C9-9FA82E01B096}"/>
              </a:ext>
            </a:extLst>
          </p:cNvPr>
          <p:cNvSpPr/>
          <p:nvPr/>
        </p:nvSpPr>
        <p:spPr>
          <a:xfrm>
            <a:off x="8155506" y="3683292"/>
            <a:ext cx="2628406" cy="13866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Utiliza la violencia para ejercer el poder entre dominantes y dominados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EB0B56B-34DD-4342-97B0-BEC48FF2F0DC}"/>
              </a:ext>
            </a:extLst>
          </p:cNvPr>
          <p:cNvSpPr/>
          <p:nvPr/>
        </p:nvSpPr>
        <p:spPr>
          <a:xfrm>
            <a:off x="1644733" y="5399357"/>
            <a:ext cx="3791792" cy="6541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Hombres ciudadanos, se desenvuelven en el espacio público</a:t>
            </a:r>
            <a:endParaRPr lang="es-EC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28E34D-C445-4DF8-B37C-1FCB6AA0A8EF}"/>
              </a:ext>
            </a:extLst>
          </p:cNvPr>
          <p:cNvSpPr/>
          <p:nvPr/>
        </p:nvSpPr>
        <p:spPr>
          <a:xfrm>
            <a:off x="6582354" y="5399357"/>
            <a:ext cx="3791792" cy="6541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Mujeres objetos reproductivos, confinadas al espacio privado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0401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93EBA-2CD4-435F-99B5-64F449DE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¿QUÉ PROBLEMAS ENFRENTAN LAS MUJERES QUE INCURSIONAN EN LA POLÍTICA?</a:t>
            </a:r>
            <a:endParaRPr lang="es-EC" b="1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C32FA2C-32F6-42B1-8534-5771B1778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0605" y="2841964"/>
            <a:ext cx="3414295" cy="26543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8C0EEC6-72C6-44AE-9E3E-08C50014D4CC}"/>
              </a:ext>
            </a:extLst>
          </p:cNvPr>
          <p:cNvSpPr/>
          <p:nvPr/>
        </p:nvSpPr>
        <p:spPr>
          <a:xfrm>
            <a:off x="1445487" y="2118846"/>
            <a:ext cx="2186404" cy="1241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Carecen de experiencia política y en el sector público </a:t>
            </a:r>
            <a:endParaRPr lang="es-EC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F35D9EE-E3F7-4D88-B39B-434C3580CA4D}"/>
              </a:ext>
            </a:extLst>
          </p:cNvPr>
          <p:cNvSpPr/>
          <p:nvPr/>
        </p:nvSpPr>
        <p:spPr>
          <a:xfrm>
            <a:off x="1445487" y="3625513"/>
            <a:ext cx="2186404" cy="12614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Sienten inseguridad, desconfianza, miedo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CB68678-35C8-4965-9B3F-C7FB9FA9B6A8}"/>
              </a:ext>
            </a:extLst>
          </p:cNvPr>
          <p:cNvSpPr/>
          <p:nvPr/>
        </p:nvSpPr>
        <p:spPr>
          <a:xfrm>
            <a:off x="1420961" y="5117770"/>
            <a:ext cx="2186404" cy="950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Sufren actos de violencia (física, psicológica, sexual)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1462EB9-09B4-4B36-9A63-0143451D3E9D}"/>
              </a:ext>
            </a:extLst>
          </p:cNvPr>
          <p:cNvSpPr/>
          <p:nvPr/>
        </p:nvSpPr>
        <p:spPr>
          <a:xfrm>
            <a:off x="8205273" y="2202185"/>
            <a:ext cx="2186404" cy="9229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Son cuestionadas en sus hogares y espacios sociales 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5914BC2-8271-4337-90AD-B7910FF666FC}"/>
              </a:ext>
            </a:extLst>
          </p:cNvPr>
          <p:cNvSpPr/>
          <p:nvPr/>
        </p:nvSpPr>
        <p:spPr>
          <a:xfrm>
            <a:off x="8205273" y="3572343"/>
            <a:ext cx="2186404" cy="9229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Son criticadas por no cumplir sus roles de cuidado</a:t>
            </a:r>
            <a:endParaRPr lang="es-EC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6324606-B706-4F34-8D54-2E3B8A8FA84E}"/>
              </a:ext>
            </a:extLst>
          </p:cNvPr>
          <p:cNvSpPr/>
          <p:nvPr/>
        </p:nvSpPr>
        <p:spPr>
          <a:xfrm>
            <a:off x="8205273" y="4942502"/>
            <a:ext cx="2313404" cy="11259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dirty="0"/>
              <a:t>Falta de conocimiento sobre gestión del sector público</a:t>
            </a:r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36129F4-9AF4-4781-A937-8B3DBE28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294818" y="8017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501C57BE-8505-419D-A23B-CE45A7EFE6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207485" y="13192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5906A464-C709-4243-8978-F27ADB874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6365"/>
            <a:ext cx="671830" cy="800100"/>
          </a:xfrm>
          <a:prstGeom prst="rect">
            <a:avLst/>
          </a:prstGeom>
        </p:spPr>
      </p:pic>
      <p:pic>
        <p:nvPicPr>
          <p:cNvPr id="14" name="Imagen 13" descr="Imagen que contiene Texto&#10;&#10;Descripción generada automáticamente">
            <a:extLst>
              <a:ext uri="{FF2B5EF4-FFF2-40B4-BE49-F238E27FC236}">
                <a16:creationId xmlns:a16="http://schemas.microsoft.com/office/drawing/2014/main" id="{A440CD4D-9680-4761-9195-273AAF370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64" y="95501"/>
            <a:ext cx="1792796" cy="800100"/>
          </a:xfrm>
          <a:prstGeom prst="rect">
            <a:avLst/>
          </a:prstGeom>
        </p:spPr>
      </p:pic>
      <p:pic>
        <p:nvPicPr>
          <p:cNvPr id="15" name="Imagen 14" descr="Logotipo&#10;&#10;Descripción generada automáticamente">
            <a:extLst>
              <a:ext uri="{FF2B5EF4-FFF2-40B4-BE49-F238E27FC236}">
                <a16:creationId xmlns:a16="http://schemas.microsoft.com/office/drawing/2014/main" id="{862C1CBA-DF65-4E84-99C8-41AD660BC8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035" y="111436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36916"/>
            <a:ext cx="1792796" cy="8001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23DA5B1-31D8-43D9-9F8D-4B5E62DB0FB9}"/>
              </a:ext>
            </a:extLst>
          </p:cNvPr>
          <p:cNvSpPr/>
          <p:nvPr/>
        </p:nvSpPr>
        <p:spPr>
          <a:xfrm>
            <a:off x="1659191" y="3816154"/>
            <a:ext cx="7051874" cy="7238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tx1"/>
                </a:solidFill>
              </a:rPr>
              <a:t>Pueden ser actos de violencia física, psicológica, sexual, como el acoso sexual o acoso laboral.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2655D11-F5CD-40D1-B0BD-DE6669EA63C7}"/>
              </a:ext>
            </a:extLst>
          </p:cNvPr>
          <p:cNvSpPr txBox="1"/>
          <p:nvPr/>
        </p:nvSpPr>
        <p:spPr>
          <a:xfrm>
            <a:off x="9625104" y="2380732"/>
            <a:ext cx="1815409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/>
              <a:t>MUJERES POLÍTICAS</a:t>
            </a:r>
          </a:p>
          <a:p>
            <a:r>
              <a:rPr lang="es-MX" dirty="0"/>
              <a:t>Candidatas, militantes, autoridades electas o designadas que ejercen cargos públicos,</a:t>
            </a:r>
          </a:p>
          <a:p>
            <a:r>
              <a:rPr lang="es-MX" dirty="0"/>
              <a:t>Defensoras de DH, líderesas políticas </a:t>
            </a:r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AFDB00E-AF8F-4FCD-BB22-1D9967B446C0}"/>
              </a:ext>
            </a:extLst>
          </p:cNvPr>
          <p:cNvSpPr/>
          <p:nvPr/>
        </p:nvSpPr>
        <p:spPr>
          <a:xfrm>
            <a:off x="1659191" y="2380732"/>
            <a:ext cx="7051874" cy="12617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tx1"/>
                </a:solidFill>
              </a:rPr>
              <a:t>Son actos de violencia hacia mujeres políticas, consistente en acortar, suspender, impedir, restringir el accionar de las mujeres en su cargo. Induce u obliga a que haga algo contra su voluntad o incurra en omisiones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1D939D6-B83C-4B9B-8488-8D7092144DD4}"/>
              </a:ext>
            </a:extLst>
          </p:cNvPr>
          <p:cNvSpPr/>
          <p:nvPr/>
        </p:nvSpPr>
        <p:spPr>
          <a:xfrm>
            <a:off x="1659191" y="4713736"/>
            <a:ext cx="7051874" cy="1150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Una forma de violencia política es el Acoso político, que es: </a:t>
            </a:r>
            <a:r>
              <a:rPr lang="es-MX" dirty="0">
                <a:solidFill>
                  <a:schemeClr val="tx1"/>
                </a:solidFill>
              </a:rPr>
              <a:t>hostigamiento, persecución, intimidación, discriminación, trabas, amenazas, desprestigio, </a:t>
            </a:r>
            <a:r>
              <a:rPr lang="es-MX" dirty="0"/>
              <a:t> </a:t>
            </a:r>
            <a:r>
              <a:rPr lang="es-MX" dirty="0">
                <a:solidFill>
                  <a:schemeClr val="tx1"/>
                </a:solidFill>
              </a:rPr>
              <a:t>descalificación, negación de información, ridiculización….</a:t>
            </a:r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9B966AAF-9747-41E2-A3F3-C410B96C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485" y="1157814"/>
            <a:ext cx="9520158" cy="1049235"/>
          </a:xfrm>
        </p:spPr>
        <p:txBody>
          <a:bodyPr/>
          <a:lstStyle/>
          <a:p>
            <a:r>
              <a:rPr lang="es-MX" b="1" dirty="0"/>
              <a:t>¿QUÉ ES LA VIOLENCIA POLÍTICA HACIA LAS MUJERES POLÍTICAS? </a:t>
            </a:r>
            <a:endParaRPr lang="es-EC" b="1" dirty="0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60E8F83-E467-4F69-8F4E-94BBE3B23138}"/>
              </a:ext>
            </a:extLst>
          </p:cNvPr>
          <p:cNvCxnSpPr>
            <a:cxnSpLocks/>
          </p:cNvCxnSpPr>
          <p:nvPr/>
        </p:nvCxnSpPr>
        <p:spPr>
          <a:xfrm>
            <a:off x="8810368" y="3002692"/>
            <a:ext cx="5189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5D47CD0C-469B-43F1-9875-94A2627CFB25}"/>
              </a:ext>
            </a:extLst>
          </p:cNvPr>
          <p:cNvCxnSpPr>
            <a:cxnSpLocks/>
          </p:cNvCxnSpPr>
          <p:nvPr/>
        </p:nvCxnSpPr>
        <p:spPr>
          <a:xfrm>
            <a:off x="8810368" y="4155991"/>
            <a:ext cx="5189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D90740A-704B-414B-B322-475248C60A0A}"/>
              </a:ext>
            </a:extLst>
          </p:cNvPr>
          <p:cNvCxnSpPr>
            <a:cxnSpLocks/>
          </p:cNvCxnSpPr>
          <p:nvPr/>
        </p:nvCxnSpPr>
        <p:spPr>
          <a:xfrm>
            <a:off x="8810368" y="5206314"/>
            <a:ext cx="5189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738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48791B-85EE-40DB-984C-12F5D73F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7" y="1031492"/>
            <a:ext cx="9520158" cy="661965"/>
          </a:xfrm>
        </p:spPr>
        <p:txBody>
          <a:bodyPr>
            <a:normAutofit/>
          </a:bodyPr>
          <a:lstStyle/>
          <a:p>
            <a:pPr algn="ctr"/>
            <a:r>
              <a:rPr lang="es-MX" b="1" dirty="0"/>
              <a:t>¿DÓNDE SUCEDE LA VIOLENCIA POLÍTICA</a:t>
            </a:r>
            <a:r>
              <a:rPr lang="es-MX" dirty="0"/>
              <a:t>? </a:t>
            </a:r>
            <a:endParaRPr lang="es-EC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36916"/>
            <a:ext cx="1792796" cy="800100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995D048F-39F5-4A5D-B152-6486E2E3C3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806959"/>
              </p:ext>
            </p:extLst>
          </p:nvPr>
        </p:nvGraphicFramePr>
        <p:xfrm>
          <a:off x="-215360" y="1853754"/>
          <a:ext cx="9184941" cy="4349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4619223-AED0-461E-BD05-8480EC1A9E13}"/>
              </a:ext>
            </a:extLst>
          </p:cNvPr>
          <p:cNvSpPr txBox="1"/>
          <p:nvPr/>
        </p:nvSpPr>
        <p:spPr>
          <a:xfrm>
            <a:off x="1024945" y="4472626"/>
            <a:ext cx="245554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/>
              <a:t>ESPACIO PÚBLICO</a:t>
            </a:r>
            <a:endParaRPr lang="es-EC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EADBF3-53A0-41A8-97FD-4200372AEE7C}"/>
              </a:ext>
            </a:extLst>
          </p:cNvPr>
          <p:cNvSpPr txBox="1"/>
          <p:nvPr/>
        </p:nvSpPr>
        <p:spPr>
          <a:xfrm>
            <a:off x="9305097" y="2902989"/>
            <a:ext cx="17497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Cuestionan su liderazgo,</a:t>
            </a:r>
          </a:p>
          <a:p>
            <a:r>
              <a:rPr lang="es-MX" dirty="0"/>
              <a:t>sus capacidades, reproducen roles de género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4478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FAA2B51-7CC4-4D6F-B960-E05036826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529" y="1448000"/>
            <a:ext cx="9520158" cy="640702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¿POR QUÉ SUCEDE LA VIOLENCIA POLÍTICA?</a:t>
            </a:r>
            <a:endParaRPr lang="es-EC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5441A0-C075-4188-B019-74AD64C35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2FDF64B-9BD9-4BC3-88CE-90FF2A49B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9743235A-4EC6-479F-8E45-AA9E013F38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432DA1BE-C67F-4B83-BD96-28228D581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0EB6DC9D-5A23-4D6F-B828-2FC6B27ADA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2" y="282142"/>
            <a:ext cx="1281627" cy="865505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F61CF31-D566-484D-BBAE-06F1CD2F4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2831418"/>
              </p:ext>
            </p:extLst>
          </p:nvPr>
        </p:nvGraphicFramePr>
        <p:xfrm>
          <a:off x="926757" y="2003930"/>
          <a:ext cx="10392032" cy="438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2421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48791B-85EE-40DB-984C-12F5D73F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CASO DE VIOLENCIA POLÍTICA</a:t>
            </a:r>
            <a:endParaRPr lang="es-EC" b="1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032C6B93-AE39-4F5B-8389-216A1C22A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8311447" cy="34506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Juana Quispe Apaza, mujer boliviana, vivió violencia política cuando era concejala. Fue acosada y amedrentada para que no ejerciera dicho cargo, lo que se manifestó en insultos, agresiones físicas, retención del salario e inhabilitaciones, durante 20 meses. A pesar de haber denunciado los hechos de violencia vividos y solicitar garantías para su vida por haber sido amenazada, no encontró respuesta debido a procesos administrativos y judiciales interminables. A pocos días de haber recuperado su derecho político, fue asesinada. Ella fue una de las gestoras de la ley que en Bolivia se estaba impulsando para abordar el acoso y la violencia política contra las mujeres, desde la Asociación de Concejalas de Bolivia (</a:t>
            </a:r>
            <a:r>
              <a:rPr lang="es-EC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Acobol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junto con organizaciones de mujeres y movimientos feministas</a:t>
            </a:r>
            <a:endParaRPr lang="es-EC" sz="1800" b="0" i="0" u="none" strike="noStrike" baseline="0" dirty="0">
              <a:solidFill>
                <a:srgbClr val="3D3C3B"/>
              </a:solidFill>
              <a:latin typeface="ArialMT"/>
            </a:endParaRPr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B69277C-F766-4FD2-B4B8-A76D1FD1A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4866" y="2234319"/>
            <a:ext cx="1821586" cy="234620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9198F5E-4846-41DD-928C-6575D51A6FFF}"/>
              </a:ext>
            </a:extLst>
          </p:cNvPr>
          <p:cNvSpPr txBox="1"/>
          <p:nvPr/>
        </p:nvSpPr>
        <p:spPr>
          <a:xfrm>
            <a:off x="10375481" y="496108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1973 - 2000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51753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4CAD-FDC6-495F-9B4A-A8D7CEB0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CONSTRUCCIÓN DE UN CASO DE VIOLENCIA POLÍTICA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C853BC-6F82-43FD-91FB-835AE7F8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4B1299FD-86A1-44E2-9907-86D612E83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925493C8-026A-466A-B51C-BEFC31A244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2FE09CE9-3423-464A-9724-D5A354745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72087F88-EA82-4525-8F33-D8A40F5D55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4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48791B-85EE-40DB-984C-12F5D73F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23" y="1082243"/>
            <a:ext cx="9520158" cy="1049235"/>
          </a:xfrm>
        </p:spPr>
        <p:txBody>
          <a:bodyPr/>
          <a:lstStyle/>
          <a:p>
            <a:pPr algn="ctr"/>
            <a:r>
              <a:rPr lang="es-MX" b="1" dirty="0"/>
              <a:t>¿QUÉ HACER EN CASOS DE VIOLENCIA POLÍTICA?</a:t>
            </a:r>
            <a:endParaRPr lang="es-EC" b="1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B7348B38-57D8-126F-A14B-5922206E4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1A2EC0-5B5C-5595-F3C9-472948FB5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162E262E-CF49-E18C-F27B-B8203FFDB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6AEF92F-0E12-209B-6FD7-815A36093A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0243C253-0888-18DF-D631-214EA6F58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EE81857-0191-480F-A00E-11DE9E14D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094949"/>
              </p:ext>
            </p:extLst>
          </p:nvPr>
        </p:nvGraphicFramePr>
        <p:xfrm>
          <a:off x="812799" y="2278743"/>
          <a:ext cx="10566401" cy="38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49740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8817C16C-6333-48F5-8A5E-01D187922D76}"/>
              </a:ext>
            </a:extLst>
          </p:cNvPr>
          <p:cNvSpPr/>
          <p:nvPr/>
        </p:nvSpPr>
        <p:spPr>
          <a:xfrm>
            <a:off x="2255348" y="2515549"/>
            <a:ext cx="8241964" cy="9793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ysClr val="windowText" lastClr="000000"/>
                </a:solidFill>
              </a:rPr>
              <a:t>Un conjunto organizado y articulado de </a:t>
            </a:r>
            <a:r>
              <a:rPr lang="es-MX" b="1" dirty="0">
                <a:solidFill>
                  <a:sysClr val="windowText" lastClr="000000"/>
                </a:solidFill>
              </a:rPr>
              <a:t>INSTITUCIONES, NORMAS, POLÍTICAS, PLANES, PROGRAMAS, MECANISMOS, ACTIVIDADES </a:t>
            </a:r>
            <a:r>
              <a:rPr lang="es-MX" dirty="0">
                <a:solidFill>
                  <a:sysClr val="windowText" lastClr="000000"/>
                </a:solidFill>
              </a:rPr>
              <a:t>para </a:t>
            </a:r>
            <a:r>
              <a:rPr lang="es-MX" b="1" dirty="0">
                <a:solidFill>
                  <a:sysClr val="windowText" lastClr="000000"/>
                </a:solidFill>
              </a:rPr>
              <a:t>prevenir y erradicar la violencia contra las mujeres</a:t>
            </a:r>
            <a:r>
              <a:rPr lang="es-MX" dirty="0">
                <a:solidFill>
                  <a:sysClr val="windowText" lastClr="000000"/>
                </a:solidFill>
              </a:rPr>
              <a:t>.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A6E5952-478C-4E9A-961D-EC63ED32B6A5}"/>
              </a:ext>
            </a:extLst>
          </p:cNvPr>
          <p:cNvSpPr/>
          <p:nvPr/>
        </p:nvSpPr>
        <p:spPr>
          <a:xfrm>
            <a:off x="2214709" y="4546903"/>
            <a:ext cx="1781255" cy="135499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Prevención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Atención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Protección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Reparación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628E4FE-747E-441D-A16E-43E367C1EAC5}"/>
              </a:ext>
            </a:extLst>
          </p:cNvPr>
          <p:cNvSpPr txBox="1"/>
          <p:nvPr/>
        </p:nvSpPr>
        <p:spPr>
          <a:xfrm>
            <a:off x="2172545" y="3852779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Intervienen en: </a:t>
            </a:r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2C45B2B-CDC5-4A7F-852F-8F7925FBB6E9}"/>
              </a:ext>
            </a:extLst>
          </p:cNvPr>
          <p:cNvSpPr/>
          <p:nvPr/>
        </p:nvSpPr>
        <p:spPr>
          <a:xfrm>
            <a:off x="5273731" y="4579998"/>
            <a:ext cx="2372063" cy="118316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A nivel nacional, de forma: </a:t>
            </a:r>
          </a:p>
          <a:p>
            <a:r>
              <a:rPr lang="es-MX" dirty="0">
                <a:solidFill>
                  <a:schemeClr val="tx1"/>
                </a:solidFill>
              </a:rPr>
              <a:t>Desconcentrada</a:t>
            </a:r>
          </a:p>
          <a:p>
            <a:r>
              <a:rPr lang="es-MX" dirty="0">
                <a:solidFill>
                  <a:schemeClr val="tx1"/>
                </a:solidFill>
              </a:rPr>
              <a:t>Descentralizada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3A0C66A-8549-40FE-A9DB-2E7DD3154BDA}"/>
              </a:ext>
            </a:extLst>
          </p:cNvPr>
          <p:cNvSpPr txBox="1"/>
          <p:nvPr/>
        </p:nvSpPr>
        <p:spPr>
          <a:xfrm>
            <a:off x="5752049" y="3852779"/>
            <a:ext cx="119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Funciona </a:t>
            </a:r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274E7C2-DA2E-4E4C-905E-2F4E4701B1C1}"/>
              </a:ext>
            </a:extLst>
          </p:cNvPr>
          <p:cNvSpPr/>
          <p:nvPr/>
        </p:nvSpPr>
        <p:spPr>
          <a:xfrm>
            <a:off x="8711066" y="4409560"/>
            <a:ext cx="2253190" cy="15024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>
                <a:solidFill>
                  <a:schemeClr val="tx1"/>
                </a:solidFill>
              </a:rPr>
              <a:t>Participación Ciudadana Transparencia</a:t>
            </a:r>
          </a:p>
          <a:p>
            <a:r>
              <a:rPr lang="es-MX" dirty="0">
                <a:solidFill>
                  <a:schemeClr val="tx1"/>
                </a:solidFill>
              </a:rPr>
              <a:t>Rendición De Cuentas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E6CFE7-C20E-4D8B-BF35-884F00086DF6}"/>
              </a:ext>
            </a:extLst>
          </p:cNvPr>
          <p:cNvSpPr txBox="1"/>
          <p:nvPr/>
        </p:nvSpPr>
        <p:spPr>
          <a:xfrm>
            <a:off x="8711065" y="3748604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Se debe garantizar</a:t>
            </a:r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62F5143-19B9-4CB1-AE88-AA5ADC9CB3B2}"/>
              </a:ext>
            </a:extLst>
          </p:cNvPr>
          <p:cNvSpPr/>
          <p:nvPr/>
        </p:nvSpPr>
        <p:spPr>
          <a:xfrm>
            <a:off x="2255348" y="1276791"/>
            <a:ext cx="8241964" cy="5487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SISTEMA NACIONAL INTEGRAL PARA PREVENIR Y ERADICAR LA VIOLENCIA CONTRA LAS MUJERES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A32E51-91B5-4800-B374-2A94A88F4E22}"/>
              </a:ext>
            </a:extLst>
          </p:cNvPr>
          <p:cNvSpPr txBox="1"/>
          <p:nvPr/>
        </p:nvSpPr>
        <p:spPr>
          <a:xfrm>
            <a:off x="5319376" y="193230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¿Qué es?</a:t>
            </a:r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3C5CE3B-FE9A-45C9-8B3D-9D4103E9D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" t="9456" r="3073" b="8108"/>
          <a:stretch/>
        </p:blipFill>
        <p:spPr bwMode="auto">
          <a:xfrm>
            <a:off x="661202" y="282143"/>
            <a:ext cx="1684655" cy="815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E21603CC-5EA9-41D5-BFCD-D5BC5C7F8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6E4C04E1-AB65-4402-A8DD-254AEBE898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97D36C9E-1002-4FE9-848D-65C787724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DB80A436-56CC-4ED8-88FD-5805A0CBB7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2" y="282142"/>
            <a:ext cx="1281627" cy="865505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5B064B88-84F0-4D7F-BBA3-6B04E82C3F52}"/>
              </a:ext>
            </a:extLst>
          </p:cNvPr>
          <p:cNvCxnSpPr>
            <a:cxnSpLocks/>
          </p:cNvCxnSpPr>
          <p:nvPr/>
        </p:nvCxnSpPr>
        <p:spPr>
          <a:xfrm flipH="1">
            <a:off x="5862953" y="2254879"/>
            <a:ext cx="1" cy="210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449271-3D07-4C2F-93FE-6F3EA3C0C294}"/>
              </a:ext>
            </a:extLst>
          </p:cNvPr>
          <p:cNvCxnSpPr>
            <a:cxnSpLocks/>
          </p:cNvCxnSpPr>
          <p:nvPr/>
        </p:nvCxnSpPr>
        <p:spPr>
          <a:xfrm>
            <a:off x="3053363" y="4199122"/>
            <a:ext cx="0" cy="33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7E42A20-B5EC-4D00-9970-AC8A109F9E5D}"/>
              </a:ext>
            </a:extLst>
          </p:cNvPr>
          <p:cNvCxnSpPr>
            <a:cxnSpLocks/>
          </p:cNvCxnSpPr>
          <p:nvPr/>
        </p:nvCxnSpPr>
        <p:spPr>
          <a:xfrm>
            <a:off x="6293691" y="4212005"/>
            <a:ext cx="0" cy="33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C2DCA19-CBC0-4E53-B770-DF8BD53CE824}"/>
              </a:ext>
            </a:extLst>
          </p:cNvPr>
          <p:cNvCxnSpPr>
            <a:cxnSpLocks/>
          </p:cNvCxnSpPr>
          <p:nvPr/>
        </p:nvCxnSpPr>
        <p:spPr>
          <a:xfrm>
            <a:off x="9829020" y="4074662"/>
            <a:ext cx="0" cy="33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905D3A1-117A-430F-BC2F-5FF2199730AF}"/>
              </a:ext>
            </a:extLst>
          </p:cNvPr>
          <p:cNvSpPr txBox="1"/>
          <p:nvPr/>
        </p:nvSpPr>
        <p:spPr>
          <a:xfrm>
            <a:off x="382709" y="312556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Objetivo</a:t>
            </a:r>
            <a:endParaRPr lang="es-EC" b="1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0EAA3555-C0D6-4225-9AE1-92A88A7EF248}"/>
              </a:ext>
            </a:extLst>
          </p:cNvPr>
          <p:cNvCxnSpPr/>
          <p:nvPr/>
        </p:nvCxnSpPr>
        <p:spPr>
          <a:xfrm>
            <a:off x="1503529" y="3311275"/>
            <a:ext cx="477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840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43D7A-909C-4D05-A116-C305B420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1479854"/>
            <a:ext cx="9520158" cy="373900"/>
          </a:xfrm>
        </p:spPr>
        <p:txBody>
          <a:bodyPr>
            <a:normAutofit fontScale="90000"/>
          </a:bodyPr>
          <a:lstStyle/>
          <a:p>
            <a:r>
              <a:rPr lang="es-MX" dirty="0"/>
              <a:t>¿Qué hacer frente a un caso de vulneración de derechos?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1F6DF0-E768-4BA7-BF38-EB2127417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6207224" cy="415646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dirty="0"/>
              <a:t>Jamás callar. Contar lo sucedido a una persona de confianza y pedir ayuda. 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Acudir ante las autoridades: 911, Policía, Fiscalía, Junta de Protección de Derechos, Intendencia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Solicitar </a:t>
            </a:r>
            <a:r>
              <a:rPr lang="es-MX" b="1" dirty="0"/>
              <a:t>Medidas de Protección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Acudir a la audiencia del proceso administrativo o judicial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Dar cumplimiento a las disposiciones de las autoridades para la reparación y restitución de derechos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D87F349-681E-4991-A14B-BF38EC61D846}"/>
              </a:ext>
            </a:extLst>
          </p:cNvPr>
          <p:cNvSpPr/>
          <p:nvPr/>
        </p:nvSpPr>
        <p:spPr>
          <a:xfrm>
            <a:off x="8884920" y="2310115"/>
            <a:ext cx="2849880" cy="287071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/>
              <a:t>Medidas de Protección:</a:t>
            </a:r>
          </a:p>
          <a:p>
            <a:r>
              <a:rPr lang="es-MX" dirty="0"/>
              <a:t>Son acciones inmediatas que dispone una autoridad para detener y evitar la continuidad de la violencia y así proteger a las víctimas.</a:t>
            </a:r>
            <a:endParaRPr lang="es-EC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C0628CB-9551-4223-A6B2-336BEBAED5A8}"/>
              </a:ext>
            </a:extLst>
          </p:cNvPr>
          <p:cNvSpPr/>
          <p:nvPr/>
        </p:nvSpPr>
        <p:spPr>
          <a:xfrm>
            <a:off x="7293745" y="3602744"/>
            <a:ext cx="1417320" cy="285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79636EF-B6DD-4CE1-B48A-C0F527A5D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B617BB8-561B-45C9-857E-818B9A3D0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DA592454-C520-470D-8E44-069FD2D96E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7EEFFC78-12E2-482C-8C11-A9E579ED4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6D76CBFC-16C8-4540-B572-89D0B0E22E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2" y="282142"/>
            <a:ext cx="1281627" cy="8655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485D8B1-BC56-4AE9-B78D-C2F3F9CFB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5034" y="2270733"/>
            <a:ext cx="969766" cy="9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498B5E5-A9D6-4933-832C-D07960700381}"/>
              </a:ext>
            </a:extLst>
          </p:cNvPr>
          <p:cNvSpPr/>
          <p:nvPr/>
        </p:nvSpPr>
        <p:spPr>
          <a:xfrm>
            <a:off x="2449520" y="1220095"/>
            <a:ext cx="6694480" cy="44510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TIPOS DE VIOLENCIA HACIA LAS MUJERES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D52696-281F-4862-BFAE-5BF37AAA4F79}"/>
              </a:ext>
            </a:extLst>
          </p:cNvPr>
          <p:cNvSpPr/>
          <p:nvPr/>
        </p:nvSpPr>
        <p:spPr>
          <a:xfrm>
            <a:off x="434561" y="2221019"/>
            <a:ext cx="1454529" cy="19913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GÉNERO</a:t>
            </a:r>
            <a:r>
              <a:rPr lang="es-MX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Cualquier acto de violencia en razón del género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37692CD-A847-48CD-A830-B68EA683B030}"/>
              </a:ext>
            </a:extLst>
          </p:cNvPr>
          <p:cNvSpPr/>
          <p:nvPr/>
        </p:nvSpPr>
        <p:spPr>
          <a:xfrm>
            <a:off x="2584986" y="2232132"/>
            <a:ext cx="1319462" cy="15183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tx1"/>
              </a:solidFill>
            </a:endParaRPr>
          </a:p>
          <a:p>
            <a:pPr algn="ctr"/>
            <a:r>
              <a:rPr lang="es-MX" b="1" dirty="0">
                <a:solidFill>
                  <a:schemeClr val="tx1"/>
                </a:solidFill>
              </a:rPr>
              <a:t>FÍSICA </a:t>
            </a:r>
            <a:r>
              <a:rPr lang="es-MX" dirty="0">
                <a:solidFill>
                  <a:schemeClr val="tx1"/>
                </a:solidFill>
              </a:rPr>
              <a:t>Afecta la integridad física. Maltratos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33DE395-1D3D-4B5F-A2C3-18E021A0DD0F}"/>
              </a:ext>
            </a:extLst>
          </p:cNvPr>
          <p:cNvSpPr/>
          <p:nvPr/>
        </p:nvSpPr>
        <p:spPr>
          <a:xfrm>
            <a:off x="4548850" y="2243470"/>
            <a:ext cx="2021464" cy="1758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PSICOLÓGICA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Afecta las emociones, dignidad humana. 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Control, acoso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53F4273-A7C5-4096-B3E6-9A987F08B23B}"/>
              </a:ext>
            </a:extLst>
          </p:cNvPr>
          <p:cNvSpPr/>
          <p:nvPr/>
        </p:nvSpPr>
        <p:spPr>
          <a:xfrm>
            <a:off x="7214716" y="2243470"/>
            <a:ext cx="1631131" cy="1726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SEXUAL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Atenta a la Integridad sexual y a decidir sobre su cuerpo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6CB79F1-82B1-4F2C-B5D7-40EB77AEA220}"/>
              </a:ext>
            </a:extLst>
          </p:cNvPr>
          <p:cNvSpPr/>
          <p:nvPr/>
        </p:nvSpPr>
        <p:spPr>
          <a:xfrm>
            <a:off x="1776942" y="4524805"/>
            <a:ext cx="1972580" cy="15183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GINECO OBSTÉTRICA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Atentados a la salud sexual y reproductiva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743C886-A6E9-4B6B-B489-D8DEB19F376B}"/>
              </a:ext>
            </a:extLst>
          </p:cNvPr>
          <p:cNvSpPr/>
          <p:nvPr/>
        </p:nvSpPr>
        <p:spPr>
          <a:xfrm>
            <a:off x="9490249" y="2221019"/>
            <a:ext cx="2021464" cy="17805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ECONÓMICA</a:t>
            </a:r>
          </a:p>
          <a:p>
            <a:pPr algn="ctr"/>
            <a:r>
              <a:rPr lang="es-MX" b="1" dirty="0">
                <a:solidFill>
                  <a:schemeClr val="tx1"/>
                </a:solidFill>
              </a:rPr>
              <a:t>PATRIMONIAL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Menoscabo de los Recursos económicos y patrimoniales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5B6603-5F1F-44A8-BDB5-8FF8D7357943}"/>
              </a:ext>
            </a:extLst>
          </p:cNvPr>
          <p:cNvSpPr/>
          <p:nvPr/>
        </p:nvSpPr>
        <p:spPr>
          <a:xfrm>
            <a:off x="4437246" y="4569922"/>
            <a:ext cx="2558301" cy="1428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SIMBÓLICA</a:t>
            </a:r>
            <a:endParaRPr lang="es-EC" b="1" dirty="0">
              <a:solidFill>
                <a:schemeClr val="tx1"/>
              </a:solidFill>
            </a:endParaRPr>
          </a:p>
          <a:p>
            <a:pPr algn="ctr"/>
            <a:r>
              <a:rPr lang="es-EC" dirty="0">
                <a:solidFill>
                  <a:schemeClr val="tx1"/>
                </a:solidFill>
              </a:rPr>
              <a:t>Uso de imágenes de mujeres que naturalizan su subordinación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41E3650-9133-46D2-B566-F6F74B75EDBE}"/>
              </a:ext>
            </a:extLst>
          </p:cNvPr>
          <p:cNvSpPr/>
          <p:nvPr/>
        </p:nvSpPr>
        <p:spPr>
          <a:xfrm>
            <a:off x="8442479" y="4316878"/>
            <a:ext cx="2329995" cy="1726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POLÍTICA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Acorta, limita, suspende el accionar u obliga hacer actos contra su voluntad </a:t>
            </a:r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CD57F23-4739-49F6-A260-5721C6F608EF}"/>
              </a:ext>
            </a:extLst>
          </p:cNvPr>
          <p:cNvCxnSpPr>
            <a:cxnSpLocks/>
          </p:cNvCxnSpPr>
          <p:nvPr/>
        </p:nvCxnSpPr>
        <p:spPr>
          <a:xfrm>
            <a:off x="931333" y="1930400"/>
            <a:ext cx="9292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6EAFF8A8-CBC3-4E3C-8A63-D1A862ADC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 descr="Texto&#10;&#10;Descripción generada automáticamente">
            <a:extLst>
              <a:ext uri="{FF2B5EF4-FFF2-40B4-BE49-F238E27FC236}">
                <a16:creationId xmlns:a16="http://schemas.microsoft.com/office/drawing/2014/main" id="{646B7DDA-69BD-4F53-9551-E2CAB21B1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3315C61F-7E8F-4DFC-A148-D8E17A51FC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27" name="Imagen 26" descr="Imagen que contiene Texto&#10;&#10;Descripción generada automáticamente">
            <a:extLst>
              <a:ext uri="{FF2B5EF4-FFF2-40B4-BE49-F238E27FC236}">
                <a16:creationId xmlns:a16="http://schemas.microsoft.com/office/drawing/2014/main" id="{4EA46991-EEDD-446E-B895-205F5AEA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634C019C-326A-40B8-93D5-F4EC99BDD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72" y="318562"/>
            <a:ext cx="1078580" cy="728384"/>
          </a:xfrm>
          <a:prstGeom prst="rect">
            <a:avLst/>
          </a:prstGeom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845F77C-1663-4717-808F-96386FFF62D3}"/>
              </a:ext>
            </a:extLst>
          </p:cNvPr>
          <p:cNvCxnSpPr/>
          <p:nvPr/>
        </p:nvCxnSpPr>
        <p:spPr>
          <a:xfrm>
            <a:off x="931333" y="1930400"/>
            <a:ext cx="0" cy="29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320B93B8-BCAC-43CE-85CC-342B22A756AC}"/>
              </a:ext>
            </a:extLst>
          </p:cNvPr>
          <p:cNvCxnSpPr/>
          <p:nvPr/>
        </p:nvCxnSpPr>
        <p:spPr>
          <a:xfrm>
            <a:off x="3145590" y="1930400"/>
            <a:ext cx="0" cy="29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7D36023D-C901-4F0B-BD9D-E149BDC1B172}"/>
              </a:ext>
            </a:extLst>
          </p:cNvPr>
          <p:cNvCxnSpPr/>
          <p:nvPr/>
        </p:nvCxnSpPr>
        <p:spPr>
          <a:xfrm>
            <a:off x="5503333" y="1930400"/>
            <a:ext cx="0" cy="29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0EA40575-7578-42FB-948E-5BD1A20AAE25}"/>
              </a:ext>
            </a:extLst>
          </p:cNvPr>
          <p:cNvCxnSpPr/>
          <p:nvPr/>
        </p:nvCxnSpPr>
        <p:spPr>
          <a:xfrm>
            <a:off x="7890933" y="1930400"/>
            <a:ext cx="0" cy="29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46E8EA7-9DD1-498B-A419-D90052E2B54A}"/>
              </a:ext>
            </a:extLst>
          </p:cNvPr>
          <p:cNvCxnSpPr/>
          <p:nvPr/>
        </p:nvCxnSpPr>
        <p:spPr>
          <a:xfrm>
            <a:off x="10241122" y="1952851"/>
            <a:ext cx="0" cy="29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1606F7ED-BB06-4CC2-8A29-01B3751505D6}"/>
              </a:ext>
            </a:extLst>
          </p:cNvPr>
          <p:cNvCxnSpPr>
            <a:cxnSpLocks/>
          </p:cNvCxnSpPr>
          <p:nvPr/>
        </p:nvCxnSpPr>
        <p:spPr>
          <a:xfrm>
            <a:off x="2345857" y="1919287"/>
            <a:ext cx="0" cy="2605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92EE6235-5089-4995-8E97-16F48B58E742}"/>
              </a:ext>
            </a:extLst>
          </p:cNvPr>
          <p:cNvCxnSpPr>
            <a:cxnSpLocks/>
          </p:cNvCxnSpPr>
          <p:nvPr/>
        </p:nvCxnSpPr>
        <p:spPr>
          <a:xfrm>
            <a:off x="6756400" y="1952851"/>
            <a:ext cx="0" cy="2617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406E9984-18DA-4D76-9C0D-E10F9AB8C32F}"/>
              </a:ext>
            </a:extLst>
          </p:cNvPr>
          <p:cNvCxnSpPr/>
          <p:nvPr/>
        </p:nvCxnSpPr>
        <p:spPr>
          <a:xfrm>
            <a:off x="9144000" y="1919287"/>
            <a:ext cx="0" cy="2293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C42C4908-8E24-4822-B923-4701677CDB5D}"/>
              </a:ext>
            </a:extLst>
          </p:cNvPr>
          <p:cNvCxnSpPr>
            <a:cxnSpLocks/>
          </p:cNvCxnSpPr>
          <p:nvPr/>
        </p:nvCxnSpPr>
        <p:spPr>
          <a:xfrm>
            <a:off x="5503333" y="1665197"/>
            <a:ext cx="0" cy="242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94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49BC0C-CB2C-4220-A375-55ED6F943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89" y="1845206"/>
            <a:ext cx="4791075" cy="3810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D3E3AB1-19C7-4D9A-BFAA-96D99728262E}"/>
              </a:ext>
            </a:extLst>
          </p:cNvPr>
          <p:cNvSpPr txBox="1"/>
          <p:nvPr/>
        </p:nvSpPr>
        <p:spPr>
          <a:xfrm>
            <a:off x="2342148" y="1202794"/>
            <a:ext cx="819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¡</a:t>
            </a:r>
            <a:r>
              <a:rPr lang="es-MX" b="1" dirty="0"/>
              <a:t>LAS MUJERES ACTUAMOS PARA DEFENDER NUESTROS DERECHOS</a:t>
            </a:r>
            <a:r>
              <a:rPr lang="es-MX" dirty="0"/>
              <a:t>!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607EBA-3CD0-4B8F-B542-7D9A40CB942D}"/>
              </a:ext>
            </a:extLst>
          </p:cNvPr>
          <p:cNvSpPr txBox="1"/>
          <p:nvPr/>
        </p:nvSpPr>
        <p:spPr>
          <a:xfrm>
            <a:off x="9368589" y="513347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GRACIAS</a:t>
            </a:r>
            <a:endParaRPr lang="es-EC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E2C7DF-7168-4F3B-881F-35E70D8D5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0296DCC9-2B96-4008-B095-A1C01436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AD5D96D4-830C-4122-951F-FB0298A3CF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B57B9B48-BDC0-4B49-B88B-2EDB4632A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76A0FF1E-4DAF-4E68-9614-081EA03EFD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3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FD8F9-A0F9-4C02-93B7-11BBA71C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Bibliografía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226EF1-B40E-4B1B-9379-20A01057A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4037749"/>
          </a:xfrm>
        </p:spPr>
        <p:txBody>
          <a:bodyPr>
            <a:normAutofit fontScale="77500" lnSpcReduction="20000"/>
          </a:bodyPr>
          <a:lstStyle/>
          <a:p>
            <a:r>
              <a:rPr lang="es-MX" sz="2000" dirty="0"/>
              <a:t>Arboleda M. otras. (2012). Levantado el velo: estudio sobre acoso y violencia política en contra de las mujeres autoridades públicas electas a nivel local en el Ecuador. ONU Mujeres, AMUME, AECID</a:t>
            </a:r>
          </a:p>
          <a:p>
            <a:r>
              <a:rPr lang="es-MX" sz="2000" dirty="0"/>
              <a:t>Asamblea Nacional. 2018. Ley papa prevenir y erradicar la violencia contra las mujeres.</a:t>
            </a:r>
          </a:p>
          <a:p>
            <a:r>
              <a:rPr lang="es-MX" sz="2000" dirty="0"/>
              <a:t>Consejo Nacional para la Igualdad de Género. 2022. Agenda Nacional para la Igualdad de Género. </a:t>
            </a:r>
          </a:p>
          <a:p>
            <a:r>
              <a:rPr lang="es-MX" sz="2000" dirty="0"/>
              <a:t>Guillem Andrea. 2023. Mujeres en Política. De la paridad a la construcción del poder feminista.</a:t>
            </a:r>
          </a:p>
          <a:p>
            <a:r>
              <a:rPr lang="es-MX" sz="2000" dirty="0"/>
              <a:t>INEC. 2019. Encuesta nacional sobre relaciones familiares y violencia de género contra las mujeres. (ENVIGMU).</a:t>
            </a:r>
          </a:p>
          <a:p>
            <a:r>
              <a:rPr lang="es-MX" sz="2000" dirty="0"/>
              <a:t>Rojas M. (2009) El Acoso y la Violencia Política en razón del género afectan el trabajo político y la gestión de las mujeres. VOX LOCALIS N 029. </a:t>
            </a:r>
          </a:p>
          <a:p>
            <a:r>
              <a:rPr lang="es-MX" sz="2000" dirty="0"/>
              <a:t>UNFPA. UNICEF 2020. </a:t>
            </a:r>
            <a:r>
              <a:rPr lang="es-MX" sz="2000" b="0" i="0" u="none" strike="noStrike" baseline="0" dirty="0">
                <a:solidFill>
                  <a:srgbClr val="000000"/>
                </a:solidFill>
              </a:rPr>
              <a:t>Consecuencias socioeconómicas del embarazo en adolescentes en Ecuador. Implementación de la metodología para estimar el impacto socioeconómico del embarazo y la maternidad adolescentes en países de América Latina y el Caribe – Milena 1.0.</a:t>
            </a:r>
            <a:endParaRPr lang="es-EC" sz="2000" dirty="0"/>
          </a:p>
          <a:p>
            <a:endParaRPr lang="es-EC" sz="20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210405B1-B704-330E-4A38-54387A23D9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0C738F-DEA6-6F0D-57E6-A97DC1926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4B633690-0258-7A62-464B-E74261B104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0C72B297-C935-15E0-A8DF-01B80027F6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4D9A0EDC-A79D-D744-1474-34930815D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3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249A8ED0-0BFE-4FF6-9374-E8F44D84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190" y="1134408"/>
            <a:ext cx="9520158" cy="779501"/>
          </a:xfrm>
        </p:spPr>
        <p:txBody>
          <a:bodyPr/>
          <a:lstStyle/>
          <a:p>
            <a:r>
              <a:rPr lang="es-MX" b="1" dirty="0"/>
              <a:t>MUJERES VIOLENTADAS EN ECUADOR</a:t>
            </a:r>
            <a:endParaRPr lang="es-EC" b="1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74E2BA4E-33D0-488E-A07C-2426B95C63A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775146"/>
              </p:ext>
            </p:extLst>
          </p:nvPr>
        </p:nvGraphicFramePr>
        <p:xfrm>
          <a:off x="1503529" y="1933689"/>
          <a:ext cx="10090150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AC9F2C4F-7DFA-48CA-8A71-BB1F7CF22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198D41B4-28A2-462D-B2D2-11BFBABC0E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92680CDC-DDF3-4F6B-B839-89267CA04B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313DA0AD-27B1-4CD4-AE84-8189093E1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B11867F3-406C-4383-A4B9-3BB1F73AC7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9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47B8A-5841-4302-9881-4D946A23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92" y="1213053"/>
            <a:ext cx="9520158" cy="1049235"/>
          </a:xfrm>
        </p:spPr>
        <p:txBody>
          <a:bodyPr/>
          <a:lstStyle/>
          <a:p>
            <a:pPr algn="ctr"/>
            <a:r>
              <a:rPr lang="es-MX" b="1" dirty="0"/>
              <a:t>TIPOS DE VIOLENCIA QUE AFECTA A LAS MUJERES EN EL ECUADOR</a:t>
            </a:r>
            <a:endParaRPr lang="es-EC" b="1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DC86390F-168D-45ED-89C3-A830DB021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40690"/>
              </p:ext>
            </p:extLst>
          </p:nvPr>
        </p:nvGraphicFramePr>
        <p:xfrm>
          <a:off x="1535192" y="2412466"/>
          <a:ext cx="9520237" cy="344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F7422A9-5480-40F7-AEB5-E4E51C03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5445BF16-5436-4E2A-B384-46E63FB3C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A29EC7F-D80A-429C-B56D-88369C336E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10" name="Imagen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E41D2A90-A269-49F0-B326-F71AE47CB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1CFBE5E7-6CB0-4307-87D6-C98459BDD9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723A60DB-0269-4871-B101-2C9B8428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23" y="1213053"/>
            <a:ext cx="9809512" cy="644207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/>
              <a:t>TIPOS DE VIOLENCIA QUE AFECTA A LAS MUJERES POLÍTICAS </a:t>
            </a:r>
            <a:endParaRPr lang="es-EC" b="1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DB96A70-2E64-7337-8CEB-6384AC18A8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67" y="51321"/>
            <a:ext cx="671830" cy="800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3B4119A-6B41-A192-642F-6529781D1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82997" y="18936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2BCE98F3-DAA8-1D35-6999-0B1EA9DEC5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318121" y="86881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0842BF5E-ACF0-9454-3753-61670306E69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56187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4D2C0474-1C9B-1960-5F8F-9C81C1BD6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97" y="90200"/>
            <a:ext cx="1792796" cy="800100"/>
          </a:xfrm>
          <a:prstGeom prst="rect">
            <a:avLst/>
          </a:prstGeom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37ACFCBB-EF57-45EB-A801-B62EED3B4A5D}"/>
              </a:ext>
            </a:extLst>
          </p:cNvPr>
          <p:cNvGraphicFramePr/>
          <p:nvPr/>
        </p:nvGraphicFramePr>
        <p:xfrm>
          <a:off x="1346661" y="1942034"/>
          <a:ext cx="9685920" cy="4196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5918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46EF83C-102D-D4A0-8179-1E3A8CF8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BRECHAS DE GÉNERO, QUE MARCAN INEQUIDADES</a:t>
            </a:r>
            <a:endParaRPr lang="es-EC" b="1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030D8DFE-D6BF-1A76-6E53-AD8EF2551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B42C29-56C6-085E-E974-99289E477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F975A1D6-97DA-FDE3-FAE0-EC39BC826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09779664-8516-2EAB-7C0A-F88661962E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D3F178B4-C2CE-8E55-2552-F4A5AD324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31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DC73187-5E14-B058-BE44-51C1A7339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166712"/>
              </p:ext>
            </p:extLst>
          </p:nvPr>
        </p:nvGraphicFramePr>
        <p:xfrm>
          <a:off x="1480458" y="1499191"/>
          <a:ext cx="4037840" cy="458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728B8BD9-C693-9657-843A-F652854E5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2645569"/>
              </p:ext>
            </p:extLst>
          </p:nvPr>
        </p:nvGraphicFramePr>
        <p:xfrm>
          <a:off x="6432884" y="1466171"/>
          <a:ext cx="4422958" cy="458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56E2533-95BF-C6F7-F1A5-0256D41B857C}"/>
              </a:ext>
            </a:extLst>
          </p:cNvPr>
          <p:cNvSpPr txBox="1"/>
          <p:nvPr/>
        </p:nvSpPr>
        <p:spPr>
          <a:xfrm>
            <a:off x="10299767" y="5777964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ENEMDU 2021. </a:t>
            </a:r>
            <a:endParaRPr lang="es-EC" sz="1200" dirty="0"/>
          </a:p>
        </p:txBody>
      </p:sp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91A17EC2-D285-5DAD-0B56-9AE5F11DC7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10B86E7-8FDB-0C88-21D9-C74BEBE3A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D1E61D31-5C2C-5F2B-0706-2B2984F85B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942617B1-7723-9CEC-F6E0-76E0FFE093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98EA2983-C2DE-35B4-9E86-E2875D300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9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64632D9-D73E-0C81-44F7-A24CB11E0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423" y="1533403"/>
            <a:ext cx="9520158" cy="640701"/>
          </a:xfrm>
        </p:spPr>
        <p:txBody>
          <a:bodyPr/>
          <a:lstStyle/>
          <a:p>
            <a:r>
              <a:rPr lang="es-ES" dirty="0"/>
              <a:t>BRECHA DE INGRESOS </a:t>
            </a:r>
            <a:endParaRPr lang="es-EC" dirty="0"/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A7D49888-8E1F-76B2-C23B-DEE5FD238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248666"/>
              </p:ext>
            </p:extLst>
          </p:nvPr>
        </p:nvGraphicFramePr>
        <p:xfrm>
          <a:off x="2150055" y="2589498"/>
          <a:ext cx="8864598" cy="24954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21288">
                  <a:extLst>
                    <a:ext uri="{9D8B030D-6E8A-4147-A177-3AD203B41FA5}">
                      <a16:colId xmlns:a16="http://schemas.microsoft.com/office/drawing/2014/main" val="1666224235"/>
                    </a:ext>
                  </a:extLst>
                </a:gridCol>
                <a:gridCol w="2988444">
                  <a:extLst>
                    <a:ext uri="{9D8B030D-6E8A-4147-A177-3AD203B41FA5}">
                      <a16:colId xmlns:a16="http://schemas.microsoft.com/office/drawing/2014/main" val="1751918009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296925671"/>
                    </a:ext>
                  </a:extLst>
                </a:gridCol>
              </a:tblGrid>
              <a:tr h="791783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INGRESO LABORAL PROMEDIO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MUJERES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HOMBRES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979378"/>
                  </a:ext>
                </a:extLst>
              </a:tr>
              <a:tr h="85185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297,1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259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384,8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370912"/>
                  </a:ext>
                </a:extLst>
              </a:tr>
              <a:tr h="851854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DIFERENCIA: $ 125.8  = BRECHA 19,%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626219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303BD1C9-CE5B-4E10-B86D-2BE3BE23F53C}"/>
              </a:ext>
            </a:extLst>
          </p:cNvPr>
          <p:cNvSpPr txBox="1"/>
          <p:nvPr/>
        </p:nvSpPr>
        <p:spPr>
          <a:xfrm>
            <a:off x="7210916" y="5875868"/>
            <a:ext cx="3132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Fuente: ENEMDU 2021. </a:t>
            </a:r>
            <a:r>
              <a:rPr lang="es-MX" sz="1200" dirty="0"/>
              <a:t>Cit. por CNII 2022</a:t>
            </a:r>
            <a:r>
              <a:rPr lang="es-ES" sz="1200" dirty="0"/>
              <a:t>.</a:t>
            </a:r>
            <a:endParaRPr lang="es-EC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8F97C8-F50E-4552-ADE2-FFDD55ACC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" t="9456" r="3073" b="8108"/>
          <a:stretch/>
        </p:blipFill>
        <p:spPr bwMode="auto">
          <a:xfrm>
            <a:off x="661202" y="282143"/>
            <a:ext cx="1684655" cy="83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20E60CD4-752F-461C-BAD5-36B08FEC0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6"/>
          <a:stretch/>
        </p:blipFill>
        <p:spPr bwMode="auto">
          <a:xfrm>
            <a:off x="3480491" y="333895"/>
            <a:ext cx="1793240" cy="728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3258FC76-A718-4FB1-BEA8-32215BE9BB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9" y="282143"/>
            <a:ext cx="671830" cy="800100"/>
          </a:xfrm>
          <a:prstGeom prst="rect">
            <a:avLst/>
          </a:prstGeom>
        </p:spPr>
      </p:pic>
      <p:pic>
        <p:nvPicPr>
          <p:cNvPr id="10" name="Imagen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EFD876A7-E617-44EF-BB49-5359DB302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69" y="347548"/>
            <a:ext cx="1792796" cy="8001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E084BB11-6605-4215-9304-8F735FDAA9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43" y="282143"/>
            <a:ext cx="1186438" cy="80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60814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ería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3715</TotalTime>
  <Words>1594</Words>
  <Application>Microsoft Office PowerPoint</Application>
  <PresentationFormat>Panorámica</PresentationFormat>
  <Paragraphs>321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Aptos</vt:lpstr>
      <vt:lpstr>Arial</vt:lpstr>
      <vt:lpstr>ArialMT</vt:lpstr>
      <vt:lpstr>Bodoni MT</vt:lpstr>
      <vt:lpstr>Calibri</vt:lpstr>
      <vt:lpstr>Palatino Linotype</vt:lpstr>
      <vt:lpstr>Galería</vt:lpstr>
      <vt:lpstr>        PROYECTO “TEJIENDO EL EMPODERAMIENTO DE MUJERES AUTORIDADES LOCALES”</vt:lpstr>
      <vt:lpstr>Presentación de PowerPoint</vt:lpstr>
      <vt:lpstr>Presentación de PowerPoint</vt:lpstr>
      <vt:lpstr>MUJERES VIOLENTADAS EN ECUADOR</vt:lpstr>
      <vt:lpstr>TIPOS DE VIOLENCIA QUE AFECTA A LAS MUJERES EN EL ECUADOR</vt:lpstr>
      <vt:lpstr>TIPOS DE VIOLENCIA QUE AFECTA A LAS MUJERES POLÍTICAS </vt:lpstr>
      <vt:lpstr>BRECHAS DE GÉNERO, QUE MARCAN INEQUIDADES</vt:lpstr>
      <vt:lpstr>Presentación de PowerPoint</vt:lpstr>
      <vt:lpstr>BRECHA DE INGRESOS </vt:lpstr>
      <vt:lpstr>Presentación de PowerPoint</vt:lpstr>
      <vt:lpstr>BRECHAS EN EDUCACIÓN</vt:lpstr>
      <vt:lpstr>BRECHAS EN LA PARTICIPACIÓN DE MUJERES EN ALCALDÍAS PERÍODO 2023 – 2025 - ECUADOR </vt:lpstr>
      <vt:lpstr>Presentación de PowerPoint</vt:lpstr>
      <vt:lpstr>Presentación de PowerPoint</vt:lpstr>
      <vt:lpstr>Preguntas de reflexión</vt:lpstr>
      <vt:lpstr>Consecuencias de la violencia</vt:lpstr>
      <vt:lpstr>INCURSIÓN DE LAS MUJERES EN LA POLÍTICA</vt:lpstr>
      <vt:lpstr>¿QUÉ MUJERES INCURSIONAN EN LA POLÍTICA?</vt:lpstr>
      <vt:lpstr>SURGIMIENTO </vt:lpstr>
      <vt:lpstr>¿Qué es el patriarcado?</vt:lpstr>
      <vt:lpstr>¿QUÉ PROBLEMAS ENFRENTAN LAS MUJERES QUE INCURSIONAN EN LA POLÍTICA?</vt:lpstr>
      <vt:lpstr>¿QUÉ ES LA VIOLENCIA POLÍTICA HACIA LAS MUJERES POLÍTICAS? </vt:lpstr>
      <vt:lpstr>¿DÓNDE SUCEDE LA VIOLENCIA POLÍTICA? </vt:lpstr>
      <vt:lpstr>¿POR QUÉ SUCEDE LA VIOLENCIA POLÍTICA?</vt:lpstr>
      <vt:lpstr>CASO DE VIOLENCIA POLÍTICA</vt:lpstr>
      <vt:lpstr>CONSTRUCCIÓN DE UN CASO DE VIOLENCIA POLÍTICA</vt:lpstr>
      <vt:lpstr>¿QUÉ HACER EN CASOS DE VIOLENCIA POLÍTICA?</vt:lpstr>
      <vt:lpstr>Presentación de PowerPoint</vt:lpstr>
      <vt:lpstr>¿Qué hacer frente a un caso de vulneración de derechos?</vt:lpstr>
      <vt:lpstr>Presentación de PowerPoint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CEPAM PROYETO “TEJIENDO EL EMPODERAMIENTO DE MUJERES AUTORIDADES LOCALES”</dc:title>
  <dc:creator>MARYTA</dc:creator>
  <cp:lastModifiedBy>MARYTA</cp:lastModifiedBy>
  <cp:revision>237</cp:revision>
  <dcterms:created xsi:type="dcterms:W3CDTF">2024-02-09T14:34:20Z</dcterms:created>
  <dcterms:modified xsi:type="dcterms:W3CDTF">2024-03-21T17:24:04Z</dcterms:modified>
</cp:coreProperties>
</file>